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61" r:id="rId7"/>
    <p:sldId id="268" r:id="rId8"/>
    <p:sldId id="260" r:id="rId9"/>
    <p:sldId id="269" r:id="rId10"/>
    <p:sldId id="262" r:id="rId11"/>
    <p:sldId id="263" r:id="rId12"/>
    <p:sldId id="264" r:id="rId13"/>
    <p:sldId id="266" r:id="rId14"/>
    <p:sldId id="267" r:id="rId15"/>
    <p:sldId id="259"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1DCFAD-8B37-4CBC-9BC9-4DA65D0489B0}" v="15" dt="2023-11-02T16:35:54.2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79777" autoAdjust="0"/>
  </p:normalViewPr>
  <p:slideViewPr>
    <p:cSldViewPr snapToGrid="0">
      <p:cViewPr varScale="1">
        <p:scale>
          <a:sx n="50" d="100"/>
          <a:sy n="50" d="100"/>
        </p:scale>
        <p:origin x="12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61B326-D358-48FB-B3AB-338D2498C5DF}" type="datetimeFigureOut">
              <a:rPr lang="en-GB" smtClean="0"/>
              <a:t>04/04/2024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AB410-4158-4904-B24B-FCA173A99DD5}" type="slidenum">
              <a:rPr lang="en-GB" smtClean="0"/>
              <a:t>‹#›</a:t>
            </a:fld>
            <a:endParaRPr lang="en-GB"/>
          </a:p>
        </p:txBody>
      </p:sp>
    </p:spTree>
    <p:extLst>
      <p:ext uri="{BB962C8B-B14F-4D97-AF65-F5344CB8AC3E}">
        <p14:creationId xmlns:p14="http://schemas.microsoft.com/office/powerpoint/2010/main" val="99833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1</a:t>
            </a:fld>
            <a:endParaRPr lang="en-GB"/>
          </a:p>
        </p:txBody>
      </p:sp>
    </p:spTree>
    <p:extLst>
      <p:ext uri="{BB962C8B-B14F-4D97-AF65-F5344CB8AC3E}">
        <p14:creationId xmlns:p14="http://schemas.microsoft.com/office/powerpoint/2010/main" val="263172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b="0" i="0" dirty="0">
                <a:solidFill>
                  <a:srgbClr val="000000"/>
                </a:solidFill>
                <a:effectLst/>
                <a:latin typeface="Calibri" panose="020F0502020204030204" pitchFamily="34" charset="0"/>
              </a:rPr>
              <a:t>In general, if we want to I) improve the DDA or ii) hold firms account, it is more advisable to collect evidence that demonstrates firms not meeting the above criteria, and to forward this onto the Legal Aid Agency. GDWG can take action but need visitors to also spread the word! </a:t>
            </a:r>
            <a:br>
              <a:rPr lang="en-GB" b="0" i="0" dirty="0">
                <a:solidFill>
                  <a:srgbClr val="000000"/>
                </a:solidFill>
                <a:effectLst/>
                <a:latin typeface="Calibri" panose="020F0502020204030204" pitchFamily="34" charset="0"/>
              </a:rPr>
            </a:br>
            <a:br>
              <a:rPr lang="en-GB" b="0" i="0" dirty="0">
                <a:solidFill>
                  <a:srgbClr val="000000"/>
                </a:solidFill>
                <a:effectLst/>
                <a:latin typeface="Calibri" panose="020F0502020204030204" pitchFamily="34" charset="0"/>
              </a:rPr>
            </a:br>
            <a:r>
              <a:rPr lang="en-GB" b="0" i="0" dirty="0">
                <a:solidFill>
                  <a:srgbClr val="000000"/>
                </a:solidFill>
                <a:effectLst/>
                <a:latin typeface="Calibri" panose="020F0502020204030204" pitchFamily="34" charset="0"/>
              </a:rPr>
              <a:t>Remember, if someone mentions meeting a lawyer or having an upcoming appointment:</a:t>
            </a:r>
          </a:p>
          <a:p>
            <a:pPr algn="l" rtl="0" fontAlgn="base"/>
            <a:r>
              <a:rPr lang="en-GB" b="0" i="0" dirty="0">
                <a:solidFill>
                  <a:srgbClr val="000000"/>
                </a:solidFill>
                <a:effectLst/>
                <a:latin typeface="Calibri" panose="020F0502020204030204" pitchFamily="34" charset="0"/>
              </a:rPr>
              <a:t>THEY MUST HAVE WRITTEN ADVICE! They can be prepared to ask for this if it isn’t offered - this holds the lawyer accountable to thei</a:t>
            </a:r>
            <a:r>
              <a:rPr lang="en-GB" dirty="0">
                <a:solidFill>
                  <a:srgbClr val="000000"/>
                </a:solidFill>
                <a:latin typeface="Calibri" panose="020F0502020204030204" pitchFamily="34" charset="0"/>
              </a:rPr>
              <a:t>r own words</a:t>
            </a:r>
            <a:r>
              <a:rPr lang="en-GB" b="0" i="0" dirty="0">
                <a:solidFill>
                  <a:srgbClr val="000000"/>
                </a:solidFill>
                <a:effectLst/>
                <a:latin typeface="Calibri" panose="020F0502020204030204" pitchFamily="34" charset="0"/>
              </a:rPr>
              <a:t>. </a:t>
            </a:r>
          </a:p>
          <a:p>
            <a:pPr algn="l" rtl="0" fontAlgn="base"/>
            <a:r>
              <a:rPr lang="en-GB" dirty="0">
                <a:solidFill>
                  <a:srgbClr val="000000"/>
                </a:solidFill>
                <a:latin typeface="Calibri" panose="020F0502020204030204" pitchFamily="34" charset="0"/>
              </a:rPr>
              <a:t>If they are confused by what happened in an appointment, didn’t get written advice or a response after – let us know! We can follow up with the solicitor on their behalf. </a:t>
            </a:r>
            <a:endParaRPr lang="en-GB" b="0" i="0" dirty="0">
              <a:solidFill>
                <a:srgbClr val="000000"/>
              </a:solidFill>
              <a:effectLst/>
              <a:latin typeface="Calibri" panose="020F0502020204030204" pitchFamily="34" charset="0"/>
            </a:endParaRPr>
          </a:p>
          <a:p>
            <a:pPr algn="l" rtl="0" fontAlgn="base"/>
            <a:endParaRPr lang="en-GB" sz="1200" b="0" i="0" dirty="0">
              <a:solidFill>
                <a:srgbClr val="000000"/>
              </a:solidFill>
              <a:effectLst/>
              <a:latin typeface="Calibri" panose="020F0502020204030204" pitchFamily="34" charset="0"/>
            </a:endParaRPr>
          </a:p>
          <a:p>
            <a:pPr algn="l" rtl="0" fontAlgn="base"/>
            <a:endParaRPr lang="en-GB" sz="1200" b="0" i="0" dirty="0">
              <a:solidFill>
                <a:srgbClr val="000000"/>
              </a:solidFill>
              <a:effectLst/>
              <a:latin typeface="Calibri" panose="020F0502020204030204" pitchFamily="34" charset="0"/>
            </a:endParaRPr>
          </a:p>
          <a:p>
            <a:pPr algn="l" rtl="0" fontAlgn="base"/>
            <a:r>
              <a:rPr lang="en-GB" sz="1200" b="0" i="0" dirty="0">
                <a:solidFill>
                  <a:srgbClr val="000000"/>
                </a:solidFill>
                <a:effectLst/>
                <a:latin typeface="Calibri" panose="020F0502020204030204" pitchFamily="34" charset="0"/>
              </a:rPr>
              <a:t>In terms of tangible actions, GDWG are going to</a:t>
            </a:r>
          </a:p>
          <a:p>
            <a:pPr algn="l" rtl="0" fontAlgn="base">
              <a:buFont typeface="+mj-lt"/>
              <a:buAutoNum type="arabicPeriod"/>
            </a:pPr>
            <a:r>
              <a:rPr lang="en-GB" sz="1200" b="0" i="0" dirty="0">
                <a:solidFill>
                  <a:srgbClr val="000000"/>
                </a:solidFill>
                <a:effectLst/>
                <a:latin typeface="Calibri" panose="020F0502020204030204" pitchFamily="34" charset="0"/>
              </a:rPr>
              <a:t>Ask firms (and people going to the DDA) if they provided written advice and the assessment on legal aid or merits of immigration case and ask for the copy of the bail advice given to clients at DDA that requires firms to open a file on bail advice by the LAA;  </a:t>
            </a:r>
          </a:p>
          <a:p>
            <a:pPr algn="l" rtl="0" fontAlgn="base">
              <a:buFont typeface="+mj-lt"/>
              <a:buAutoNum type="arabicPeriod" startAt="2"/>
            </a:pPr>
            <a:r>
              <a:rPr lang="en-GB" sz="1200" b="0" i="0" dirty="0">
                <a:solidFill>
                  <a:srgbClr val="000000"/>
                </a:solidFill>
                <a:effectLst/>
                <a:latin typeface="Calibri" panose="020F0502020204030204" pitchFamily="34" charset="0"/>
              </a:rPr>
              <a:t>Contact the Legal Aid Agency once an effort has been made to make contact and there has been no response. This might be stronger if an initial contact is followed up by a request with a 14 day deadline to demonstrate the chance given to the firm to respond.  </a:t>
            </a:r>
          </a:p>
          <a:p>
            <a:pPr algn="l" rtl="0" fontAlgn="base">
              <a:buFont typeface="+mj-lt"/>
              <a:buAutoNum type="arabicPeriod" startAt="3"/>
            </a:pPr>
            <a:r>
              <a:rPr lang="en-GB" sz="1200" b="0" i="0" dirty="0">
                <a:solidFill>
                  <a:srgbClr val="000000"/>
                </a:solidFill>
                <a:effectLst/>
                <a:latin typeface="Calibri" panose="020F0502020204030204" pitchFamily="34" charset="0"/>
              </a:rPr>
              <a:t>Keep a record of the LAA responses; if problems continue to be raised and not solved then it might be useful in future litigation as evidence that even LAA is unable to enforce contract and the quality of advice given.  </a:t>
            </a:r>
          </a:p>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13</a:t>
            </a:fld>
            <a:endParaRPr lang="en-GB"/>
          </a:p>
        </p:txBody>
      </p:sp>
    </p:spTree>
    <p:extLst>
      <p:ext uri="{BB962C8B-B14F-4D97-AF65-F5344CB8AC3E}">
        <p14:creationId xmlns:p14="http://schemas.microsoft.com/office/powerpoint/2010/main" val="204962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Detention Duty Advice scheme is a Legal Aid funded scheme that aims to provide free legal advice and, if possible, representation to people in detention, to ensure that solicitors are regularly taking on cases so that people have access to representation. </a:t>
            </a:r>
          </a:p>
          <a:p>
            <a:endParaRPr lang="en-GB" dirty="0"/>
          </a:p>
          <a:p>
            <a:endParaRPr lang="en-GB" dirty="0"/>
          </a:p>
          <a:p>
            <a:r>
              <a:rPr lang="en-GB" dirty="0"/>
              <a:t>Any person in Immigration Detention can access the DDA. In some centres, this is through the library but in Brook and Tinsley house this is via the Welfare Team. </a:t>
            </a:r>
          </a:p>
          <a:p>
            <a:r>
              <a:rPr lang="en-GB" dirty="0"/>
              <a:t>The only limit is people who have their asylum claim under the Detention Asylum Casework team – DAC – as solicitors need a specific licence for this.  </a:t>
            </a:r>
          </a:p>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2</a:t>
            </a:fld>
            <a:endParaRPr lang="en-GB"/>
          </a:p>
        </p:txBody>
      </p:sp>
    </p:spTree>
    <p:extLst>
      <p:ext uri="{BB962C8B-B14F-4D97-AF65-F5344CB8AC3E}">
        <p14:creationId xmlns:p14="http://schemas.microsoft.com/office/powerpoint/2010/main" val="2003216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Brook House – every day </a:t>
            </a:r>
          </a:p>
          <a:p>
            <a:r>
              <a:rPr lang="en-GB" dirty="0"/>
              <a:t>Tinsley House – on Tuesday and Thursdays</a:t>
            </a:r>
          </a:p>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3</a:t>
            </a:fld>
            <a:endParaRPr lang="en-GB"/>
          </a:p>
        </p:txBody>
      </p:sp>
    </p:spTree>
    <p:extLst>
      <p:ext uri="{BB962C8B-B14F-4D97-AF65-F5344CB8AC3E}">
        <p14:creationId xmlns:p14="http://schemas.microsoft.com/office/powerpoint/2010/main" val="420874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endParaRPr lang="en-GB"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GB" b="0" i="0" dirty="0">
                <a:solidFill>
                  <a:srgbClr val="000000"/>
                </a:solidFill>
                <a:effectLst/>
                <a:latin typeface="Calibri" panose="020F0502020204030204" pitchFamily="34" charset="0"/>
              </a:rPr>
              <a:t>Today we want to learn about the basics of the DDA, how we can hold firms that aren’t supporting people in detention accountable, how we can escalate this to the Legal Aid Agency or even to future litigations. </a:t>
            </a:r>
          </a:p>
          <a:p>
            <a:endParaRPr lang="en-GB" sz="1200" b="0" i="0" dirty="0">
              <a:solidFill>
                <a:srgbClr val="000000"/>
              </a:solidFill>
              <a:effectLst/>
              <a:latin typeface="Calibri" panose="020F0502020204030204" pitchFamily="34" charset="0"/>
            </a:endParaRPr>
          </a:p>
          <a:p>
            <a:endParaRPr lang="en-GB" sz="1200" b="0" i="0" dirty="0">
              <a:solidFill>
                <a:srgbClr val="000000"/>
              </a:solidFill>
              <a:effectLst/>
              <a:latin typeface="Calibri" panose="020F0502020204030204" pitchFamily="34" charset="0"/>
            </a:endParaRPr>
          </a:p>
          <a:p>
            <a:endParaRPr lang="en-GB" sz="1200" b="0" i="0" dirty="0">
              <a:solidFill>
                <a:srgbClr val="000000"/>
              </a:solidFill>
              <a:effectLst/>
              <a:latin typeface="Calibri" panose="020F0502020204030204" pitchFamily="34" charset="0"/>
            </a:endParaRPr>
          </a:p>
          <a:p>
            <a:r>
              <a:rPr lang="en-GB" sz="1200" b="0" i="0" dirty="0">
                <a:solidFill>
                  <a:srgbClr val="000000"/>
                </a:solidFill>
                <a:effectLst/>
                <a:latin typeface="Calibri" panose="020F0502020204030204" pitchFamily="34" charset="0"/>
              </a:rPr>
              <a:t>It’s worth contacting the HO in these situations to explain that the DDA has not found a lawyer that is able to see the client in time, or be able to take on the case in time. It is possible that including the LAA in these emails would be useful. We would demonstrate that firms are unable to act in the interests of people in detention or that people aren’t getting prompt access to immigration advice, and inform the Home Office that no adverse decision should be made. </a:t>
            </a:r>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4</a:t>
            </a:fld>
            <a:endParaRPr lang="en-GB"/>
          </a:p>
        </p:txBody>
      </p:sp>
    </p:spTree>
    <p:extLst>
      <p:ext uri="{BB962C8B-B14F-4D97-AF65-F5344CB8AC3E}">
        <p14:creationId xmlns:p14="http://schemas.microsoft.com/office/powerpoint/2010/main" val="961166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Every person should get advice on bail; whether it is possible in their situation, what evidence might be needed. Generally, from speaking with PLP, a firm should then open a file (if they have capacity) to support with bail. </a:t>
            </a:r>
          </a:p>
          <a:p>
            <a:endParaRPr lang="en-GB" dirty="0"/>
          </a:p>
          <a:p>
            <a:r>
              <a:rPr lang="en-GB" dirty="0"/>
              <a:t>For example a lawyer might say, you previously applied for bail last week, and your circumstances haven’t changed. As a result you cannot apply for bail until 28 days is up, or XYZ in your circumstances change. I can represent you in bail from this point onwards/I advise booking a DDA appointment closer to the end of the 28 days so another lawyer can take on your bail. </a:t>
            </a:r>
          </a:p>
          <a:p>
            <a:endParaRPr lang="en-GB" dirty="0"/>
          </a:p>
          <a:p>
            <a:r>
              <a:rPr lang="en-GB" dirty="0"/>
              <a:t>OR </a:t>
            </a:r>
          </a:p>
          <a:p>
            <a:endParaRPr lang="en-GB" dirty="0"/>
          </a:p>
          <a:p>
            <a:r>
              <a:rPr lang="en-GB" dirty="0"/>
              <a:t>You haven’t applied for bail before, you have an open asylum claim which means the Home Office cannot keep you in detention.  You do have an address with your wife, however due to a restraining order this address is likely to be refused, and would not support your application. Without an address your bail is unlikely to be granted. I suggest you apply for Home Office accommodation or provide an alternative address</a:t>
            </a:r>
          </a:p>
        </p:txBody>
      </p:sp>
      <p:sp>
        <p:nvSpPr>
          <p:cNvPr id="4" name="Slide Number Placeholder 3"/>
          <p:cNvSpPr>
            <a:spLocks noGrp="1"/>
          </p:cNvSpPr>
          <p:nvPr>
            <p:ph type="sldNum" sz="quarter" idx="5"/>
          </p:nvPr>
        </p:nvSpPr>
        <p:spPr/>
        <p:txBody>
          <a:bodyPr/>
          <a:lstStyle/>
          <a:p>
            <a:fld id="{0E0AB410-4158-4904-B24B-FCA173A99DD5}" type="slidenum">
              <a:rPr lang="en-GB" smtClean="0"/>
              <a:t>7</a:t>
            </a:fld>
            <a:endParaRPr lang="en-GB"/>
          </a:p>
        </p:txBody>
      </p:sp>
    </p:spTree>
    <p:extLst>
      <p:ext uri="{BB962C8B-B14F-4D97-AF65-F5344CB8AC3E}">
        <p14:creationId xmlns:p14="http://schemas.microsoft.com/office/powerpoint/2010/main" val="3377313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Advice should also be given about a person’s immigration case if relevant. The lawyer does not need to take on the case, but should provide basic advice about next steps. </a:t>
            </a:r>
            <a:br>
              <a:rPr lang="en-GB" dirty="0"/>
            </a:br>
            <a:br>
              <a:rPr lang="en-GB" dirty="0"/>
            </a:br>
            <a:r>
              <a:rPr lang="en-GB" dirty="0"/>
              <a:t>For example, the solicitor may advise: You have been in the UK for X number of years, and have a family in the UK with British citizenship. You have a history of working in the UK. If you can collect evidence of this, I would suggest and EUSS application for settled status. I cannot assist with this under legal aid so would advise applying for ECF funding and instructing an immigration lawyer, or paying a private solicitor to apply for this. </a:t>
            </a:r>
          </a:p>
          <a:p>
            <a:endParaRPr lang="en-GB" dirty="0"/>
          </a:p>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8</a:t>
            </a:fld>
            <a:endParaRPr lang="en-GB"/>
          </a:p>
        </p:txBody>
      </p:sp>
    </p:spTree>
    <p:extLst>
      <p:ext uri="{BB962C8B-B14F-4D97-AF65-F5344CB8AC3E}">
        <p14:creationId xmlns:p14="http://schemas.microsoft.com/office/powerpoint/2010/main" val="1841779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Every person should be given written advice – key word – advice. Not a business card, the solicitors number and email – but a legal aid form that outlines what was spoken about, and the follow up actions. </a:t>
            </a:r>
          </a:p>
          <a:p>
            <a:endParaRPr lang="en-GB" dirty="0"/>
          </a:p>
          <a:p>
            <a:r>
              <a:rPr lang="en-GB" dirty="0"/>
              <a:t>So much confusion revolves around people believing a solicitor is supporting with both bail and immigration, and the solicitor coming back to say it was only ever bail. It is so important that this is written down. If someone knows that they have a DDA it is essential that they know to expect this written down – even if they don’t have an understanding of English, it allows a formal record of what the DDA solicitor suggested. </a:t>
            </a:r>
          </a:p>
          <a:p>
            <a:endParaRPr lang="en-GB" dirty="0"/>
          </a:p>
          <a:p>
            <a:r>
              <a:rPr lang="en-GB" dirty="0"/>
              <a:t>Solicitors aren’t required to take on cases – they can look into someone’s case and see if they 1) meet legal aid requirements, 2) if they have merits. For example, a lawyer might need to check someone’s criminal history to determine the merits of appealing a deportation order. </a:t>
            </a:r>
          </a:p>
        </p:txBody>
      </p:sp>
      <p:sp>
        <p:nvSpPr>
          <p:cNvPr id="4" name="Slide Number Placeholder 3"/>
          <p:cNvSpPr>
            <a:spLocks noGrp="1"/>
          </p:cNvSpPr>
          <p:nvPr>
            <p:ph type="sldNum" sz="quarter" idx="5"/>
          </p:nvPr>
        </p:nvSpPr>
        <p:spPr/>
        <p:txBody>
          <a:bodyPr/>
          <a:lstStyle/>
          <a:p>
            <a:fld id="{0E0AB410-4158-4904-B24B-FCA173A99DD5}" type="slidenum">
              <a:rPr lang="en-GB" smtClean="0"/>
              <a:t>9</a:t>
            </a:fld>
            <a:endParaRPr lang="en-GB"/>
          </a:p>
        </p:txBody>
      </p:sp>
    </p:spTree>
    <p:extLst>
      <p:ext uri="{BB962C8B-B14F-4D97-AF65-F5344CB8AC3E}">
        <p14:creationId xmlns:p14="http://schemas.microsoft.com/office/powerpoint/2010/main" val="3891105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Capacity: </a:t>
            </a:r>
            <a:r>
              <a:rPr lang="en-GB" dirty="0"/>
              <a:t>In theory, </a:t>
            </a:r>
            <a:r>
              <a:rPr lang="en-GB" dirty="0">
                <a:solidFill>
                  <a:srgbClr val="000000"/>
                </a:solidFill>
                <a:latin typeface="Calibri" panose="020F0502020204030204" pitchFamily="34" charset="0"/>
              </a:rPr>
              <a:t>t</a:t>
            </a:r>
            <a:r>
              <a:rPr lang="en-GB" b="0" i="0" dirty="0">
                <a:solidFill>
                  <a:srgbClr val="000000"/>
                </a:solidFill>
                <a:effectLst/>
                <a:latin typeface="Calibri" panose="020F0502020204030204" pitchFamily="34" charset="0"/>
              </a:rPr>
              <a:t>he Legal Aid Agency generally recommends that 30% of people seen at DDA should have a further file open, I.e. if a solicitor takes on bail or asylum cases.</a:t>
            </a:r>
            <a:r>
              <a:rPr lang="en-GB" dirty="0"/>
              <a:t>  Capacity – solicitors aren’t required by their legal aid agency to take on all or a certain amount of cases. </a:t>
            </a:r>
          </a:p>
          <a:p>
            <a:r>
              <a:rPr lang="en-GB" b="0" i="0" dirty="0">
                <a:solidFill>
                  <a:srgbClr val="000000"/>
                </a:solidFill>
                <a:effectLst/>
                <a:latin typeface="Calibri" panose="020F0502020204030204" pitchFamily="34" charset="0"/>
              </a:rPr>
              <a:t>This is not by any means enfor</a:t>
            </a:r>
            <a:r>
              <a:rPr lang="en-GB" dirty="0">
                <a:solidFill>
                  <a:srgbClr val="000000"/>
                </a:solidFill>
                <a:latin typeface="Calibri" panose="020F0502020204030204" pitchFamily="34" charset="0"/>
              </a:rPr>
              <a:t>ced, however t</a:t>
            </a:r>
            <a:r>
              <a:rPr lang="en-GB" b="0" i="0" dirty="0">
                <a:solidFill>
                  <a:srgbClr val="000000"/>
                </a:solidFill>
                <a:effectLst/>
                <a:latin typeface="Calibri" panose="020F0502020204030204" pitchFamily="34" charset="0"/>
              </a:rPr>
              <a:t>he Legal Aid Agency can see how many cases are taken on by the number of files opened. So, each firm will have to open a file to demonstrate the advice given on bail, but it is up to the firm whether they open a controlled work to take on further representation e.g., apply for bail, asylum etc. And this should be explained on the written feedback given to the person attending the DDA. </a:t>
            </a:r>
            <a:r>
              <a:rPr lang="en-GB" b="0" i="0" dirty="0">
                <a:solidFill>
                  <a:srgbClr val="000000"/>
                </a:solidFill>
                <a:effectLst/>
                <a:latin typeface="WordVisiCarriageReturn_MSFontService"/>
              </a:rPr>
              <a:t> </a:t>
            </a:r>
          </a:p>
          <a:p>
            <a:endParaRPr lang="en-GB" b="1" i="0" dirty="0">
              <a:solidFill>
                <a:srgbClr val="000000"/>
              </a:solidFill>
              <a:effectLst/>
              <a:latin typeface="WordVisiCarriageReturn_MSFontService"/>
            </a:endParaRPr>
          </a:p>
          <a:p>
            <a:r>
              <a:rPr lang="en-GB" b="1" i="0" dirty="0">
                <a:solidFill>
                  <a:srgbClr val="000000"/>
                </a:solidFill>
                <a:effectLst/>
                <a:latin typeface="Calibri" panose="020F0502020204030204" pitchFamily="34" charset="0"/>
              </a:rPr>
              <a:t>Means testing: </a:t>
            </a:r>
            <a:r>
              <a:rPr lang="en-GB" b="0" i="0" dirty="0">
                <a:solidFill>
                  <a:srgbClr val="000000"/>
                </a:solidFill>
                <a:effectLst/>
                <a:latin typeface="Calibri" panose="020F0502020204030204" pitchFamily="34" charset="0"/>
              </a:rPr>
              <a:t>So, for example, if someone is asking for support on a deportation order and the lawyer determines at DDA that they meet legal aid requirements but that their case has no merits because of the nature of the conviction – the legal aid agency can’t question this.  </a:t>
            </a:r>
          </a:p>
          <a:p>
            <a:r>
              <a:rPr lang="en-GB" dirty="0"/>
              <a:t>Means testing - </a:t>
            </a:r>
            <a:r>
              <a:rPr lang="en-GB" b="0" i="0" dirty="0">
                <a:solidFill>
                  <a:srgbClr val="000000"/>
                </a:solidFill>
                <a:effectLst/>
                <a:latin typeface="Calibri" panose="020F0502020204030204" pitchFamily="34" charset="0"/>
              </a:rPr>
              <a:t>the lawyer must determine whether someone’s case has merits and legal aid agency will never question a lawyer’s judgement. </a:t>
            </a:r>
            <a:br>
              <a:rPr lang="en-GB" b="0" i="0" dirty="0">
                <a:solidFill>
                  <a:srgbClr val="000000"/>
                </a:solidFill>
                <a:effectLst/>
                <a:latin typeface="Calibri" panose="020F0502020204030204" pitchFamily="34" charset="0"/>
              </a:rPr>
            </a:br>
            <a:endParaRPr lang="en-GB" b="1" dirty="0">
              <a:solidFill>
                <a:srgbClr val="000000"/>
              </a:solidFill>
              <a:latin typeface="Calibri" panose="020F0502020204030204" pitchFamily="34" charset="0"/>
            </a:endParaRPr>
          </a:p>
          <a:p>
            <a:r>
              <a:rPr lang="en-GB" b="1" i="0" dirty="0">
                <a:solidFill>
                  <a:srgbClr val="000000"/>
                </a:solidFill>
                <a:effectLst/>
                <a:latin typeface="Calibri" panose="020F0502020204030204" pitchFamily="34" charset="0"/>
              </a:rPr>
              <a:t>Quality of advice </a:t>
            </a:r>
            <a:r>
              <a:rPr lang="en-GB" b="0" i="0" dirty="0">
                <a:solidFill>
                  <a:srgbClr val="000000"/>
                </a:solidFill>
                <a:effectLst/>
                <a:latin typeface="Calibri" panose="020F0502020204030204" pitchFamily="34" charset="0"/>
              </a:rPr>
              <a:t>– similarly to the above, it is up to the solicitor to advise. </a:t>
            </a:r>
            <a:r>
              <a:rPr lang="en-GB" dirty="0">
                <a:solidFill>
                  <a:srgbClr val="000000"/>
                </a:solidFill>
                <a:latin typeface="Calibri" panose="020F0502020204030204" pitchFamily="34" charset="0"/>
              </a:rPr>
              <a:t>Some solicitors will advise that bail is likely to fail because a person has no accommodation and no financial surety. Others will advise that bail is likely to succeed, as long as an application for accommodation is in progress, and noting that a financial surety isn’t mandatory for bail. </a:t>
            </a:r>
            <a:endParaRPr lang="en-GB" b="0" i="0" dirty="0">
              <a:solidFill>
                <a:srgbClr val="000000"/>
              </a:solidFill>
              <a:effectLst/>
              <a:latin typeface="WordVisiCarriageReturn_MSFontService"/>
            </a:endParaRPr>
          </a:p>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11</a:t>
            </a:fld>
            <a:endParaRPr lang="en-GB"/>
          </a:p>
        </p:txBody>
      </p:sp>
    </p:spTree>
    <p:extLst>
      <p:ext uri="{BB962C8B-B14F-4D97-AF65-F5344CB8AC3E}">
        <p14:creationId xmlns:p14="http://schemas.microsoft.com/office/powerpoint/2010/main" val="3512516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00000"/>
                </a:solidFill>
                <a:effectLst/>
                <a:latin typeface="Calibri" panose="020F0502020204030204" pitchFamily="34" charset="0"/>
              </a:rPr>
              <a:t>Back last year (</a:t>
            </a:r>
            <a:r>
              <a:rPr lang="en-GB" b="0" i="1" dirty="0">
                <a:solidFill>
                  <a:srgbClr val="000000"/>
                </a:solidFill>
                <a:effectLst/>
                <a:latin typeface="Calibri" panose="020F0502020204030204" pitchFamily="34" charset="0"/>
              </a:rPr>
              <a:t>R (Detention Action) v Lord Chancellor [2022] EWHC 18 (Admin).</a:t>
            </a:r>
            <a:r>
              <a:rPr lang="en-GB" b="0" i="0" dirty="0">
                <a:solidFill>
                  <a:srgbClr val="000000"/>
                </a:solidFill>
                <a:effectLst/>
                <a:latin typeface="Calibri" panose="020F0502020204030204" pitchFamily="34" charset="0"/>
              </a:rPr>
              <a:t>), Rakesh (Public Law Project) and Detention Action did bring litigation to the High Court regarding this aspect; noting that most firms were not meeting the suggested threshold. </a:t>
            </a:r>
          </a:p>
          <a:p>
            <a:r>
              <a:rPr lang="en-GB" b="0" i="0" dirty="0">
                <a:solidFill>
                  <a:srgbClr val="000000"/>
                </a:solidFill>
                <a:effectLst/>
                <a:latin typeface="Calibri" panose="020F0502020204030204" pitchFamily="34" charset="0"/>
              </a:rPr>
              <a:t>The judge dismissed the evidence as anecdotal and not the role of the court to look at individual firms. </a:t>
            </a:r>
          </a:p>
          <a:p>
            <a:r>
              <a:rPr lang="en-GB" b="0" i="0" dirty="0">
                <a:solidFill>
                  <a:srgbClr val="000000"/>
                </a:solidFill>
                <a:effectLst/>
                <a:latin typeface="Calibri" panose="020F0502020204030204" pitchFamily="34" charset="0"/>
              </a:rPr>
              <a:t>It was generally deemed that DA + PLP should have gone to the Legal Aid Agency to raise these complaints prior, and allow for them to begin internal assessments with firms and start enforcing the contract and their own thresholds.  </a:t>
            </a:r>
            <a:endParaRPr lang="en-GB" dirty="0"/>
          </a:p>
          <a:p>
            <a:endParaRPr lang="en-GB" dirty="0"/>
          </a:p>
        </p:txBody>
      </p:sp>
      <p:sp>
        <p:nvSpPr>
          <p:cNvPr id="4" name="Slide Number Placeholder 3"/>
          <p:cNvSpPr>
            <a:spLocks noGrp="1"/>
          </p:cNvSpPr>
          <p:nvPr>
            <p:ph type="sldNum" sz="quarter" idx="5"/>
          </p:nvPr>
        </p:nvSpPr>
        <p:spPr/>
        <p:txBody>
          <a:bodyPr/>
          <a:lstStyle/>
          <a:p>
            <a:fld id="{0E0AB410-4158-4904-B24B-FCA173A99DD5}" type="slidenum">
              <a:rPr lang="en-GB" smtClean="0"/>
              <a:t>12</a:t>
            </a:fld>
            <a:endParaRPr lang="en-GB"/>
          </a:p>
        </p:txBody>
      </p:sp>
    </p:spTree>
    <p:extLst>
      <p:ext uri="{BB962C8B-B14F-4D97-AF65-F5344CB8AC3E}">
        <p14:creationId xmlns:p14="http://schemas.microsoft.com/office/powerpoint/2010/main" val="375399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5B7A-0817-A7A4-DC69-667B9FE773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DA6B73-BC83-B1FC-EA55-33FF055817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231EB2-1C17-9C54-C03F-9FC691CE6F42}"/>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5" name="Footer Placeholder 4">
            <a:extLst>
              <a:ext uri="{FF2B5EF4-FFF2-40B4-BE49-F238E27FC236}">
                <a16:creationId xmlns:a16="http://schemas.microsoft.com/office/drawing/2014/main" id="{ECCC6FF1-9021-2F02-C057-8FFF64E19F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4676E4-A2A0-4574-F0D4-D0C91B941FA4}"/>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143926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A35B-9AA9-229A-6ADF-93A03E40E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0D8D10-7859-1792-EE47-DCB8F93EAD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660321-231D-B9E9-2C5F-EE9C4E7143DF}"/>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5" name="Footer Placeholder 4">
            <a:extLst>
              <a:ext uri="{FF2B5EF4-FFF2-40B4-BE49-F238E27FC236}">
                <a16:creationId xmlns:a16="http://schemas.microsoft.com/office/drawing/2014/main" id="{10F0CBFF-8896-BD19-DC40-61177ADF1D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D2E2B-B541-2DB0-4F88-5FB345F591BD}"/>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385497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7FD62E-20D3-A2C0-3BDC-81559F3500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6A604-AF33-A2BC-E596-5CA294202C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E625CB-9D25-0B08-8949-4082BB1F021F}"/>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5" name="Footer Placeholder 4">
            <a:extLst>
              <a:ext uri="{FF2B5EF4-FFF2-40B4-BE49-F238E27FC236}">
                <a16:creationId xmlns:a16="http://schemas.microsoft.com/office/drawing/2014/main" id="{DB9936F6-3C97-46CB-F858-0C698E8F59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15E236-1397-F4FB-A3F1-CA0DEC1B2D84}"/>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193700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5E28-B8AF-018A-422F-46AD894331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CD2C5A-DDD3-5804-2D48-DD120A3C30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5725E7-DEB2-7195-0487-D510A5487289}"/>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5" name="Footer Placeholder 4">
            <a:extLst>
              <a:ext uri="{FF2B5EF4-FFF2-40B4-BE49-F238E27FC236}">
                <a16:creationId xmlns:a16="http://schemas.microsoft.com/office/drawing/2014/main" id="{9D04E3B9-BDEA-5FF3-07B0-0DE7C550CC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7EDCCC-91F1-0EC6-0ECD-4341DBC80A3B}"/>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315177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71E5-3398-1738-D15A-BAF44A8A02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A40C58-282E-1A98-4FA9-780D0DB950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D4747D-D09D-E433-26F9-5991C7F7A3A9}"/>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5" name="Footer Placeholder 4">
            <a:extLst>
              <a:ext uri="{FF2B5EF4-FFF2-40B4-BE49-F238E27FC236}">
                <a16:creationId xmlns:a16="http://schemas.microsoft.com/office/drawing/2014/main" id="{3AFEA608-7844-2BCF-5433-91D34DEEE4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BDC2C6-872F-A414-936D-5D6AE1A5292A}"/>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117222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293A-DE3F-848D-E4F3-F294B6FC8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BA79EA-6563-A085-A5DC-532BD1BBD5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F04E3C-B48B-2714-1CDB-8A722C8C0A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84B3FD-BB77-3645-74D7-EBFDEC38A9F0}"/>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6" name="Footer Placeholder 5">
            <a:extLst>
              <a:ext uri="{FF2B5EF4-FFF2-40B4-BE49-F238E27FC236}">
                <a16:creationId xmlns:a16="http://schemas.microsoft.com/office/drawing/2014/main" id="{46FDE6C0-0412-FD10-BFF8-84D67343CF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16AFD7-D976-08AD-8A5B-0EF94DB5D723}"/>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205028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C822-B7BA-64EF-EDFA-A01701896D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125346-F9D1-7DD7-D497-D4A739E51B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2545F0-8660-87CC-53EB-D6735A65CB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874132-8313-30E7-B8C6-5E3B5CA3B5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28C434-498C-77FD-3A87-CBFFDFCAEB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74C9B3B-B8F3-97A5-AB49-E0C70225E2F4}"/>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8" name="Footer Placeholder 7">
            <a:extLst>
              <a:ext uri="{FF2B5EF4-FFF2-40B4-BE49-F238E27FC236}">
                <a16:creationId xmlns:a16="http://schemas.microsoft.com/office/drawing/2014/main" id="{E0D5C6C0-2239-1DC7-EB9E-8B08DA2B49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90D1AF-744A-062A-EAFF-6EE08B179B66}"/>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354642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59409-683A-E795-AFCE-F67E3B7BFE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AD3CF0-A31F-9EB9-9E7B-FA9CBB63BB2D}"/>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4" name="Footer Placeholder 3">
            <a:extLst>
              <a:ext uri="{FF2B5EF4-FFF2-40B4-BE49-F238E27FC236}">
                <a16:creationId xmlns:a16="http://schemas.microsoft.com/office/drawing/2014/main" id="{4236C7D8-6829-DEA3-4986-A651B1E585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0224B4-DD3D-A878-3B0C-9A3EFD246386}"/>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71294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765995-4656-D412-B84C-73975823DDFA}"/>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3" name="Footer Placeholder 2">
            <a:extLst>
              <a:ext uri="{FF2B5EF4-FFF2-40B4-BE49-F238E27FC236}">
                <a16:creationId xmlns:a16="http://schemas.microsoft.com/office/drawing/2014/main" id="{99D9696E-F8EC-79D8-6634-B80E63EAC1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1CC496-2BFB-2045-A8BC-0F661D057D0C}"/>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62610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7717-8AF2-6C33-47C5-F229045C9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28B30D-B727-6B35-14E6-A3783A5C5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021396-89EE-5A46-33AF-C8C22736A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45418B-932A-9DC5-7E47-A1A087F2DEF7}"/>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6" name="Footer Placeholder 5">
            <a:extLst>
              <a:ext uri="{FF2B5EF4-FFF2-40B4-BE49-F238E27FC236}">
                <a16:creationId xmlns:a16="http://schemas.microsoft.com/office/drawing/2014/main" id="{9F791C4C-C328-2965-58E7-AD8262DBB4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262B0A-1C38-E2F2-5206-4C503F756555}"/>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61841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DAEA0-117C-88DC-9370-BB273DB1D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521291-527F-D5BD-E310-CD8512543F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9E5977-3204-01EC-6B0C-807999DF7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24260-8D78-0A8F-54A4-B273E62A25BC}"/>
              </a:ext>
            </a:extLst>
          </p:cNvPr>
          <p:cNvSpPr>
            <a:spLocks noGrp="1"/>
          </p:cNvSpPr>
          <p:nvPr>
            <p:ph type="dt" sz="half" idx="10"/>
          </p:nvPr>
        </p:nvSpPr>
        <p:spPr/>
        <p:txBody>
          <a:bodyPr/>
          <a:lstStyle/>
          <a:p>
            <a:fld id="{F7794B33-6E02-4372-87E4-D0E784D78A2E}" type="datetimeFigureOut">
              <a:rPr lang="en-GB" smtClean="0"/>
              <a:t>04/04/2024</a:t>
            </a:fld>
            <a:endParaRPr lang="en-GB"/>
          </a:p>
        </p:txBody>
      </p:sp>
      <p:sp>
        <p:nvSpPr>
          <p:cNvPr id="6" name="Footer Placeholder 5">
            <a:extLst>
              <a:ext uri="{FF2B5EF4-FFF2-40B4-BE49-F238E27FC236}">
                <a16:creationId xmlns:a16="http://schemas.microsoft.com/office/drawing/2014/main" id="{089ED2B1-240F-CAEC-DCF5-BF51CAC384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B8971D-DD84-E5CB-EEB3-834682006639}"/>
              </a:ext>
            </a:extLst>
          </p:cNvPr>
          <p:cNvSpPr>
            <a:spLocks noGrp="1"/>
          </p:cNvSpPr>
          <p:nvPr>
            <p:ph type="sldNum" sz="quarter" idx="12"/>
          </p:nvPr>
        </p:nvSpPr>
        <p:spPr/>
        <p:txBody>
          <a:bodyPr/>
          <a:lstStyle/>
          <a:p>
            <a:fld id="{00E66B1D-5423-4998-8B95-27C0DD07C4F3}" type="slidenum">
              <a:rPr lang="en-GB" smtClean="0"/>
              <a:t>‹#›</a:t>
            </a:fld>
            <a:endParaRPr lang="en-GB"/>
          </a:p>
        </p:txBody>
      </p:sp>
    </p:spTree>
    <p:extLst>
      <p:ext uri="{BB962C8B-B14F-4D97-AF65-F5344CB8AC3E}">
        <p14:creationId xmlns:p14="http://schemas.microsoft.com/office/powerpoint/2010/main" val="174254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47CE96-68A8-262A-D2FF-BCC1328343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909192-A5F9-A7F8-704A-02D7B7AD11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E0B70-5EBB-97D1-F4C5-076FAD350F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94B33-6E02-4372-87E4-D0E784D78A2E}" type="datetimeFigureOut">
              <a:rPr lang="en-GB" smtClean="0"/>
              <a:t>04/04/2024</a:t>
            </a:fld>
            <a:endParaRPr lang="en-GB"/>
          </a:p>
        </p:txBody>
      </p:sp>
      <p:sp>
        <p:nvSpPr>
          <p:cNvPr id="5" name="Footer Placeholder 4">
            <a:extLst>
              <a:ext uri="{FF2B5EF4-FFF2-40B4-BE49-F238E27FC236}">
                <a16:creationId xmlns:a16="http://schemas.microsoft.com/office/drawing/2014/main" id="{5539278E-260D-F1A1-4E68-D84B9E4A71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2F3B75-1803-7BA7-57C8-04E4A6962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66B1D-5423-4998-8B95-27C0DD07C4F3}" type="slidenum">
              <a:rPr lang="en-GB" smtClean="0"/>
              <a:t>‹#›</a:t>
            </a:fld>
            <a:endParaRPr lang="en-GB"/>
          </a:p>
        </p:txBody>
      </p:sp>
    </p:spTree>
    <p:extLst>
      <p:ext uri="{BB962C8B-B14F-4D97-AF65-F5344CB8AC3E}">
        <p14:creationId xmlns:p14="http://schemas.microsoft.com/office/powerpoint/2010/main" val="1889272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orange and white flag&#10;&#10;Description automatically generated">
            <a:extLst>
              <a:ext uri="{FF2B5EF4-FFF2-40B4-BE49-F238E27FC236}">
                <a16:creationId xmlns:a16="http://schemas.microsoft.com/office/drawing/2014/main" id="{1CD90E6D-CA27-DEA2-E625-91C801B54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F13F12B-A261-DEEC-902D-9BF141839FEE}"/>
              </a:ext>
            </a:extLst>
          </p:cNvPr>
          <p:cNvSpPr>
            <a:spLocks noGrp="1"/>
          </p:cNvSpPr>
          <p:nvPr>
            <p:ph type="ctrTitle"/>
          </p:nvPr>
        </p:nvSpPr>
        <p:spPr/>
        <p:txBody>
          <a:bodyPr/>
          <a:lstStyle/>
          <a:p>
            <a:r>
              <a:rPr lang="en-GB" b="1" dirty="0"/>
              <a:t>DDA 101</a:t>
            </a:r>
          </a:p>
        </p:txBody>
      </p:sp>
      <p:sp>
        <p:nvSpPr>
          <p:cNvPr id="3" name="Subtitle 2">
            <a:extLst>
              <a:ext uri="{FF2B5EF4-FFF2-40B4-BE49-F238E27FC236}">
                <a16:creationId xmlns:a16="http://schemas.microsoft.com/office/drawing/2014/main" id="{8D923494-2D5A-EB23-A9DA-867AB595E41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729970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orange and white flag&#10;&#10;Description automatically generated">
            <a:extLst>
              <a:ext uri="{FF2B5EF4-FFF2-40B4-BE49-F238E27FC236}">
                <a16:creationId xmlns:a16="http://schemas.microsoft.com/office/drawing/2014/main" id="{3DE67EC6-E3CE-4651-E06B-91979AB13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C92B21B-9E24-D45B-0DCF-880C618AB19D}"/>
              </a:ext>
            </a:extLst>
          </p:cNvPr>
          <p:cNvSpPr>
            <a:spLocks noGrp="1"/>
          </p:cNvSpPr>
          <p:nvPr>
            <p:ph type="title"/>
          </p:nvPr>
        </p:nvSpPr>
        <p:spPr>
          <a:xfrm>
            <a:off x="2514600" y="2103437"/>
            <a:ext cx="6827108" cy="1325563"/>
          </a:xfrm>
        </p:spPr>
        <p:txBody>
          <a:bodyPr/>
          <a:lstStyle/>
          <a:p>
            <a:r>
              <a:rPr lang="en-GB" b="1" dirty="0"/>
              <a:t>Examples of written advice</a:t>
            </a:r>
          </a:p>
        </p:txBody>
      </p:sp>
    </p:spTree>
    <p:extLst>
      <p:ext uri="{BB962C8B-B14F-4D97-AF65-F5344CB8AC3E}">
        <p14:creationId xmlns:p14="http://schemas.microsoft.com/office/powerpoint/2010/main" val="2152362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015DF801-387E-1A25-459F-F477CA8EB0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7014044-917E-8620-01C3-A3017947D81D}"/>
              </a:ext>
            </a:extLst>
          </p:cNvPr>
          <p:cNvSpPr>
            <a:spLocks noGrp="1"/>
          </p:cNvSpPr>
          <p:nvPr>
            <p:ph type="title"/>
          </p:nvPr>
        </p:nvSpPr>
        <p:spPr/>
        <p:txBody>
          <a:bodyPr/>
          <a:lstStyle/>
          <a:p>
            <a:r>
              <a:rPr lang="en-GB" b="1" dirty="0"/>
              <a:t>Blurred lines -</a:t>
            </a:r>
          </a:p>
        </p:txBody>
      </p:sp>
      <p:sp>
        <p:nvSpPr>
          <p:cNvPr id="3" name="Content Placeholder 2">
            <a:extLst>
              <a:ext uri="{FF2B5EF4-FFF2-40B4-BE49-F238E27FC236}">
                <a16:creationId xmlns:a16="http://schemas.microsoft.com/office/drawing/2014/main" id="{58E16A12-EB54-82FB-049E-EE6E132DA1A1}"/>
              </a:ext>
            </a:extLst>
          </p:cNvPr>
          <p:cNvSpPr>
            <a:spLocks noGrp="1"/>
          </p:cNvSpPr>
          <p:nvPr>
            <p:ph idx="1"/>
          </p:nvPr>
        </p:nvSpPr>
        <p:spPr>
          <a:xfrm>
            <a:off x="516926" y="2055813"/>
            <a:ext cx="10085172" cy="3829179"/>
          </a:xfrm>
        </p:spPr>
        <p:txBody>
          <a:bodyPr>
            <a:normAutofit/>
          </a:bodyPr>
          <a:lstStyle/>
          <a:p>
            <a:r>
              <a:rPr lang="en-GB" sz="3600" dirty="0"/>
              <a:t>Capacity to provide representation.</a:t>
            </a:r>
            <a:br>
              <a:rPr lang="en-GB" sz="3600" dirty="0"/>
            </a:br>
            <a:endParaRPr lang="en-GB" sz="3600" dirty="0"/>
          </a:p>
          <a:p>
            <a:r>
              <a:rPr lang="en-GB" sz="3600" dirty="0"/>
              <a:t>Means testing – </a:t>
            </a:r>
            <a:r>
              <a:rPr lang="en-GB" sz="3600" b="0" i="0" dirty="0">
                <a:solidFill>
                  <a:srgbClr val="000000"/>
                </a:solidFill>
                <a:effectLst/>
                <a:latin typeface="Calibri" panose="020F0502020204030204" pitchFamily="34" charset="0"/>
              </a:rPr>
              <a:t>whether the case falls under legal aid. </a:t>
            </a:r>
            <a:br>
              <a:rPr lang="en-GB" sz="3600" b="0" i="0" dirty="0">
                <a:solidFill>
                  <a:srgbClr val="000000"/>
                </a:solidFill>
                <a:effectLst/>
                <a:latin typeface="Calibri" panose="020F0502020204030204" pitchFamily="34" charset="0"/>
              </a:rPr>
            </a:br>
            <a:endParaRPr lang="en-GB" sz="3600" dirty="0">
              <a:solidFill>
                <a:srgbClr val="000000"/>
              </a:solidFill>
              <a:latin typeface="Calibri" panose="020F0502020204030204" pitchFamily="34" charset="0"/>
            </a:endParaRPr>
          </a:p>
          <a:p>
            <a:r>
              <a:rPr lang="en-GB" sz="3600" b="0" i="0" dirty="0">
                <a:solidFill>
                  <a:srgbClr val="000000"/>
                </a:solidFill>
                <a:effectLst/>
                <a:latin typeface="Calibri" panose="020F0502020204030204" pitchFamily="34" charset="0"/>
              </a:rPr>
              <a:t>Quality of advice –up to the solicitor to advise. </a:t>
            </a:r>
            <a:endParaRPr lang="en-GB" sz="3600" b="0" i="0" dirty="0">
              <a:solidFill>
                <a:srgbClr val="000000"/>
              </a:solidFill>
              <a:effectLst/>
              <a:latin typeface="WordVisiCarriageReturn_MSFontService"/>
            </a:endParaRPr>
          </a:p>
        </p:txBody>
      </p:sp>
    </p:spTree>
    <p:extLst>
      <p:ext uri="{BB962C8B-B14F-4D97-AF65-F5344CB8AC3E}">
        <p14:creationId xmlns:p14="http://schemas.microsoft.com/office/powerpoint/2010/main" val="346422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1FF65644-CB13-405E-2517-589D5DCDF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E84E31-2169-EF03-8332-E1D5494135AD}"/>
              </a:ext>
            </a:extLst>
          </p:cNvPr>
          <p:cNvSpPr>
            <a:spLocks noGrp="1"/>
          </p:cNvSpPr>
          <p:nvPr>
            <p:ph type="title"/>
          </p:nvPr>
        </p:nvSpPr>
        <p:spPr/>
        <p:txBody>
          <a:bodyPr/>
          <a:lstStyle/>
          <a:p>
            <a:r>
              <a:rPr lang="en-GB" b="1" dirty="0"/>
              <a:t>Public Law Project Litigation</a:t>
            </a:r>
          </a:p>
        </p:txBody>
      </p:sp>
      <p:sp>
        <p:nvSpPr>
          <p:cNvPr id="3" name="Content Placeholder 2">
            <a:extLst>
              <a:ext uri="{FF2B5EF4-FFF2-40B4-BE49-F238E27FC236}">
                <a16:creationId xmlns:a16="http://schemas.microsoft.com/office/drawing/2014/main" id="{3A389CE5-4B21-185F-47E6-197AC788102F}"/>
              </a:ext>
            </a:extLst>
          </p:cNvPr>
          <p:cNvSpPr>
            <a:spLocks noGrp="1"/>
          </p:cNvSpPr>
          <p:nvPr>
            <p:ph idx="1"/>
          </p:nvPr>
        </p:nvSpPr>
        <p:spPr>
          <a:xfrm>
            <a:off x="420130" y="1825624"/>
            <a:ext cx="10058400" cy="4476321"/>
          </a:xfrm>
        </p:spPr>
        <p:txBody>
          <a:bodyPr>
            <a:normAutofit/>
          </a:bodyPr>
          <a:lstStyle/>
          <a:p>
            <a:r>
              <a:rPr lang="en-GB" b="0" i="0" dirty="0">
                <a:solidFill>
                  <a:srgbClr val="000000"/>
                </a:solidFill>
                <a:effectLst/>
                <a:latin typeface="Calibri" panose="020F0502020204030204" pitchFamily="34" charset="0"/>
              </a:rPr>
              <a:t>(</a:t>
            </a:r>
            <a:r>
              <a:rPr lang="en-GB" b="0" i="1" dirty="0">
                <a:solidFill>
                  <a:srgbClr val="000000"/>
                </a:solidFill>
                <a:effectLst/>
                <a:latin typeface="Calibri" panose="020F0502020204030204" pitchFamily="34" charset="0"/>
              </a:rPr>
              <a:t>R (Detention Action) v Lord Chancellor [2022] EWHC 18 (Admin).</a:t>
            </a:r>
            <a:endParaRPr lang="en-GB" dirty="0">
              <a:solidFill>
                <a:srgbClr val="000000"/>
              </a:solidFill>
              <a:latin typeface="Calibri" panose="020F0502020204030204" pitchFamily="34" charset="0"/>
            </a:endParaRPr>
          </a:p>
          <a:p>
            <a:endParaRPr lang="en-GB" b="0" i="0" dirty="0">
              <a:solidFill>
                <a:srgbClr val="000000"/>
              </a:solidFill>
              <a:effectLst/>
              <a:latin typeface="Calibri" panose="020F0502020204030204" pitchFamily="34" charset="0"/>
            </a:endParaRPr>
          </a:p>
          <a:p>
            <a:r>
              <a:rPr lang="en-GB" dirty="0">
                <a:solidFill>
                  <a:srgbClr val="000000"/>
                </a:solidFill>
                <a:latin typeface="Calibri" panose="020F0502020204030204" pitchFamily="34" charset="0"/>
              </a:rPr>
              <a:t>Litigation focused on legal firms not opening cases, access  to representation and advice being poor. </a:t>
            </a:r>
          </a:p>
          <a:p>
            <a:r>
              <a:rPr lang="en-GB" dirty="0">
                <a:solidFill>
                  <a:srgbClr val="000000"/>
                </a:solidFill>
                <a:latin typeface="Calibri" panose="020F0502020204030204" pitchFamily="34" charset="0"/>
              </a:rPr>
              <a:t>Ev</a:t>
            </a:r>
            <a:r>
              <a:rPr lang="en-GB" b="0" i="0" dirty="0">
                <a:solidFill>
                  <a:srgbClr val="000000"/>
                </a:solidFill>
                <a:effectLst/>
                <a:latin typeface="Calibri" panose="020F0502020204030204" pitchFamily="34" charset="0"/>
              </a:rPr>
              <a:t>idence deemed anecdotal and not the role of the court to look at individual firms. </a:t>
            </a:r>
          </a:p>
          <a:p>
            <a:r>
              <a:rPr lang="en-GB" b="0" i="0" dirty="0">
                <a:solidFill>
                  <a:srgbClr val="000000"/>
                </a:solidFill>
                <a:effectLst/>
                <a:latin typeface="Calibri" panose="020F0502020204030204" pitchFamily="34" charset="0"/>
              </a:rPr>
              <a:t>It was generally deemed that DA + PLP should have gone to the Legal Aid Agency to raise these complaints prior, and allow for them to begin internal assessments with firms and start enforcing the contract and their own thresholds.  </a:t>
            </a:r>
            <a:endParaRPr lang="en-GB" dirty="0"/>
          </a:p>
        </p:txBody>
      </p:sp>
    </p:spTree>
    <p:extLst>
      <p:ext uri="{BB962C8B-B14F-4D97-AF65-F5344CB8AC3E}">
        <p14:creationId xmlns:p14="http://schemas.microsoft.com/office/powerpoint/2010/main" val="1867165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1AE94875-DE40-0544-CBB5-58AD660F19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6FE9A2A-699E-BDD4-9F21-641E231D2387}"/>
              </a:ext>
            </a:extLst>
          </p:cNvPr>
          <p:cNvSpPr>
            <a:spLocks noGrp="1"/>
          </p:cNvSpPr>
          <p:nvPr>
            <p:ph type="title"/>
          </p:nvPr>
        </p:nvSpPr>
        <p:spPr>
          <a:xfrm>
            <a:off x="838200" y="365125"/>
            <a:ext cx="10515600" cy="955675"/>
          </a:xfrm>
        </p:spPr>
        <p:txBody>
          <a:bodyPr/>
          <a:lstStyle/>
          <a:p>
            <a:r>
              <a:rPr lang="en-GB" dirty="0"/>
              <a:t>Acting now!!!</a:t>
            </a:r>
          </a:p>
        </p:txBody>
      </p:sp>
      <p:sp>
        <p:nvSpPr>
          <p:cNvPr id="3" name="Content Placeholder 2">
            <a:extLst>
              <a:ext uri="{FF2B5EF4-FFF2-40B4-BE49-F238E27FC236}">
                <a16:creationId xmlns:a16="http://schemas.microsoft.com/office/drawing/2014/main" id="{9D74CBC9-7820-9F20-85C2-049B1F30263F}"/>
              </a:ext>
            </a:extLst>
          </p:cNvPr>
          <p:cNvSpPr>
            <a:spLocks noGrp="1"/>
          </p:cNvSpPr>
          <p:nvPr>
            <p:ph idx="1"/>
          </p:nvPr>
        </p:nvSpPr>
        <p:spPr>
          <a:xfrm>
            <a:off x="469557" y="1759743"/>
            <a:ext cx="10515601" cy="4659314"/>
          </a:xfrm>
        </p:spPr>
        <p:txBody>
          <a:bodyPr>
            <a:noAutofit/>
          </a:bodyPr>
          <a:lstStyle/>
          <a:p>
            <a:pPr marL="0" indent="0" algn="l" rtl="0" fontAlgn="base">
              <a:buNone/>
            </a:pPr>
            <a:br>
              <a:rPr lang="en-GB" b="0" i="0" dirty="0">
                <a:solidFill>
                  <a:srgbClr val="000000"/>
                </a:solidFill>
                <a:effectLst/>
                <a:latin typeface="Calibri" panose="020F0502020204030204" pitchFamily="34" charset="0"/>
              </a:rPr>
            </a:br>
            <a:r>
              <a:rPr lang="en-GB" b="0" i="0" dirty="0">
                <a:solidFill>
                  <a:srgbClr val="000000"/>
                </a:solidFill>
                <a:effectLst/>
                <a:latin typeface="Calibri" panose="020F0502020204030204" pitchFamily="34" charset="0"/>
              </a:rPr>
              <a:t>Remember, if someone mentions meeting a lawyer or having an upcoming appointment:</a:t>
            </a:r>
          </a:p>
          <a:p>
            <a:pPr algn="l" rtl="0" fontAlgn="base"/>
            <a:r>
              <a:rPr lang="en-GB" b="0" i="0" dirty="0">
                <a:solidFill>
                  <a:srgbClr val="000000"/>
                </a:solidFill>
                <a:effectLst/>
                <a:latin typeface="Calibri" panose="020F0502020204030204" pitchFamily="34" charset="0"/>
              </a:rPr>
              <a:t>THEY MUST HAVE WRITTEN ADVICE! They can be prepared to ask for this if it isn’t offered - this holds the lawyer accountable to thei</a:t>
            </a:r>
            <a:r>
              <a:rPr lang="en-GB" dirty="0">
                <a:solidFill>
                  <a:srgbClr val="000000"/>
                </a:solidFill>
                <a:latin typeface="Calibri" panose="020F0502020204030204" pitchFamily="34" charset="0"/>
              </a:rPr>
              <a:t>r own words</a:t>
            </a:r>
            <a:r>
              <a:rPr lang="en-GB" b="0" i="0" dirty="0">
                <a:solidFill>
                  <a:srgbClr val="000000"/>
                </a:solidFill>
                <a:effectLst/>
                <a:latin typeface="Calibri" panose="020F0502020204030204" pitchFamily="34" charset="0"/>
              </a:rPr>
              <a:t>. </a:t>
            </a:r>
          </a:p>
          <a:p>
            <a:pPr algn="l" rtl="0" fontAlgn="base"/>
            <a:r>
              <a:rPr lang="en-GB" dirty="0">
                <a:solidFill>
                  <a:srgbClr val="000000"/>
                </a:solidFill>
                <a:latin typeface="Calibri" panose="020F0502020204030204" pitchFamily="34" charset="0"/>
              </a:rPr>
              <a:t>If they are confused by what happened in an appointment, didn’t get written advice or a response after – let us know! We can follow up with the solicitor on their behalf. </a:t>
            </a:r>
            <a:endParaRPr lang="en-GB"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37227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and orange rectangle&#10;&#10;Description automatically generated">
            <a:extLst>
              <a:ext uri="{FF2B5EF4-FFF2-40B4-BE49-F238E27FC236}">
                <a16:creationId xmlns:a16="http://schemas.microsoft.com/office/drawing/2014/main" id="{F7AB7EA6-F8EC-7FF9-5130-9F72094BD94D}"/>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9822714-C600-6A39-3A86-7164A0747CC0}"/>
              </a:ext>
            </a:extLst>
          </p:cNvPr>
          <p:cNvSpPr>
            <a:spLocks noGrp="1"/>
          </p:cNvSpPr>
          <p:nvPr>
            <p:ph type="title"/>
          </p:nvPr>
        </p:nvSpPr>
        <p:spPr>
          <a:xfrm>
            <a:off x="266700" y="436976"/>
            <a:ext cx="10515600" cy="1325563"/>
          </a:xfrm>
        </p:spPr>
        <p:txBody>
          <a:bodyPr/>
          <a:lstStyle/>
          <a:p>
            <a:r>
              <a:rPr lang="en-GB" b="1" dirty="0"/>
              <a:t>What is the DDA?</a:t>
            </a:r>
          </a:p>
        </p:txBody>
      </p:sp>
      <p:sp>
        <p:nvSpPr>
          <p:cNvPr id="3" name="Content Placeholder 2">
            <a:extLst>
              <a:ext uri="{FF2B5EF4-FFF2-40B4-BE49-F238E27FC236}">
                <a16:creationId xmlns:a16="http://schemas.microsoft.com/office/drawing/2014/main" id="{B2E09164-FF9E-2C29-B83F-760AEAE449EB}"/>
              </a:ext>
            </a:extLst>
          </p:cNvPr>
          <p:cNvSpPr>
            <a:spLocks noGrp="1"/>
          </p:cNvSpPr>
          <p:nvPr>
            <p:ph idx="1"/>
          </p:nvPr>
        </p:nvSpPr>
        <p:spPr>
          <a:xfrm>
            <a:off x="838200" y="1851930"/>
            <a:ext cx="9944100" cy="1904523"/>
          </a:xfrm>
        </p:spPr>
        <p:txBody>
          <a:bodyPr>
            <a:normAutofit/>
          </a:bodyPr>
          <a:lstStyle/>
          <a:p>
            <a:r>
              <a:rPr lang="en-GB" dirty="0"/>
              <a:t>The Detention Duty Advice scheme is a Legal Aid funded scheme that aims to provide free legal advice and representation to people in detention.</a:t>
            </a:r>
          </a:p>
        </p:txBody>
      </p:sp>
      <p:sp>
        <p:nvSpPr>
          <p:cNvPr id="4" name="Title 1">
            <a:extLst>
              <a:ext uri="{FF2B5EF4-FFF2-40B4-BE49-F238E27FC236}">
                <a16:creationId xmlns:a16="http://schemas.microsoft.com/office/drawing/2014/main" id="{951B2E72-FDB0-BF1D-6309-C6CAEF54AF94}"/>
              </a:ext>
            </a:extLst>
          </p:cNvPr>
          <p:cNvSpPr txBox="1">
            <a:spLocks/>
          </p:cNvSpPr>
          <p:nvPr/>
        </p:nvSpPr>
        <p:spPr>
          <a:xfrm>
            <a:off x="266700" y="3525079"/>
            <a:ext cx="10515600" cy="1078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Who can access the DDA and how?</a:t>
            </a:r>
          </a:p>
        </p:txBody>
      </p:sp>
      <p:sp>
        <p:nvSpPr>
          <p:cNvPr id="5" name="Content Placeholder 2">
            <a:extLst>
              <a:ext uri="{FF2B5EF4-FFF2-40B4-BE49-F238E27FC236}">
                <a16:creationId xmlns:a16="http://schemas.microsoft.com/office/drawing/2014/main" id="{704D4E7B-A275-02E2-1788-DE53542A4158}"/>
              </a:ext>
            </a:extLst>
          </p:cNvPr>
          <p:cNvSpPr txBox="1">
            <a:spLocks/>
          </p:cNvSpPr>
          <p:nvPr/>
        </p:nvSpPr>
        <p:spPr>
          <a:xfrm>
            <a:off x="838200" y="4603517"/>
            <a:ext cx="8839200" cy="20398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Any person in Immigration Detention can access the DDA. </a:t>
            </a:r>
          </a:p>
          <a:p>
            <a:r>
              <a:rPr lang="en-GB" dirty="0"/>
              <a:t>In some centres, this is through the library but in Brook and Tinsley house this is via the Welfare Team. </a:t>
            </a:r>
          </a:p>
        </p:txBody>
      </p:sp>
    </p:spTree>
    <p:extLst>
      <p:ext uri="{BB962C8B-B14F-4D97-AF65-F5344CB8AC3E}">
        <p14:creationId xmlns:p14="http://schemas.microsoft.com/office/powerpoint/2010/main" val="201197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F0A809A6-2019-19DD-03B3-CFBD88AF6A80}"/>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3391FFD-13AE-AC48-6D8F-37CA4A9EA793}"/>
              </a:ext>
            </a:extLst>
          </p:cNvPr>
          <p:cNvSpPr>
            <a:spLocks noGrp="1"/>
          </p:cNvSpPr>
          <p:nvPr>
            <p:ph type="title"/>
          </p:nvPr>
        </p:nvSpPr>
        <p:spPr/>
        <p:txBody>
          <a:bodyPr/>
          <a:lstStyle/>
          <a:p>
            <a:r>
              <a:rPr lang="en-GB" b="1" dirty="0"/>
              <a:t>Common DDA problems</a:t>
            </a:r>
          </a:p>
        </p:txBody>
      </p:sp>
      <p:sp>
        <p:nvSpPr>
          <p:cNvPr id="3" name="Content Placeholder 2">
            <a:extLst>
              <a:ext uri="{FF2B5EF4-FFF2-40B4-BE49-F238E27FC236}">
                <a16:creationId xmlns:a16="http://schemas.microsoft.com/office/drawing/2014/main" id="{3340ACD1-DF2F-44C5-A721-6653D098DEE1}"/>
              </a:ext>
            </a:extLst>
          </p:cNvPr>
          <p:cNvSpPr>
            <a:spLocks noGrp="1"/>
          </p:cNvSpPr>
          <p:nvPr>
            <p:ph idx="1"/>
          </p:nvPr>
        </p:nvSpPr>
        <p:spPr>
          <a:xfrm>
            <a:off x="838200" y="2006600"/>
            <a:ext cx="10515600" cy="4486275"/>
          </a:xfrm>
        </p:spPr>
        <p:txBody>
          <a:bodyPr/>
          <a:lstStyle/>
          <a:p>
            <a:r>
              <a:rPr lang="en-GB" dirty="0"/>
              <a:t>Waiting ages for an appointment </a:t>
            </a:r>
          </a:p>
          <a:p>
            <a:r>
              <a:rPr lang="en-GB" dirty="0"/>
              <a:t>Solicitors saying they can take on cases but never responding</a:t>
            </a:r>
          </a:p>
          <a:p>
            <a:r>
              <a:rPr lang="en-GB" dirty="0"/>
              <a:t>Solicitors saying they are at capacity </a:t>
            </a:r>
          </a:p>
          <a:p>
            <a:r>
              <a:rPr lang="en-GB" dirty="0"/>
              <a:t>Solicitors asking for money </a:t>
            </a:r>
          </a:p>
          <a:p>
            <a:r>
              <a:rPr lang="en-GB" dirty="0"/>
              <a:t>Lack of interpreter</a:t>
            </a:r>
          </a:p>
          <a:p>
            <a:r>
              <a:rPr lang="en-GB" dirty="0"/>
              <a:t>Solicitors being blunt, not listening or understanding, poor communication, </a:t>
            </a:r>
          </a:p>
          <a:p>
            <a:r>
              <a:rPr lang="en-GB" i="1" dirty="0"/>
              <a:t>Controversial: </a:t>
            </a:r>
            <a:r>
              <a:rPr lang="en-GB" dirty="0"/>
              <a:t>Poor advice, </a:t>
            </a:r>
          </a:p>
          <a:p>
            <a:endParaRPr lang="en-GB" dirty="0"/>
          </a:p>
        </p:txBody>
      </p:sp>
    </p:spTree>
    <p:extLst>
      <p:ext uri="{BB962C8B-B14F-4D97-AF65-F5344CB8AC3E}">
        <p14:creationId xmlns:p14="http://schemas.microsoft.com/office/powerpoint/2010/main" val="3278794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D371B6C3-86B5-1EFB-D31C-FD0E1C3B61C2}"/>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9A2A99D-0F48-AB65-25D6-5A2EB89B2649}"/>
              </a:ext>
            </a:extLst>
          </p:cNvPr>
          <p:cNvSpPr>
            <a:spLocks noGrp="1"/>
          </p:cNvSpPr>
          <p:nvPr>
            <p:ph type="title"/>
          </p:nvPr>
        </p:nvSpPr>
        <p:spPr/>
        <p:txBody>
          <a:bodyPr/>
          <a:lstStyle/>
          <a:p>
            <a:r>
              <a:rPr lang="en-GB" b="1" dirty="0"/>
              <a:t>The bigger picture </a:t>
            </a:r>
          </a:p>
        </p:txBody>
      </p:sp>
      <p:sp>
        <p:nvSpPr>
          <p:cNvPr id="3" name="Content Placeholder 2">
            <a:extLst>
              <a:ext uri="{FF2B5EF4-FFF2-40B4-BE49-F238E27FC236}">
                <a16:creationId xmlns:a16="http://schemas.microsoft.com/office/drawing/2014/main" id="{3D9C937A-B41D-FADE-2A20-7BA9EC19051C}"/>
              </a:ext>
            </a:extLst>
          </p:cNvPr>
          <p:cNvSpPr>
            <a:spLocks noGrp="1"/>
          </p:cNvSpPr>
          <p:nvPr>
            <p:ph idx="1"/>
          </p:nvPr>
        </p:nvSpPr>
        <p:spPr>
          <a:xfrm>
            <a:off x="467497" y="2055813"/>
            <a:ext cx="10515600" cy="4351338"/>
          </a:xfrm>
        </p:spPr>
        <p:txBody>
          <a:bodyPr>
            <a:noAutofit/>
          </a:bodyPr>
          <a:lstStyle/>
          <a:p>
            <a:pPr algn="l" rtl="0" fontAlgn="base">
              <a:buFont typeface="Arial" panose="020B0604020202020204" pitchFamily="34" charset="0"/>
              <a:buChar char="•"/>
            </a:pPr>
            <a:r>
              <a:rPr lang="en-GB" b="0" i="0" dirty="0">
                <a:solidFill>
                  <a:srgbClr val="000000"/>
                </a:solidFill>
                <a:effectLst/>
                <a:latin typeface="Calibri" panose="020F0502020204030204" pitchFamily="34" charset="0"/>
              </a:rPr>
              <a:t>Now more than ever it is important to have a functioning DDA, as many of the changes in immigration law (</a:t>
            </a:r>
            <a:r>
              <a:rPr lang="en-GB" b="0" i="0" dirty="0" err="1">
                <a:solidFill>
                  <a:srgbClr val="000000"/>
                </a:solidFill>
                <a:effectLst/>
                <a:latin typeface="Calibri" panose="020F0502020204030204" pitchFamily="34" charset="0"/>
              </a:rPr>
              <a:t>e.g</a:t>
            </a:r>
            <a:r>
              <a:rPr lang="en-GB" b="0" i="0" dirty="0">
                <a:solidFill>
                  <a:srgbClr val="000000"/>
                </a:solidFill>
                <a:effectLst/>
                <a:latin typeface="Calibri" panose="020F0502020204030204" pitchFamily="34" charset="0"/>
              </a:rPr>
              <a:t> Rwanda, Article 72) require a quick response I.e. within 7 calendar days. </a:t>
            </a:r>
          </a:p>
          <a:p>
            <a:pPr algn="l" rtl="0" fontAlgn="base">
              <a:buFont typeface="Arial" panose="020B0604020202020204" pitchFamily="34" charset="0"/>
              <a:buChar char="•"/>
            </a:pPr>
            <a:endParaRPr lang="en-GB"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GB" b="0" i="0" dirty="0">
                <a:solidFill>
                  <a:srgbClr val="000000"/>
                </a:solidFill>
                <a:effectLst/>
                <a:latin typeface="Calibri" panose="020F0502020204030204" pitchFamily="34" charset="0"/>
              </a:rPr>
              <a:t>There is a real concern that with the DDA in it’s current state, people won’t be able to access a lawyer that opens a file to do the work needed, or that there will be delays with them even getting that initial 30 mins of advice.  </a:t>
            </a:r>
          </a:p>
        </p:txBody>
      </p:sp>
    </p:spTree>
    <p:extLst>
      <p:ext uri="{BB962C8B-B14F-4D97-AF65-F5344CB8AC3E}">
        <p14:creationId xmlns:p14="http://schemas.microsoft.com/office/powerpoint/2010/main" val="151339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2931EB22-DC10-A866-ACD3-FF68F99EB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89686"/>
            <a:ext cx="12192000" cy="7676793"/>
          </a:xfrm>
          <a:prstGeom prst="rect">
            <a:avLst/>
          </a:prstGeom>
        </p:spPr>
      </p:pic>
      <p:sp>
        <p:nvSpPr>
          <p:cNvPr id="2" name="Title 1">
            <a:extLst>
              <a:ext uri="{FF2B5EF4-FFF2-40B4-BE49-F238E27FC236}">
                <a16:creationId xmlns:a16="http://schemas.microsoft.com/office/drawing/2014/main" id="{A0EE67FA-29B0-3D34-6A5A-EA1DE244411F}"/>
              </a:ext>
            </a:extLst>
          </p:cNvPr>
          <p:cNvSpPr>
            <a:spLocks noGrp="1"/>
          </p:cNvSpPr>
          <p:nvPr>
            <p:ph type="title"/>
          </p:nvPr>
        </p:nvSpPr>
        <p:spPr>
          <a:xfrm>
            <a:off x="1676400" y="-114142"/>
            <a:ext cx="10515600" cy="1325563"/>
          </a:xfrm>
        </p:spPr>
        <p:txBody>
          <a:bodyPr/>
          <a:lstStyle/>
          <a:p>
            <a:r>
              <a:rPr lang="en-GB" b="1" dirty="0"/>
              <a:t>Which law firms are on the DDA?</a:t>
            </a:r>
          </a:p>
        </p:txBody>
      </p:sp>
      <p:sp>
        <p:nvSpPr>
          <p:cNvPr id="3" name="Content Placeholder 2">
            <a:extLst>
              <a:ext uri="{FF2B5EF4-FFF2-40B4-BE49-F238E27FC236}">
                <a16:creationId xmlns:a16="http://schemas.microsoft.com/office/drawing/2014/main" id="{86A9822F-AB0C-3E9A-DBC3-327C8CB048DB}"/>
              </a:ext>
            </a:extLst>
          </p:cNvPr>
          <p:cNvSpPr>
            <a:spLocks noGrp="1"/>
          </p:cNvSpPr>
          <p:nvPr>
            <p:ph idx="1"/>
          </p:nvPr>
        </p:nvSpPr>
        <p:spPr>
          <a:xfrm>
            <a:off x="198120" y="1028384"/>
            <a:ext cx="11795760" cy="5280976"/>
          </a:xfrm>
        </p:spPr>
        <p:txBody>
          <a:bodyPr numCol="3">
            <a:noAutofit/>
          </a:bodyPr>
          <a:lstStyle/>
          <a:p>
            <a:r>
              <a:rPr lang="en-GB" sz="1800" dirty="0"/>
              <a:t>Aden &amp; Co Solicitors Limited</a:t>
            </a:r>
          </a:p>
          <a:p>
            <a:r>
              <a:rPr lang="en-GB" sz="1800" dirty="0"/>
              <a:t>Allison Wells Solicitors Ltd</a:t>
            </a:r>
          </a:p>
          <a:p>
            <a:r>
              <a:rPr lang="en-GB" sz="1800" dirty="0"/>
              <a:t>AMB ADVOCATES &amp; ACCOUNTANTS LTD</a:t>
            </a:r>
          </a:p>
          <a:p>
            <a:r>
              <a:rPr lang="en-GB" sz="1800" dirty="0"/>
              <a:t>AVERROES SOLICITORS LTD</a:t>
            </a:r>
          </a:p>
          <a:p>
            <a:r>
              <a:rPr lang="en-GB" sz="1800" dirty="0"/>
              <a:t>Barnes </a:t>
            </a:r>
            <a:r>
              <a:rPr lang="en-GB" sz="1800" dirty="0" err="1"/>
              <a:t>Harrild</a:t>
            </a:r>
            <a:r>
              <a:rPr lang="en-GB" sz="1800" dirty="0"/>
              <a:t> &amp; Dyer </a:t>
            </a:r>
          </a:p>
          <a:p>
            <a:r>
              <a:rPr lang="en-GB" sz="1800" dirty="0"/>
              <a:t>Blackstone Law Associates</a:t>
            </a:r>
          </a:p>
          <a:p>
            <a:r>
              <a:rPr lang="en-GB" sz="1800" dirty="0"/>
              <a:t>Caveat Solicitors Limited</a:t>
            </a:r>
          </a:p>
          <a:p>
            <a:r>
              <a:rPr lang="en-GB" sz="1800" dirty="0"/>
              <a:t>Chatham Chambers Limited</a:t>
            </a:r>
          </a:p>
          <a:p>
            <a:r>
              <a:rPr lang="en-GB" sz="1800" dirty="0"/>
              <a:t>CK Solicitors</a:t>
            </a:r>
          </a:p>
          <a:p>
            <a:r>
              <a:rPr lang="en-GB" sz="1800" dirty="0"/>
              <a:t>Clyde Solicitors Ltd</a:t>
            </a:r>
          </a:p>
          <a:p>
            <a:r>
              <a:rPr lang="en-GB" sz="1800" dirty="0"/>
              <a:t>Duncan Lewis &amp; Co</a:t>
            </a:r>
          </a:p>
          <a:p>
            <a:r>
              <a:rPr lang="en-GB" sz="1800" dirty="0"/>
              <a:t>Elizabeth Rose Limited</a:t>
            </a:r>
          </a:p>
          <a:p>
            <a:r>
              <a:rPr lang="en-GB" sz="1800" dirty="0"/>
              <a:t>Equity Justice Limited</a:t>
            </a:r>
          </a:p>
          <a:p>
            <a:r>
              <a:rPr lang="en-GB" sz="1800" dirty="0"/>
              <a:t>Fadiga &amp; Co</a:t>
            </a:r>
          </a:p>
          <a:p>
            <a:r>
              <a:rPr lang="en-GB" sz="1800" dirty="0"/>
              <a:t>Freemans Solicitors</a:t>
            </a:r>
          </a:p>
          <a:p>
            <a:r>
              <a:rPr lang="en-GB" sz="1800" dirty="0"/>
              <a:t>Goodfellows Solicitors Limited</a:t>
            </a:r>
          </a:p>
          <a:p>
            <a:r>
              <a:rPr lang="en-GB" sz="1800" dirty="0"/>
              <a:t>Goodwill Solicitors Limited</a:t>
            </a:r>
          </a:p>
          <a:p>
            <a:r>
              <a:rPr lang="en-GB" sz="1800" dirty="0"/>
              <a:t>Hannah Solicitors LLP</a:t>
            </a:r>
          </a:p>
          <a:p>
            <a:r>
              <a:rPr lang="en-GB" sz="1800" dirty="0"/>
              <a:t>HS Legal solicitors Ltd</a:t>
            </a:r>
          </a:p>
          <a:p>
            <a:r>
              <a:rPr lang="en-GB" sz="1800" dirty="0"/>
              <a:t>Immigration Advice Service</a:t>
            </a:r>
          </a:p>
          <a:p>
            <a:r>
              <a:rPr lang="en-GB" sz="1800" dirty="0"/>
              <a:t>JKR Solicitors</a:t>
            </a:r>
          </a:p>
          <a:p>
            <a:r>
              <a:rPr lang="en-GB" sz="1800" dirty="0"/>
              <a:t>KB Law Solicitors Ltd</a:t>
            </a:r>
          </a:p>
          <a:p>
            <a:r>
              <a:rPr lang="en-GB" sz="1800" dirty="0" err="1"/>
              <a:t>Kewalion</a:t>
            </a:r>
            <a:r>
              <a:rPr lang="en-GB" sz="1800" dirty="0"/>
              <a:t> &amp; Co Ltd</a:t>
            </a:r>
          </a:p>
          <a:p>
            <a:r>
              <a:rPr lang="en-GB" sz="1800" dirty="0"/>
              <a:t>Lincolns Solicitors Ltd</a:t>
            </a:r>
          </a:p>
          <a:p>
            <a:r>
              <a:rPr lang="en-GB" sz="1800" dirty="0"/>
              <a:t>Longfellow &amp; Co Solicitors Ltd</a:t>
            </a:r>
          </a:p>
          <a:p>
            <a:r>
              <a:rPr lang="en-GB" sz="1800" dirty="0" err="1"/>
              <a:t>Lova</a:t>
            </a:r>
            <a:r>
              <a:rPr lang="en-GB" sz="1800" dirty="0"/>
              <a:t> Solicitors Limited</a:t>
            </a:r>
          </a:p>
          <a:p>
            <a:r>
              <a:rPr lang="en-GB" sz="1800" dirty="0"/>
              <a:t>Middlesex Law Chambers</a:t>
            </a:r>
          </a:p>
          <a:p>
            <a:r>
              <a:rPr lang="en-GB" sz="1800" dirty="0"/>
              <a:t>Milestone Solicitors Limited</a:t>
            </a:r>
          </a:p>
          <a:p>
            <a:r>
              <a:rPr lang="en-GB" sz="1800" dirty="0" err="1"/>
              <a:t>Montas</a:t>
            </a:r>
            <a:r>
              <a:rPr lang="en-GB" sz="1800" dirty="0"/>
              <a:t> Solicitors</a:t>
            </a:r>
          </a:p>
          <a:p>
            <a:r>
              <a:rPr lang="en-GB" sz="1800" dirty="0"/>
              <a:t>Morden Solicitors</a:t>
            </a:r>
          </a:p>
          <a:p>
            <a:endParaRPr lang="en-GB" sz="1800" dirty="0"/>
          </a:p>
          <a:p>
            <a:r>
              <a:rPr lang="en-GB" sz="1800" dirty="0"/>
              <a:t>Osprey Solicitors</a:t>
            </a:r>
          </a:p>
          <a:p>
            <a:r>
              <a:rPr lang="en-GB" sz="1800" dirty="0"/>
              <a:t>PRIME SOLICITOR</a:t>
            </a:r>
          </a:p>
          <a:p>
            <a:r>
              <a:rPr lang="en-GB" sz="1800" dirty="0"/>
              <a:t>Sentinel Legal Services Limited</a:t>
            </a:r>
          </a:p>
          <a:p>
            <a:r>
              <a:rPr lang="en-GB" sz="1800" dirty="0" err="1"/>
              <a:t>Shawstone</a:t>
            </a:r>
            <a:r>
              <a:rPr lang="en-GB" sz="1800" dirty="0"/>
              <a:t> Associates Ltd</a:t>
            </a:r>
          </a:p>
          <a:p>
            <a:r>
              <a:rPr lang="en-GB" sz="1800" dirty="0" err="1"/>
              <a:t>Simman</a:t>
            </a:r>
            <a:r>
              <a:rPr lang="en-GB" sz="1800" dirty="0"/>
              <a:t> Solicitors</a:t>
            </a:r>
          </a:p>
          <a:p>
            <a:r>
              <a:rPr lang="en-GB" sz="1800" dirty="0"/>
              <a:t>Solomon Solicitors</a:t>
            </a:r>
          </a:p>
          <a:p>
            <a:r>
              <a:rPr lang="en-GB" sz="1800" dirty="0"/>
              <a:t>The Migrant Law Partnership</a:t>
            </a:r>
          </a:p>
          <a:p>
            <a:r>
              <a:rPr lang="en-GB" sz="1800" dirty="0"/>
              <a:t>THOMPSON &amp; CO SOLICITORS LTD</a:t>
            </a:r>
          </a:p>
          <a:p>
            <a:r>
              <a:rPr lang="en-GB" sz="1800" dirty="0"/>
              <a:t>TNA SOLICITORS</a:t>
            </a:r>
          </a:p>
          <a:p>
            <a:r>
              <a:rPr lang="en-GB" sz="1800" dirty="0"/>
              <a:t>VANGUARD SOLICITORS</a:t>
            </a:r>
          </a:p>
          <a:p>
            <a:r>
              <a:rPr lang="en-GB" sz="1800" dirty="0"/>
              <a:t>Virgo Consultancy Services Limited</a:t>
            </a:r>
          </a:p>
          <a:p>
            <a:r>
              <a:rPr lang="en-GB" sz="1800" dirty="0"/>
              <a:t>WICK &amp; CO</a:t>
            </a:r>
          </a:p>
          <a:p>
            <a:r>
              <a:rPr lang="en-GB" sz="1800" dirty="0"/>
              <a:t>Wilson Solicitors LLP</a:t>
            </a:r>
          </a:p>
          <a:p>
            <a:r>
              <a:rPr lang="en-GB" sz="1800" dirty="0"/>
              <a:t>WIMBLEDON SOLICITORS </a:t>
            </a:r>
          </a:p>
          <a:p>
            <a:r>
              <a:rPr lang="en-GB" sz="1800" dirty="0"/>
              <a:t>Woolfe &amp; Co Solicitors Ltd</a:t>
            </a:r>
          </a:p>
        </p:txBody>
      </p:sp>
    </p:spTree>
    <p:extLst>
      <p:ext uri="{BB962C8B-B14F-4D97-AF65-F5344CB8AC3E}">
        <p14:creationId xmlns:p14="http://schemas.microsoft.com/office/powerpoint/2010/main" val="333074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orange and white flag&#10;&#10;Description automatically generated">
            <a:extLst>
              <a:ext uri="{FF2B5EF4-FFF2-40B4-BE49-F238E27FC236}">
                <a16:creationId xmlns:a16="http://schemas.microsoft.com/office/drawing/2014/main" id="{3DE67EC6-E3CE-4651-E06B-91979AB13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C92B21B-9E24-D45B-0DCF-880C618AB19D}"/>
              </a:ext>
            </a:extLst>
          </p:cNvPr>
          <p:cNvSpPr>
            <a:spLocks noGrp="1"/>
          </p:cNvSpPr>
          <p:nvPr>
            <p:ph type="title"/>
          </p:nvPr>
        </p:nvSpPr>
        <p:spPr>
          <a:xfrm>
            <a:off x="2463113" y="2103437"/>
            <a:ext cx="7265773" cy="1325563"/>
          </a:xfrm>
        </p:spPr>
        <p:txBody>
          <a:bodyPr/>
          <a:lstStyle/>
          <a:p>
            <a:pPr algn="ctr"/>
            <a:r>
              <a:rPr lang="en-GB" b="1" dirty="0"/>
              <a:t>What should happen at a DDA appointment? </a:t>
            </a:r>
          </a:p>
        </p:txBody>
      </p:sp>
    </p:spTree>
    <p:extLst>
      <p:ext uri="{BB962C8B-B14F-4D97-AF65-F5344CB8AC3E}">
        <p14:creationId xmlns:p14="http://schemas.microsoft.com/office/powerpoint/2010/main" val="25728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5C3E3360-EDC8-9540-F2FB-6355A9A39C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FC850C-5012-4AAE-B3C0-441AD69826D0}"/>
              </a:ext>
            </a:extLst>
          </p:cNvPr>
          <p:cNvSpPr>
            <a:spLocks noGrp="1"/>
          </p:cNvSpPr>
          <p:nvPr>
            <p:ph type="title"/>
          </p:nvPr>
        </p:nvSpPr>
        <p:spPr>
          <a:xfrm>
            <a:off x="487680" y="320357"/>
            <a:ext cx="10866120" cy="1325563"/>
          </a:xfrm>
        </p:spPr>
        <p:txBody>
          <a:bodyPr/>
          <a:lstStyle/>
          <a:p>
            <a:r>
              <a:rPr lang="en-GB" dirty="0"/>
              <a:t>1. Advice on immigration </a:t>
            </a:r>
            <a:r>
              <a:rPr lang="en-GB" b="1" dirty="0"/>
              <a:t>bail </a:t>
            </a:r>
            <a:r>
              <a:rPr lang="en-GB" dirty="0"/>
              <a:t>– regardless of merits </a:t>
            </a:r>
          </a:p>
        </p:txBody>
      </p:sp>
      <p:sp>
        <p:nvSpPr>
          <p:cNvPr id="3" name="Content Placeholder 2">
            <a:extLst>
              <a:ext uri="{FF2B5EF4-FFF2-40B4-BE49-F238E27FC236}">
                <a16:creationId xmlns:a16="http://schemas.microsoft.com/office/drawing/2014/main" id="{A676047C-A4AB-1356-053C-709DC5BEF9C7}"/>
              </a:ext>
            </a:extLst>
          </p:cNvPr>
          <p:cNvSpPr>
            <a:spLocks noGrp="1"/>
          </p:cNvSpPr>
          <p:nvPr>
            <p:ph idx="1"/>
          </p:nvPr>
        </p:nvSpPr>
        <p:spPr>
          <a:xfrm>
            <a:off x="838200" y="2419985"/>
            <a:ext cx="10515600" cy="2792095"/>
          </a:xfrm>
        </p:spPr>
        <p:txBody>
          <a:bodyPr/>
          <a:lstStyle/>
          <a:p>
            <a:pPr fontAlgn="base"/>
            <a:r>
              <a:rPr lang="en-US" sz="2800" b="0" i="0" u="sng" dirty="0">
                <a:solidFill>
                  <a:srgbClr val="000000"/>
                </a:solidFill>
                <a:effectLst/>
                <a:latin typeface="Calibri" panose="020F0502020204030204" pitchFamily="34" charset="0"/>
              </a:rPr>
              <a:t>8.157</a:t>
            </a:r>
            <a:r>
              <a:rPr lang="en-US" sz="2800" b="0" i="0" dirty="0">
                <a:solidFill>
                  <a:srgbClr val="000000"/>
                </a:solidFill>
                <a:effectLst/>
                <a:latin typeface="Calibri" panose="020F0502020204030204" pitchFamily="34" charset="0"/>
              </a:rPr>
              <a:t> You may provide a maximum of </a:t>
            </a:r>
            <a:r>
              <a:rPr lang="en-US" sz="2800" b="1" i="0" dirty="0">
                <a:solidFill>
                  <a:srgbClr val="000000"/>
                </a:solidFill>
                <a:effectLst/>
                <a:latin typeface="Calibri" panose="020F0502020204030204" pitchFamily="34" charset="0"/>
              </a:rPr>
              <a:t>30 minutes </a:t>
            </a:r>
            <a:r>
              <a:rPr lang="en-US" sz="2800" b="0" i="0" dirty="0">
                <a:solidFill>
                  <a:srgbClr val="000000"/>
                </a:solidFill>
                <a:effectLst/>
                <a:latin typeface="Calibri" panose="020F0502020204030204" pitchFamily="34" charset="0"/>
              </a:rPr>
              <a:t>advice to a Client at a Detained Duty Advice Surgery </a:t>
            </a:r>
            <a:r>
              <a:rPr lang="en-US" sz="2800" b="1" i="0" dirty="0">
                <a:solidFill>
                  <a:srgbClr val="000000"/>
                </a:solidFill>
                <a:effectLst/>
                <a:latin typeface="Calibri" panose="020F0502020204030204" pitchFamily="34" charset="0"/>
              </a:rPr>
              <a:t>without reference to the Client’s financial eligibility.     </a:t>
            </a:r>
            <a:endParaRPr lang="en-US" b="1" i="0" dirty="0">
              <a:solidFill>
                <a:srgbClr val="000000"/>
              </a:solidFill>
              <a:effectLst/>
            </a:endParaRPr>
          </a:p>
          <a:p>
            <a:r>
              <a:rPr lang="en-GB" i="0" u="sng" dirty="0">
                <a:effectLst/>
              </a:rPr>
              <a:t>8.159</a:t>
            </a:r>
            <a:r>
              <a:rPr lang="en-GB" i="0" dirty="0">
                <a:effectLst/>
              </a:rPr>
              <a:t> When attending a Client, the Caseworker must </a:t>
            </a:r>
            <a:r>
              <a:rPr lang="en-GB" b="1" i="0" dirty="0">
                <a:effectLst/>
              </a:rPr>
              <a:t>always advise a Client in relation to Temporary Admission and Bail </a:t>
            </a:r>
            <a:r>
              <a:rPr lang="en-GB" i="0" dirty="0">
                <a:effectLst/>
              </a:rPr>
              <a:t>and record the outcome of this advice on the file.  </a:t>
            </a:r>
            <a:endParaRPr lang="en-GB" dirty="0"/>
          </a:p>
        </p:txBody>
      </p:sp>
    </p:spTree>
    <p:extLst>
      <p:ext uri="{BB962C8B-B14F-4D97-AF65-F5344CB8AC3E}">
        <p14:creationId xmlns:p14="http://schemas.microsoft.com/office/powerpoint/2010/main" val="239794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0A8A8B57-0FCC-C4DF-068A-E591F9FFF4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FDC688B-C68A-398D-EAB7-1FD22E013F66}"/>
              </a:ext>
            </a:extLst>
          </p:cNvPr>
          <p:cNvSpPr>
            <a:spLocks noGrp="1"/>
          </p:cNvSpPr>
          <p:nvPr>
            <p:ph type="title"/>
          </p:nvPr>
        </p:nvSpPr>
        <p:spPr>
          <a:xfrm>
            <a:off x="350314" y="247135"/>
            <a:ext cx="10515600" cy="1325563"/>
          </a:xfrm>
        </p:spPr>
        <p:txBody>
          <a:bodyPr/>
          <a:lstStyle/>
          <a:p>
            <a:r>
              <a:rPr lang="en-GB" dirty="0"/>
              <a:t>2. Advice on Immigration case</a:t>
            </a:r>
          </a:p>
        </p:txBody>
      </p:sp>
      <p:sp>
        <p:nvSpPr>
          <p:cNvPr id="3" name="Content Placeholder 2">
            <a:extLst>
              <a:ext uri="{FF2B5EF4-FFF2-40B4-BE49-F238E27FC236}">
                <a16:creationId xmlns:a16="http://schemas.microsoft.com/office/drawing/2014/main" id="{4132DFAA-557B-5359-923B-CC574F53BB5D}"/>
              </a:ext>
            </a:extLst>
          </p:cNvPr>
          <p:cNvSpPr>
            <a:spLocks noGrp="1"/>
          </p:cNvSpPr>
          <p:nvPr>
            <p:ph idx="1"/>
          </p:nvPr>
        </p:nvSpPr>
        <p:spPr>
          <a:xfrm>
            <a:off x="838200" y="2072760"/>
            <a:ext cx="10515600" cy="3066415"/>
          </a:xfrm>
        </p:spPr>
        <p:txBody>
          <a:bodyPr/>
          <a:lstStyle/>
          <a:p>
            <a:pPr algn="l" rtl="0" fontAlgn="base"/>
            <a:r>
              <a:rPr lang="en-US" sz="2800" b="0" i="0" u="sng" dirty="0">
                <a:solidFill>
                  <a:srgbClr val="000000"/>
                </a:solidFill>
                <a:effectLst/>
                <a:latin typeface="Calibri" panose="020F0502020204030204" pitchFamily="34" charset="0"/>
              </a:rPr>
              <a:t>8.158</a:t>
            </a:r>
            <a:r>
              <a:rPr lang="en-US" sz="2800" b="0" i="0" dirty="0">
                <a:solidFill>
                  <a:srgbClr val="000000"/>
                </a:solidFill>
                <a:effectLst/>
                <a:latin typeface="Calibri" panose="020F0502020204030204" pitchFamily="34" charset="0"/>
              </a:rPr>
              <a:t> The purpose of the advice session is to ascertain the basic facts of the Matter and to </a:t>
            </a:r>
            <a:r>
              <a:rPr lang="en-US" sz="2800" b="1" i="0" dirty="0">
                <a:solidFill>
                  <a:srgbClr val="000000"/>
                </a:solidFill>
                <a:effectLst/>
                <a:latin typeface="Calibri" panose="020F0502020204030204" pitchFamily="34" charset="0"/>
              </a:rPr>
              <a:t>make a decision as to whether the Matter requires further investigation or whether further action can be taken.</a:t>
            </a:r>
            <a:endParaRPr lang="en-GB" b="1" dirty="0"/>
          </a:p>
        </p:txBody>
      </p:sp>
    </p:spTree>
    <p:extLst>
      <p:ext uri="{BB962C8B-B14F-4D97-AF65-F5344CB8AC3E}">
        <p14:creationId xmlns:p14="http://schemas.microsoft.com/office/powerpoint/2010/main" val="281966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orange rectangle&#10;&#10;Description automatically generated">
            <a:extLst>
              <a:ext uri="{FF2B5EF4-FFF2-40B4-BE49-F238E27FC236}">
                <a16:creationId xmlns:a16="http://schemas.microsoft.com/office/drawing/2014/main" id="{4B91C3D7-06EA-96D7-7AA3-59BDABB64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265"/>
            <a:ext cx="12192000" cy="7525265"/>
          </a:xfrm>
          <a:prstGeom prst="rect">
            <a:avLst/>
          </a:prstGeom>
        </p:spPr>
      </p:pic>
      <p:sp>
        <p:nvSpPr>
          <p:cNvPr id="2" name="Title 1">
            <a:extLst>
              <a:ext uri="{FF2B5EF4-FFF2-40B4-BE49-F238E27FC236}">
                <a16:creationId xmlns:a16="http://schemas.microsoft.com/office/drawing/2014/main" id="{2502CAE3-05FB-9871-AC48-B3137E7437CB}"/>
              </a:ext>
            </a:extLst>
          </p:cNvPr>
          <p:cNvSpPr>
            <a:spLocks noGrp="1"/>
          </p:cNvSpPr>
          <p:nvPr>
            <p:ph type="title"/>
          </p:nvPr>
        </p:nvSpPr>
        <p:spPr>
          <a:xfrm>
            <a:off x="289560" y="0"/>
            <a:ext cx="10515600" cy="1325563"/>
          </a:xfrm>
        </p:spPr>
        <p:txBody>
          <a:bodyPr/>
          <a:lstStyle/>
          <a:p>
            <a:r>
              <a:rPr lang="en-GB" dirty="0"/>
              <a:t>3. Written advice </a:t>
            </a:r>
          </a:p>
        </p:txBody>
      </p:sp>
      <p:sp>
        <p:nvSpPr>
          <p:cNvPr id="3" name="Content Placeholder 2">
            <a:extLst>
              <a:ext uri="{FF2B5EF4-FFF2-40B4-BE49-F238E27FC236}">
                <a16:creationId xmlns:a16="http://schemas.microsoft.com/office/drawing/2014/main" id="{AD6B869F-0780-8544-F879-3CD2D90E8802}"/>
              </a:ext>
            </a:extLst>
          </p:cNvPr>
          <p:cNvSpPr>
            <a:spLocks noGrp="1"/>
          </p:cNvSpPr>
          <p:nvPr>
            <p:ph idx="1"/>
          </p:nvPr>
        </p:nvSpPr>
        <p:spPr>
          <a:xfrm>
            <a:off x="282558" y="1325563"/>
            <a:ext cx="11036231" cy="4351338"/>
          </a:xfrm>
        </p:spPr>
        <p:txBody>
          <a:bodyPr>
            <a:noAutofit/>
          </a:bodyPr>
          <a:lstStyle/>
          <a:p>
            <a:pPr algn="l" rtl="0" fontAlgn="base"/>
            <a:r>
              <a:rPr lang="en-US" b="0" i="0" dirty="0">
                <a:solidFill>
                  <a:srgbClr val="000000"/>
                </a:solidFill>
                <a:effectLst/>
              </a:rPr>
              <a:t>8.160 On the conclusion of the Client’s 30 minute advice session you must make a determination as to </a:t>
            </a:r>
            <a:r>
              <a:rPr lang="en-US" b="1" i="0" dirty="0">
                <a:solidFill>
                  <a:srgbClr val="000000"/>
                </a:solidFill>
                <a:effectLst/>
              </a:rPr>
              <a:t>whether the Client qualifies for civil legal services in accordance with Legal Aid Legislation &amp; any </a:t>
            </a:r>
            <a:r>
              <a:rPr lang="en-US" b="1" i="0" dirty="0" err="1">
                <a:solidFill>
                  <a:srgbClr val="000000"/>
                </a:solidFill>
                <a:effectLst/>
              </a:rPr>
              <a:t>Authorisation</a:t>
            </a:r>
            <a:r>
              <a:rPr lang="en-US" b="1" i="0" dirty="0">
                <a:solidFill>
                  <a:srgbClr val="000000"/>
                </a:solidFill>
                <a:effectLst/>
              </a:rPr>
              <a:t> made under it to ascertain whether you are able to continue to advise the Client under Controlled Work in accordance with this Contract.</a:t>
            </a:r>
            <a:r>
              <a:rPr lang="en-US" b="0" i="0" dirty="0">
                <a:solidFill>
                  <a:srgbClr val="000000"/>
                </a:solidFill>
                <a:effectLst/>
              </a:rPr>
              <a:t> </a:t>
            </a:r>
          </a:p>
          <a:p>
            <a:pPr algn="l" rtl="0" fontAlgn="base"/>
            <a:endParaRPr lang="en-US" b="0" i="0" dirty="0">
              <a:solidFill>
                <a:srgbClr val="000000"/>
              </a:solidFill>
              <a:effectLst/>
            </a:endParaRPr>
          </a:p>
          <a:p>
            <a:pPr algn="l" rtl="0" fontAlgn="base"/>
            <a:r>
              <a:rPr lang="en-US" b="0" i="0" dirty="0">
                <a:solidFill>
                  <a:srgbClr val="000000"/>
                </a:solidFill>
                <a:effectLst/>
              </a:rPr>
              <a:t>8.162 </a:t>
            </a:r>
            <a:r>
              <a:rPr lang="en-US" i="0" dirty="0">
                <a:solidFill>
                  <a:srgbClr val="000000"/>
                </a:solidFill>
                <a:effectLst/>
              </a:rPr>
              <a:t>You must ensure the client is given </a:t>
            </a:r>
            <a:r>
              <a:rPr lang="en-US" b="1" i="0" dirty="0">
                <a:solidFill>
                  <a:srgbClr val="000000"/>
                </a:solidFill>
                <a:effectLst/>
              </a:rPr>
              <a:t>adequate information in a written format at the end of the Detained Duty Advice Surgery whether or not the matter requires further investigation.</a:t>
            </a:r>
            <a:r>
              <a:rPr lang="en-US" b="0" i="0" dirty="0">
                <a:solidFill>
                  <a:srgbClr val="000000"/>
                </a:solidFill>
                <a:effectLst/>
              </a:rPr>
              <a:t> This information should sufficiently address the outcome of the Detained Duty Advice Surgery with details of the name of the Caseworker who has advised the client.  </a:t>
            </a:r>
          </a:p>
        </p:txBody>
      </p:sp>
    </p:spTree>
    <p:extLst>
      <p:ext uri="{BB962C8B-B14F-4D97-AF65-F5344CB8AC3E}">
        <p14:creationId xmlns:p14="http://schemas.microsoft.com/office/powerpoint/2010/main" val="1377226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4D8B0623404643A64B93FDB9F8809A" ma:contentTypeVersion="17" ma:contentTypeDescription="Create a new document." ma:contentTypeScope="" ma:versionID="289666f9b89d8375324a439972d0f298">
  <xsd:schema xmlns:xsd="http://www.w3.org/2001/XMLSchema" xmlns:xs="http://www.w3.org/2001/XMLSchema" xmlns:p="http://schemas.microsoft.com/office/2006/metadata/properties" xmlns:ns2="563ca9d0-e34a-47cf-95f4-eaa8a3848c5d" xmlns:ns3="b6128152-f4d3-4f2a-8d72-593d1043d5c6" targetNamespace="http://schemas.microsoft.com/office/2006/metadata/properties" ma:root="true" ma:fieldsID="f95a6dc5a17414aebe703298a193edba" ns2:_="" ns3:_="">
    <xsd:import namespace="563ca9d0-e34a-47cf-95f4-eaa8a3848c5d"/>
    <xsd:import namespace="b6128152-f4d3-4f2a-8d72-593d1043d5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3ca9d0-e34a-47cf-95f4-eaa8a3848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4e49e8c-8da6-4f23-bb10-923a7fc021e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128152-f4d3-4f2a-8d72-593d1043d5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0ac2570-174f-479d-890f-5d8d4014e086}" ma:internalName="TaxCatchAll" ma:showField="CatchAllData" ma:web="b6128152-f4d3-4f2a-8d72-593d1043d5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3ca9d0-e34a-47cf-95f4-eaa8a3848c5d">
      <Terms xmlns="http://schemas.microsoft.com/office/infopath/2007/PartnerControls"/>
    </lcf76f155ced4ddcb4097134ff3c332f>
    <TaxCatchAll xmlns="b6128152-f4d3-4f2a-8d72-593d1043d5c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B1B964-AF4C-4C0C-9C51-76D28CB97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3ca9d0-e34a-47cf-95f4-eaa8a3848c5d"/>
    <ds:schemaRef ds:uri="b6128152-f4d3-4f2a-8d72-593d1043d5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890C52-2862-4709-AF6B-B9FA488F80E5}">
  <ds:schemaRefs>
    <ds:schemaRef ds:uri="http://purl.org/dc/dcmitype/"/>
    <ds:schemaRef ds:uri="http://purl.org/dc/term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563ca9d0-e34a-47cf-95f4-eaa8a3848c5d"/>
    <ds:schemaRef ds:uri="b6128152-f4d3-4f2a-8d72-593d1043d5c6"/>
  </ds:schemaRefs>
</ds:datastoreItem>
</file>

<file path=customXml/itemProps3.xml><?xml version="1.0" encoding="utf-8"?>
<ds:datastoreItem xmlns:ds="http://schemas.openxmlformats.org/officeDocument/2006/customXml" ds:itemID="{FE46BB80-9E95-4571-B104-8187165F5A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631</TotalTime>
  <Words>2296</Words>
  <Application>Microsoft Office PowerPoint</Application>
  <PresentationFormat>Widescreen</PresentationFormat>
  <Paragraphs>144</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WordVisiCarriageReturn_MSFontService</vt:lpstr>
      <vt:lpstr>Office Theme</vt:lpstr>
      <vt:lpstr>DDA 101</vt:lpstr>
      <vt:lpstr>What is the DDA?</vt:lpstr>
      <vt:lpstr>Common DDA problems</vt:lpstr>
      <vt:lpstr>The bigger picture </vt:lpstr>
      <vt:lpstr>Which law firms are on the DDA?</vt:lpstr>
      <vt:lpstr>What should happen at a DDA appointment? </vt:lpstr>
      <vt:lpstr>1. Advice on immigration bail – regardless of merits </vt:lpstr>
      <vt:lpstr>2. Advice on Immigration case</vt:lpstr>
      <vt:lpstr>3. Written advice </vt:lpstr>
      <vt:lpstr>Examples of written advice</vt:lpstr>
      <vt:lpstr>Blurred lines -</vt:lpstr>
      <vt:lpstr>Public Law Project Litigation</vt:lpstr>
      <vt:lpstr>Acting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DDA 101</dc:title>
  <dc:creator>Hannah Carbery</dc:creator>
  <cp:lastModifiedBy>Lara Bligh-Caplan</cp:lastModifiedBy>
  <cp:revision>3</cp:revision>
  <dcterms:created xsi:type="dcterms:W3CDTF">2023-09-27T11:00:45Z</dcterms:created>
  <dcterms:modified xsi:type="dcterms:W3CDTF">2024-04-04T13:04:22Z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0x010100754D8B0623404643A64B93FDB9F8809A</vt:lpwstr>
  </property>
  <property fmtid="{D5CDD505-2E9C-101B-9397-08002B2CF9AE}" pid="3" name="Order">
    <vt:r8>8100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