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77" r:id="rId6"/>
    <p:sldId id="271" r:id="rId7"/>
    <p:sldId id="268" r:id="rId8"/>
    <p:sldId id="267" r:id="rId9"/>
    <p:sldId id="257" r:id="rId10"/>
    <p:sldId id="258" r:id="rId11"/>
    <p:sldId id="263" r:id="rId12"/>
    <p:sldId id="260" r:id="rId13"/>
    <p:sldId id="273" r:id="rId14"/>
    <p:sldId id="274" r:id="rId15"/>
    <p:sldId id="275" r:id="rId16"/>
    <p:sldId id="272" r:id="rId17"/>
    <p:sldId id="261" r:id="rId18"/>
    <p:sldId id="262" r:id="rId19"/>
    <p:sldId id="264" r:id="rId20"/>
    <p:sldId id="276" r:id="rId21"/>
    <p:sldId id="278" r:id="rId22"/>
    <p:sldId id="279" r:id="rId23"/>
    <p:sldId id="26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32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412594-247B-49BD-A543-DA0ED80E6222}" v="57" dt="2023-11-14T00:13:18.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108" autoAdjust="0"/>
  </p:normalViewPr>
  <p:slideViewPr>
    <p:cSldViewPr snapToGrid="0">
      <p:cViewPr varScale="1">
        <p:scale>
          <a:sx n="49" d="100"/>
          <a:sy n="49" d="100"/>
        </p:scale>
        <p:origin x="13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6A2A3E-CA0A-43DA-903E-A3199632CA7F}"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85D9A0D1-C0FB-4F63-BF9D-73DFBE7C5214}">
      <dgm:prSet custT="1"/>
      <dgm:spPr>
        <a:solidFill>
          <a:schemeClr val="accent6">
            <a:lumMod val="60000"/>
            <a:lumOff val="40000"/>
          </a:schemeClr>
        </a:solidFill>
      </dgm:spPr>
      <dgm:t>
        <a:bodyPr/>
        <a:lstStyle/>
        <a:p>
          <a:r>
            <a:rPr lang="en-GB" sz="3200" dirty="0"/>
            <a:t>If a detained person’s health is likely to be injuriously affected by continued detention or any conditions of detention</a:t>
          </a:r>
          <a:endParaRPr lang="en-US" sz="3200" dirty="0"/>
        </a:p>
      </dgm:t>
    </dgm:pt>
    <dgm:pt modelId="{C925D7CC-72F2-4259-99A0-186208C056C0}" type="parTrans" cxnId="{66ABB338-D409-489D-96B2-04DD0D54D70E}">
      <dgm:prSet/>
      <dgm:spPr/>
      <dgm:t>
        <a:bodyPr/>
        <a:lstStyle/>
        <a:p>
          <a:endParaRPr lang="en-US"/>
        </a:p>
      </dgm:t>
    </dgm:pt>
    <dgm:pt modelId="{8F2357BF-AF7F-4B5C-B22B-B6888E0EBC62}" type="sibTrans" cxnId="{66ABB338-D409-489D-96B2-04DD0D54D70E}">
      <dgm:prSet/>
      <dgm:spPr/>
      <dgm:t>
        <a:bodyPr/>
        <a:lstStyle/>
        <a:p>
          <a:endParaRPr lang="en-US"/>
        </a:p>
      </dgm:t>
    </dgm:pt>
    <dgm:pt modelId="{1A52890C-0703-4C33-A297-B1CFAB88DAD7}" type="pres">
      <dgm:prSet presAssocID="{276A2A3E-CA0A-43DA-903E-A3199632CA7F}" presName="Name0" presStyleCnt="0">
        <dgm:presLayoutVars>
          <dgm:dir/>
          <dgm:animLvl val="lvl"/>
          <dgm:resizeHandles val="exact"/>
        </dgm:presLayoutVars>
      </dgm:prSet>
      <dgm:spPr/>
    </dgm:pt>
    <dgm:pt modelId="{7BD241C5-5289-40B2-85B4-A4408E92F079}" type="pres">
      <dgm:prSet presAssocID="{85D9A0D1-C0FB-4F63-BF9D-73DFBE7C5214}" presName="linNode" presStyleCnt="0"/>
      <dgm:spPr/>
    </dgm:pt>
    <dgm:pt modelId="{4762C95F-EE0A-4B5E-8A84-275D6EDBC2C4}" type="pres">
      <dgm:prSet presAssocID="{85D9A0D1-C0FB-4F63-BF9D-73DFBE7C5214}" presName="parentText" presStyleLbl="node1" presStyleIdx="0" presStyleCnt="1" custScaleX="213769">
        <dgm:presLayoutVars>
          <dgm:chMax val="1"/>
          <dgm:bulletEnabled val="1"/>
        </dgm:presLayoutVars>
      </dgm:prSet>
      <dgm:spPr/>
    </dgm:pt>
  </dgm:ptLst>
  <dgm:cxnLst>
    <dgm:cxn modelId="{66ABB338-D409-489D-96B2-04DD0D54D70E}" srcId="{276A2A3E-CA0A-43DA-903E-A3199632CA7F}" destId="{85D9A0D1-C0FB-4F63-BF9D-73DFBE7C5214}" srcOrd="0" destOrd="0" parTransId="{C925D7CC-72F2-4259-99A0-186208C056C0}" sibTransId="{8F2357BF-AF7F-4B5C-B22B-B6888E0EBC62}"/>
    <dgm:cxn modelId="{B6F7598B-9D9C-46F9-AB4B-1703A0FE1AB2}" type="presOf" srcId="{85D9A0D1-C0FB-4F63-BF9D-73DFBE7C5214}" destId="{4762C95F-EE0A-4B5E-8A84-275D6EDBC2C4}" srcOrd="0" destOrd="0" presId="urn:microsoft.com/office/officeart/2005/8/layout/vList5"/>
    <dgm:cxn modelId="{8C9186DD-B6E9-448C-8E44-293636A96D11}" type="presOf" srcId="{276A2A3E-CA0A-43DA-903E-A3199632CA7F}" destId="{1A52890C-0703-4C33-A297-B1CFAB88DAD7}" srcOrd="0" destOrd="0" presId="urn:microsoft.com/office/officeart/2005/8/layout/vList5"/>
    <dgm:cxn modelId="{48316D2C-10F1-4B18-9ADB-6246328ADAC1}" type="presParOf" srcId="{1A52890C-0703-4C33-A297-B1CFAB88DAD7}" destId="{7BD241C5-5289-40B2-85B4-A4408E92F079}" srcOrd="0" destOrd="0" presId="urn:microsoft.com/office/officeart/2005/8/layout/vList5"/>
    <dgm:cxn modelId="{CFB32350-AC48-4782-940A-8FD8DC7EEB96}" type="presParOf" srcId="{7BD241C5-5289-40B2-85B4-A4408E92F079}" destId="{4762C95F-EE0A-4B5E-8A84-275D6EDBC2C4}"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6A2A3E-CA0A-43DA-903E-A3199632CA7F}"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CD0FF119-8E7A-4E17-B1DC-38E06701A40B}">
      <dgm:prSet/>
      <dgm:spPr/>
      <dgm:t>
        <a:bodyPr/>
        <a:lstStyle/>
        <a:p>
          <a:r>
            <a:rPr lang="en-GB" dirty="0"/>
            <a:t>If a detained person is suspected of having suicidal intentions</a:t>
          </a:r>
          <a:endParaRPr lang="en-US" dirty="0"/>
        </a:p>
      </dgm:t>
    </dgm:pt>
    <dgm:pt modelId="{1FE71D12-324F-4ADC-BBEB-82124BA30B83}" type="parTrans" cxnId="{D1FCBFC9-8D52-4D86-9969-20BCF47F88B2}">
      <dgm:prSet/>
      <dgm:spPr/>
      <dgm:t>
        <a:bodyPr/>
        <a:lstStyle/>
        <a:p>
          <a:endParaRPr lang="en-GB"/>
        </a:p>
      </dgm:t>
    </dgm:pt>
    <dgm:pt modelId="{F549CABD-2805-4534-8CC0-82A84759668D}" type="sibTrans" cxnId="{D1FCBFC9-8D52-4D86-9969-20BCF47F88B2}">
      <dgm:prSet/>
      <dgm:spPr/>
      <dgm:t>
        <a:bodyPr/>
        <a:lstStyle/>
        <a:p>
          <a:endParaRPr lang="en-GB"/>
        </a:p>
      </dgm:t>
    </dgm:pt>
    <dgm:pt modelId="{1A52890C-0703-4C33-A297-B1CFAB88DAD7}" type="pres">
      <dgm:prSet presAssocID="{276A2A3E-CA0A-43DA-903E-A3199632CA7F}" presName="Name0" presStyleCnt="0">
        <dgm:presLayoutVars>
          <dgm:dir/>
          <dgm:animLvl val="lvl"/>
          <dgm:resizeHandles val="exact"/>
        </dgm:presLayoutVars>
      </dgm:prSet>
      <dgm:spPr/>
    </dgm:pt>
    <dgm:pt modelId="{52AA9268-4CCD-475D-99BC-8D434E9E3C0A}" type="pres">
      <dgm:prSet presAssocID="{CD0FF119-8E7A-4E17-B1DC-38E06701A40B}" presName="linNode" presStyleCnt="0"/>
      <dgm:spPr/>
    </dgm:pt>
    <dgm:pt modelId="{C3DCA1C2-6AD2-4248-B984-52413B1521F8}" type="pres">
      <dgm:prSet presAssocID="{CD0FF119-8E7A-4E17-B1DC-38E06701A40B}" presName="parentText" presStyleLbl="node1" presStyleIdx="0" presStyleCnt="1" custScaleX="213769" custLinFactNeighborX="1824">
        <dgm:presLayoutVars>
          <dgm:chMax val="1"/>
          <dgm:bulletEnabled val="1"/>
        </dgm:presLayoutVars>
      </dgm:prSet>
      <dgm:spPr/>
    </dgm:pt>
  </dgm:ptLst>
  <dgm:cxnLst>
    <dgm:cxn modelId="{D1FCBFC9-8D52-4D86-9969-20BCF47F88B2}" srcId="{276A2A3E-CA0A-43DA-903E-A3199632CA7F}" destId="{CD0FF119-8E7A-4E17-B1DC-38E06701A40B}" srcOrd="0" destOrd="0" parTransId="{1FE71D12-324F-4ADC-BBEB-82124BA30B83}" sibTransId="{F549CABD-2805-4534-8CC0-82A84759668D}"/>
    <dgm:cxn modelId="{BD9016D1-30D6-4768-82BC-FD95B733BE80}" type="presOf" srcId="{CD0FF119-8E7A-4E17-B1DC-38E06701A40B}" destId="{C3DCA1C2-6AD2-4248-B984-52413B1521F8}" srcOrd="0" destOrd="0" presId="urn:microsoft.com/office/officeart/2005/8/layout/vList5"/>
    <dgm:cxn modelId="{8C9186DD-B6E9-448C-8E44-293636A96D11}" type="presOf" srcId="{276A2A3E-CA0A-43DA-903E-A3199632CA7F}" destId="{1A52890C-0703-4C33-A297-B1CFAB88DAD7}" srcOrd="0" destOrd="0" presId="urn:microsoft.com/office/officeart/2005/8/layout/vList5"/>
    <dgm:cxn modelId="{7DC11027-F19F-4570-8A1B-7901E9796C5D}" type="presParOf" srcId="{1A52890C-0703-4C33-A297-B1CFAB88DAD7}" destId="{52AA9268-4CCD-475D-99BC-8D434E9E3C0A}" srcOrd="0" destOrd="0" presId="urn:microsoft.com/office/officeart/2005/8/layout/vList5"/>
    <dgm:cxn modelId="{DEBAC2DD-7A7F-418A-8CD4-9D873D249141}" type="presParOf" srcId="{52AA9268-4CCD-475D-99BC-8D434E9E3C0A}" destId="{C3DCA1C2-6AD2-4248-B984-52413B1521F8}" srcOrd="0"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2C95F-EE0A-4B5E-8A84-275D6EDBC2C4}">
      <dsp:nvSpPr>
        <dsp:cNvPr id="0" name=""/>
        <dsp:cNvSpPr/>
      </dsp:nvSpPr>
      <dsp:spPr>
        <a:xfrm>
          <a:off x="445640" y="2320"/>
          <a:ext cx="2976595" cy="4748513"/>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dirty="0"/>
            <a:t>If a detained person’s health is likely to be injuriously affected by continued detention or any conditions of detention</a:t>
          </a:r>
          <a:endParaRPr lang="en-US" sz="3200" kern="1200" dirty="0"/>
        </a:p>
      </dsp:txBody>
      <dsp:txXfrm>
        <a:off x="590945" y="147625"/>
        <a:ext cx="2685985" cy="44579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CA1C2-6AD2-4248-B984-52413B1521F8}">
      <dsp:nvSpPr>
        <dsp:cNvPr id="0" name=""/>
        <dsp:cNvSpPr/>
      </dsp:nvSpPr>
      <dsp:spPr>
        <a:xfrm>
          <a:off x="471038" y="0"/>
          <a:ext cx="2976595" cy="475315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GB" sz="4300" kern="1200" dirty="0"/>
            <a:t>If a detained person is suspected of having suicidal intentions</a:t>
          </a:r>
          <a:endParaRPr lang="en-US" sz="4300" kern="1200" dirty="0"/>
        </a:p>
      </dsp:txBody>
      <dsp:txXfrm>
        <a:off x="616343" y="145305"/>
        <a:ext cx="2685985" cy="446254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FC920-17FF-4095-BEC3-E291F9E30C6F}" type="datetimeFigureOut">
              <a:rPr lang="en-GB" smtClean="0"/>
              <a:t>04/04/2024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F9578-9FFC-4C3F-945F-A6440F776DF8}" type="slidenum">
              <a:rPr lang="en-GB" smtClean="0"/>
              <a:t>‹#›</a:t>
            </a:fld>
            <a:endParaRPr lang="en-GB"/>
          </a:p>
        </p:txBody>
      </p:sp>
    </p:spTree>
    <p:extLst>
      <p:ext uri="{BB962C8B-B14F-4D97-AF65-F5344CB8AC3E}">
        <p14:creationId xmlns:p14="http://schemas.microsoft.com/office/powerpoint/2010/main" val="204227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rm.coe.int/168008371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rm.coe.int/168008371d"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Calibri" panose="020F0502020204030204" pitchFamily="34" charset="0"/>
              </a:rPr>
              <a:t>It was born out of the Government's obligation to identify victims under the </a:t>
            </a:r>
            <a:r>
              <a:rPr lang="en-GB" sz="1200" b="1" i="0" u="sng" dirty="0">
                <a:solidFill>
                  <a:srgbClr val="800080"/>
                </a:solidFill>
                <a:effectLst/>
                <a:latin typeface="Calibri" panose="020F0502020204030204" pitchFamily="34" charset="0"/>
                <a:hlinkClick r:id="rId3"/>
              </a:rPr>
              <a:t>Council of Europe Convention on Action against Human Trafficking</a:t>
            </a:r>
            <a:r>
              <a:rPr lang="en-GB" sz="1200" b="0" i="0" dirty="0">
                <a:solidFill>
                  <a:srgbClr val="000000"/>
                </a:solidFill>
                <a:effectLst/>
                <a:latin typeface="Calibri" panose="020F0502020204030204" pitchFamily="34" charset="0"/>
              </a:rPr>
              <a:t>, which came into force on 1 February 2008. </a:t>
            </a:r>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2</a:t>
            </a:fld>
            <a:endParaRPr lang="en-GB"/>
          </a:p>
        </p:txBody>
      </p:sp>
    </p:spTree>
    <p:extLst>
      <p:ext uri="{BB962C8B-B14F-4D97-AF65-F5344CB8AC3E}">
        <p14:creationId xmlns:p14="http://schemas.microsoft.com/office/powerpoint/2010/main" val="292973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11</a:t>
            </a:fld>
            <a:endParaRPr lang="en-GB"/>
          </a:p>
        </p:txBody>
      </p:sp>
    </p:spTree>
    <p:extLst>
      <p:ext uri="{BB962C8B-B14F-4D97-AF65-F5344CB8AC3E}">
        <p14:creationId xmlns:p14="http://schemas.microsoft.com/office/powerpoint/2010/main" val="4140309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Current wait times for Rule 35 in Brook House IRC – 2 weeks</a:t>
            </a:r>
          </a:p>
        </p:txBody>
      </p:sp>
      <p:sp>
        <p:nvSpPr>
          <p:cNvPr id="4" name="Slide Number Placeholder 3"/>
          <p:cNvSpPr>
            <a:spLocks noGrp="1"/>
          </p:cNvSpPr>
          <p:nvPr>
            <p:ph type="sldNum" sz="quarter" idx="5"/>
          </p:nvPr>
        </p:nvSpPr>
        <p:spPr/>
        <p:txBody>
          <a:bodyPr/>
          <a:lstStyle/>
          <a:p>
            <a:fld id="{22BF9578-9FFC-4C3F-945F-A6440F776DF8}" type="slidenum">
              <a:rPr lang="en-GB" smtClean="0"/>
              <a:t>12</a:t>
            </a:fld>
            <a:endParaRPr lang="en-GB"/>
          </a:p>
        </p:txBody>
      </p:sp>
    </p:spTree>
    <p:extLst>
      <p:ext uri="{BB962C8B-B14F-4D97-AF65-F5344CB8AC3E}">
        <p14:creationId xmlns:p14="http://schemas.microsoft.com/office/powerpoint/2010/main" val="3756539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Victims may not be aware that they are being trafficked or exploited, and may have consented to elements of their exploitation, or accepted their situation. If you think that modern slavery has taken place, the case should be referred to the NRM so that the relevant competent authority can fully consider the case. You do not need to be certain that someone is a victim.</a:t>
            </a:r>
          </a:p>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13</a:t>
            </a:fld>
            <a:endParaRPr lang="en-GB"/>
          </a:p>
        </p:txBody>
      </p:sp>
    </p:spTree>
    <p:extLst>
      <p:ext uri="{BB962C8B-B14F-4D97-AF65-F5344CB8AC3E}">
        <p14:creationId xmlns:p14="http://schemas.microsoft.com/office/powerpoint/2010/main" val="3755996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Calibri" panose="020F0502020204030204" pitchFamily="34" charset="0"/>
              </a:rPr>
              <a:t>It was born out of the Government's obligation to identify victims under the </a:t>
            </a:r>
            <a:r>
              <a:rPr lang="en-GB" sz="1200" b="1" i="0" u="sng" dirty="0">
                <a:solidFill>
                  <a:srgbClr val="800080"/>
                </a:solidFill>
                <a:effectLst/>
                <a:latin typeface="Calibri" panose="020F0502020204030204" pitchFamily="34" charset="0"/>
                <a:hlinkClick r:id="rId3"/>
              </a:rPr>
              <a:t>Council of Europe Convention on Action against Human Trafficking</a:t>
            </a:r>
            <a:r>
              <a:rPr lang="en-GB" sz="1200" b="0" i="0" dirty="0">
                <a:solidFill>
                  <a:srgbClr val="000000"/>
                </a:solidFill>
                <a:effectLst/>
                <a:latin typeface="Calibri" panose="020F0502020204030204" pitchFamily="34" charset="0"/>
              </a:rPr>
              <a:t>, which came into force on 1 February 2008. </a:t>
            </a:r>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14</a:t>
            </a:fld>
            <a:endParaRPr lang="en-GB"/>
          </a:p>
        </p:txBody>
      </p:sp>
    </p:spTree>
    <p:extLst>
      <p:ext uri="{BB962C8B-B14F-4D97-AF65-F5344CB8AC3E}">
        <p14:creationId xmlns:p14="http://schemas.microsoft.com/office/powerpoint/2010/main" val="3753333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FFFFFF"/>
                </a:solidFill>
                <a:effectLst/>
                <a:latin typeface="Arial" panose="020B0604020202020204" pitchFamily="34" charset="0"/>
              </a:rPr>
              <a:t>Support = financial help £25 per week, support worker and safe houses</a:t>
            </a:r>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15</a:t>
            </a:fld>
            <a:endParaRPr lang="en-GB"/>
          </a:p>
        </p:txBody>
      </p:sp>
    </p:spTree>
    <p:extLst>
      <p:ext uri="{BB962C8B-B14F-4D97-AF65-F5344CB8AC3E}">
        <p14:creationId xmlns:p14="http://schemas.microsoft.com/office/powerpoint/2010/main" val="1661772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a person you are supporting has a criminal background and is referred into the NRM, please let them know this is a possibility and advise them to discuss with their solicitor/ask their solicitor to raise the reasons why it shouldn’t be disqualified.</a:t>
            </a:r>
          </a:p>
        </p:txBody>
      </p:sp>
      <p:sp>
        <p:nvSpPr>
          <p:cNvPr id="4" name="Slide Number Placeholder 3"/>
          <p:cNvSpPr>
            <a:spLocks noGrp="1"/>
          </p:cNvSpPr>
          <p:nvPr>
            <p:ph type="sldNum" sz="quarter" idx="5"/>
          </p:nvPr>
        </p:nvSpPr>
        <p:spPr/>
        <p:txBody>
          <a:bodyPr/>
          <a:lstStyle/>
          <a:p>
            <a:fld id="{22BF9578-9FFC-4C3F-945F-A6440F776DF8}" type="slidenum">
              <a:rPr lang="en-GB" smtClean="0"/>
              <a:t>16</a:t>
            </a:fld>
            <a:endParaRPr lang="en-GB"/>
          </a:p>
        </p:txBody>
      </p:sp>
    </p:spTree>
    <p:extLst>
      <p:ext uri="{BB962C8B-B14F-4D97-AF65-F5344CB8AC3E}">
        <p14:creationId xmlns:p14="http://schemas.microsoft.com/office/powerpoint/2010/main" val="4076330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Medico-Legal Reports (MLRs) are written by qualified clinical experts and are commissioned by a legal representative who provides detailed instructions. Covered by legal aid. Independent clinicians can also be instructed.</a:t>
            </a:r>
          </a:p>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17</a:t>
            </a:fld>
            <a:endParaRPr lang="en-GB"/>
          </a:p>
        </p:txBody>
      </p:sp>
    </p:spTree>
    <p:extLst>
      <p:ext uri="{BB962C8B-B14F-4D97-AF65-F5344CB8AC3E}">
        <p14:creationId xmlns:p14="http://schemas.microsoft.com/office/powerpoint/2010/main" val="1648793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Daily Operations Meeting: Meeting with Contract Director, Senior Management Team, Operational Managers. Review of last 24 hours. People with vulnerabilities discussed. </a:t>
            </a:r>
          </a:p>
          <a:p>
            <a:r>
              <a:rPr lang="en-GB" dirty="0"/>
              <a:t>Weekly Vulnerable Residents Meeting: ACDT’s, Adults at Risk Level 3, Unfit to fly/unfit to detain, Supported living facility/medical isolation, Room sharing risk assessment/single occupancy (everyone should have one on arrival and should be reviewed every 3 months), complex physical and mental health issues, Welfare issues. Attendees: </a:t>
            </a:r>
            <a:r>
              <a:rPr lang="en-GB" sz="1200" b="0" i="0" dirty="0">
                <a:solidFill>
                  <a:srgbClr val="000000"/>
                </a:solidFill>
                <a:effectLst/>
              </a:rPr>
              <a:t>HO, H/C manager, Security manger, Residential manager, Welfare Services, IMB</a:t>
            </a:r>
          </a:p>
          <a:p>
            <a:r>
              <a:rPr lang="en-GB" sz="1200" b="0" i="0" dirty="0">
                <a:solidFill>
                  <a:srgbClr val="000000"/>
                </a:solidFill>
                <a:effectLst/>
              </a:rPr>
              <a:t>Monthly Safer community meetings: Lead by the Serco Safeguarding Director, reports on stats and issues in the IRC – e.g. how many people on ACDT/hunger strike/incidents of self harm etc</a:t>
            </a:r>
            <a:endParaRPr lang="en-GB" dirty="0"/>
          </a:p>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18</a:t>
            </a:fld>
            <a:endParaRPr lang="en-GB"/>
          </a:p>
        </p:txBody>
      </p:sp>
    </p:spTree>
    <p:extLst>
      <p:ext uri="{BB962C8B-B14F-4D97-AF65-F5344CB8AC3E}">
        <p14:creationId xmlns:p14="http://schemas.microsoft.com/office/powerpoint/2010/main" val="300660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0B0C0C"/>
                </a:solidFill>
                <a:effectLst/>
                <a:latin typeface="GDS Transport"/>
              </a:rPr>
              <a:t>Within an hour of a concern form being completed, the duty operations/residential manager must:</a:t>
            </a:r>
          </a:p>
          <a:p>
            <a:pPr algn="l">
              <a:buFont typeface="Arial" panose="020B0604020202020204" pitchFamily="34" charset="0"/>
              <a:buChar char="•"/>
            </a:pPr>
            <a:r>
              <a:rPr lang="en-GB" b="0" i="0" dirty="0">
                <a:solidFill>
                  <a:srgbClr val="0B0C0C"/>
                </a:solidFill>
                <a:effectLst/>
                <a:latin typeface="GDS Transport"/>
              </a:rPr>
              <a:t>meet with the detained individual, (unless they are asleep) to check on their wellbeing and complete the immediate action plan to ensure the detained individual is safe from harm. This includes consideration of any interventions to mitigate the risk of self-harm, such as the individual’s location or removal of items from their possession</a:t>
            </a:r>
          </a:p>
          <a:p>
            <a:r>
              <a:rPr lang="en-GB" b="0" i="0" dirty="0">
                <a:solidFill>
                  <a:srgbClr val="0B0C0C"/>
                </a:solidFill>
                <a:effectLst/>
                <a:latin typeface="GDS Transport"/>
              </a:rPr>
              <a:t>Closing an ACDT: The ACDT plan can only be closed once the risk of harm has been reduced to a level where it is no longer considered raised and all the care plan actions have been completed with their intended outcomes. The decision to close an ACDT must be taken by the case review team and explained to the individual</a:t>
            </a:r>
          </a:p>
          <a:p>
            <a:r>
              <a:rPr lang="en-GB" b="0" i="0" dirty="0">
                <a:solidFill>
                  <a:srgbClr val="0B0C0C"/>
                </a:solidFill>
                <a:effectLst/>
                <a:latin typeface="GDS Transport"/>
              </a:rPr>
              <a:t>Use of Rule 40: for the shortest possible time and as a last resort after all other alternatives have been considered</a:t>
            </a:r>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19</a:t>
            </a:fld>
            <a:endParaRPr lang="en-GB"/>
          </a:p>
        </p:txBody>
      </p:sp>
    </p:spTree>
    <p:extLst>
      <p:ext uri="{BB962C8B-B14F-4D97-AF65-F5344CB8AC3E}">
        <p14:creationId xmlns:p14="http://schemas.microsoft.com/office/powerpoint/2010/main" val="335367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‘Adults at Risk’ Home office guidance came into effect in 2016. It recognises that vulnerable individuals (‘adults at risk’) may be at increased risk of harm from detention and states that such individuals should </a:t>
            </a:r>
            <a:r>
              <a:rPr lang="en-GB" sz="1200" i="1" dirty="0"/>
              <a:t>not normally be detained </a:t>
            </a:r>
            <a:r>
              <a:rPr lang="en-GB" sz="1200" dirty="0"/>
              <a:t>and can only be detained when ‘immigration factors’ outweigh their indicators of risk.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Traumatic event - </a:t>
            </a:r>
            <a:r>
              <a:rPr lang="en-GB" dirty="0"/>
              <a:t>(e.g. trafficking, torture, sexual violence) </a:t>
            </a:r>
            <a:endParaRPr lang="en-GB" sz="1200" dirty="0"/>
          </a:p>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3</a:t>
            </a:fld>
            <a:endParaRPr lang="en-GB"/>
          </a:p>
        </p:txBody>
      </p:sp>
    </p:spTree>
    <p:extLst>
      <p:ext uri="{BB962C8B-B14F-4D97-AF65-F5344CB8AC3E}">
        <p14:creationId xmlns:p14="http://schemas.microsoft.com/office/powerpoint/2010/main" val="3342730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4</a:t>
            </a:fld>
            <a:endParaRPr lang="en-GB"/>
          </a:p>
        </p:txBody>
      </p:sp>
    </p:spTree>
    <p:extLst>
      <p:ext uri="{BB962C8B-B14F-4D97-AF65-F5344CB8AC3E}">
        <p14:creationId xmlns:p14="http://schemas.microsoft.com/office/powerpoint/2010/main" val="128421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5</a:t>
            </a:fld>
            <a:endParaRPr lang="en-GB"/>
          </a:p>
        </p:txBody>
      </p:sp>
    </p:spTree>
    <p:extLst>
      <p:ext uri="{BB962C8B-B14F-4D97-AF65-F5344CB8AC3E}">
        <p14:creationId xmlns:p14="http://schemas.microsoft.com/office/powerpoint/2010/main" val="290150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6</a:t>
            </a:fld>
            <a:endParaRPr lang="en-GB"/>
          </a:p>
        </p:txBody>
      </p:sp>
    </p:spTree>
    <p:extLst>
      <p:ext uri="{BB962C8B-B14F-4D97-AF65-F5344CB8AC3E}">
        <p14:creationId xmlns:p14="http://schemas.microsoft.com/office/powerpoint/2010/main" val="309764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person in detention has to request a Rule 35 from Healthcare – occasionally Healthcare may raise the Rule 35 in response to something the person says. Then an appointment is made with the GP. During the appointment the GP fills out a Rule 35 (1), (2) or (3) form and then sends it to the Home Office Rule 35 team.</a:t>
            </a:r>
          </a:p>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7</a:t>
            </a:fld>
            <a:endParaRPr lang="en-GB"/>
          </a:p>
        </p:txBody>
      </p:sp>
    </p:spTree>
    <p:extLst>
      <p:ext uri="{BB962C8B-B14F-4D97-AF65-F5344CB8AC3E}">
        <p14:creationId xmlns:p14="http://schemas.microsoft.com/office/powerpoint/2010/main" val="3481812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8</a:t>
            </a:fld>
            <a:endParaRPr lang="en-GB"/>
          </a:p>
        </p:txBody>
      </p:sp>
    </p:spTree>
    <p:extLst>
      <p:ext uri="{BB962C8B-B14F-4D97-AF65-F5344CB8AC3E}">
        <p14:creationId xmlns:p14="http://schemas.microsoft.com/office/powerpoint/2010/main" val="269668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9</a:t>
            </a:fld>
            <a:endParaRPr lang="en-GB"/>
          </a:p>
        </p:txBody>
      </p:sp>
    </p:spTree>
    <p:extLst>
      <p:ext uri="{BB962C8B-B14F-4D97-AF65-F5344CB8AC3E}">
        <p14:creationId xmlns:p14="http://schemas.microsoft.com/office/powerpoint/2010/main" val="752005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BF9578-9FFC-4C3F-945F-A6440F776DF8}" type="slidenum">
              <a:rPr lang="en-GB" smtClean="0"/>
              <a:t>10</a:t>
            </a:fld>
            <a:endParaRPr lang="en-GB"/>
          </a:p>
        </p:txBody>
      </p:sp>
    </p:spTree>
    <p:extLst>
      <p:ext uri="{BB962C8B-B14F-4D97-AF65-F5344CB8AC3E}">
        <p14:creationId xmlns:p14="http://schemas.microsoft.com/office/powerpoint/2010/main" val="744530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772E-1D00-A052-A6E4-778F38A18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DB60D2-DD0C-3BAA-A544-6B3CD1E5DB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BAF028-3FC3-48C5-4183-D80806CE2B2F}"/>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5" name="Footer Placeholder 4">
            <a:extLst>
              <a:ext uri="{FF2B5EF4-FFF2-40B4-BE49-F238E27FC236}">
                <a16:creationId xmlns:a16="http://schemas.microsoft.com/office/drawing/2014/main" id="{B4BA260D-B101-35A5-571F-6840736AC2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BC597A-B5EA-B481-3600-342EE89CD91A}"/>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47519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66DAA-1318-A3C6-0F51-451D6167743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06FBB3-C0BA-C4E7-E0D1-2661B9E62E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4930FA-6AEE-AC5F-8A15-40A3F7868C4D}"/>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5" name="Footer Placeholder 4">
            <a:extLst>
              <a:ext uri="{FF2B5EF4-FFF2-40B4-BE49-F238E27FC236}">
                <a16:creationId xmlns:a16="http://schemas.microsoft.com/office/drawing/2014/main" id="{8709900C-29B1-E5C7-1DB8-3B882BFAF2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0C1E55-9849-AAB1-C5EB-BE7F3DFD8768}"/>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224042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BEEB8C-B403-7E28-8883-01A5CF6F34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C9FCD3-1BEE-3FAB-FA74-78D31DB38F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CD47BF-490E-5C2B-CC0C-CCC20157F169}"/>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5" name="Footer Placeholder 4">
            <a:extLst>
              <a:ext uri="{FF2B5EF4-FFF2-40B4-BE49-F238E27FC236}">
                <a16:creationId xmlns:a16="http://schemas.microsoft.com/office/drawing/2014/main" id="{4BF1DC87-42EB-2A04-1850-C7ED68B5CD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7D2F4-CCEB-0378-D336-A62724F67FCB}"/>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410926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1ABF-2C95-7F47-ED59-D8C107AF2B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8C0C36-9892-75CF-2F60-3A04250FF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56293-F341-FFEA-A0A8-52B6FFEC6FA4}"/>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5" name="Footer Placeholder 4">
            <a:extLst>
              <a:ext uri="{FF2B5EF4-FFF2-40B4-BE49-F238E27FC236}">
                <a16:creationId xmlns:a16="http://schemas.microsoft.com/office/drawing/2014/main" id="{BECE4386-3F08-430D-EAD1-821A8F3CCA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482A02-545B-3D5A-EE64-E2348F831C09}"/>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421384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B6E7-23C9-40B8-4143-5ED14D02F2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7B7946-7784-CC01-0ABC-A738434FB9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B0B0E6-F935-5806-7259-AE2892223E68}"/>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5" name="Footer Placeholder 4">
            <a:extLst>
              <a:ext uri="{FF2B5EF4-FFF2-40B4-BE49-F238E27FC236}">
                <a16:creationId xmlns:a16="http://schemas.microsoft.com/office/drawing/2014/main" id="{6B0393EE-5AE8-77DC-D950-BA71CC7176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F159C5-0BD4-DFBE-CF5D-FE6E53C85A0B}"/>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262170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C0088-10D8-8754-5EA8-10D487DBC7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2714D2-0817-3B53-23CC-D09999E554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FF3AFE-7484-D98C-D302-C3CD5C7873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FBF337-8F9E-9E53-40FD-331FA0B836F3}"/>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6" name="Footer Placeholder 5">
            <a:extLst>
              <a:ext uri="{FF2B5EF4-FFF2-40B4-BE49-F238E27FC236}">
                <a16:creationId xmlns:a16="http://schemas.microsoft.com/office/drawing/2014/main" id="{8A8A9DD3-A3F6-66F1-F33C-A6B905955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FED70-45B3-1585-93FB-D083819ADE1E}"/>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366523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5445B-5ABB-74B5-C1A8-5901A32E3D5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1C8E27-543A-115D-95F2-4C463D118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8B2C5-230D-F97E-D5BC-399D4441E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F72DFD-C52D-7622-390A-D06B8687E4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C29805-027F-A8C9-8AA9-C6EACB24AC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4A09173-0901-5E0B-C86E-5A530BB096A0}"/>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8" name="Footer Placeholder 7">
            <a:extLst>
              <a:ext uri="{FF2B5EF4-FFF2-40B4-BE49-F238E27FC236}">
                <a16:creationId xmlns:a16="http://schemas.microsoft.com/office/drawing/2014/main" id="{C24101FC-5669-C1E9-EF16-E7C14E5ADD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339CFE-F17E-D417-AEE1-65D54A0630CD}"/>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288173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EE39-3222-70C0-71A5-6D75D00D0AE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229DDD-2166-F683-535F-D9555013EEA5}"/>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4" name="Footer Placeholder 3">
            <a:extLst>
              <a:ext uri="{FF2B5EF4-FFF2-40B4-BE49-F238E27FC236}">
                <a16:creationId xmlns:a16="http://schemas.microsoft.com/office/drawing/2014/main" id="{71E6D6A9-E77D-DD8C-82D3-A4E34EC720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56EEAE-CCCF-E7EE-76AE-95178E2C6C43}"/>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152406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13823-F5DA-D36F-B6B3-AB09ED97DB75}"/>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3" name="Footer Placeholder 2">
            <a:extLst>
              <a:ext uri="{FF2B5EF4-FFF2-40B4-BE49-F238E27FC236}">
                <a16:creationId xmlns:a16="http://schemas.microsoft.com/office/drawing/2014/main" id="{771C228F-D1F4-AFE3-D3AA-BDFCA5FE49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95E03F-E483-03A4-CCD1-0D2D6ABEFF57}"/>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384323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CA507-2659-3BE5-E8D4-50C455D8B3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7361AA-BC83-EBEA-6361-EE4B6D4602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B295EF-8C5C-F337-66B4-6B323E533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7F17EB-F059-A3DD-1A07-CAFB663FF273}"/>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6" name="Footer Placeholder 5">
            <a:extLst>
              <a:ext uri="{FF2B5EF4-FFF2-40B4-BE49-F238E27FC236}">
                <a16:creationId xmlns:a16="http://schemas.microsoft.com/office/drawing/2014/main" id="{BE47D000-B497-F45A-06E8-72DB7B51FC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FD7166-B605-3C4A-8459-BE427BD89361}"/>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406469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4E34-F53D-80AB-F739-5F6EFCABB2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96E3C7-5EF8-48E0-3185-713E552F76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0B91EC-F092-5DE4-2D2E-175B93C06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50CC1-08DE-7E1F-8399-F438631A7A1D}"/>
              </a:ext>
            </a:extLst>
          </p:cNvPr>
          <p:cNvSpPr>
            <a:spLocks noGrp="1"/>
          </p:cNvSpPr>
          <p:nvPr>
            <p:ph type="dt" sz="half" idx="10"/>
          </p:nvPr>
        </p:nvSpPr>
        <p:spPr/>
        <p:txBody>
          <a:bodyPr/>
          <a:lstStyle/>
          <a:p>
            <a:fld id="{4B6F7599-4999-456C-9CA0-619303F1C70B}" type="datetimeFigureOut">
              <a:rPr lang="en-GB" smtClean="0"/>
              <a:t>04/04/2024</a:t>
            </a:fld>
            <a:endParaRPr lang="en-GB"/>
          </a:p>
        </p:txBody>
      </p:sp>
      <p:sp>
        <p:nvSpPr>
          <p:cNvPr id="6" name="Footer Placeholder 5">
            <a:extLst>
              <a:ext uri="{FF2B5EF4-FFF2-40B4-BE49-F238E27FC236}">
                <a16:creationId xmlns:a16="http://schemas.microsoft.com/office/drawing/2014/main" id="{F83D4B22-C18C-26FC-047F-1D7E0A5C15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7B1002-669C-7784-8507-E2763BFA3A4F}"/>
              </a:ext>
            </a:extLst>
          </p:cNvPr>
          <p:cNvSpPr>
            <a:spLocks noGrp="1"/>
          </p:cNvSpPr>
          <p:nvPr>
            <p:ph type="sldNum" sz="quarter" idx="12"/>
          </p:nvPr>
        </p:nvSpPr>
        <p:spPr/>
        <p:txBody>
          <a:bodyPr/>
          <a:lstStyle/>
          <a:p>
            <a:fld id="{5563DC10-5F95-404B-A3F8-17F2B09A98AD}" type="slidenum">
              <a:rPr lang="en-GB" smtClean="0"/>
              <a:t>‹#›</a:t>
            </a:fld>
            <a:endParaRPr lang="en-GB"/>
          </a:p>
        </p:txBody>
      </p:sp>
    </p:spTree>
    <p:extLst>
      <p:ext uri="{BB962C8B-B14F-4D97-AF65-F5344CB8AC3E}">
        <p14:creationId xmlns:p14="http://schemas.microsoft.com/office/powerpoint/2010/main" val="350840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33713-DF4F-4B33-885F-082CCB0A19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EE0E5E-9903-A076-6E74-DA27B8CBB6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74A045-9510-E48B-A3ED-818577586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F7599-4999-456C-9CA0-619303F1C70B}" type="datetimeFigureOut">
              <a:rPr lang="en-GB" smtClean="0"/>
              <a:t>04/04/2024</a:t>
            </a:fld>
            <a:endParaRPr lang="en-GB"/>
          </a:p>
        </p:txBody>
      </p:sp>
      <p:sp>
        <p:nvSpPr>
          <p:cNvPr id="5" name="Footer Placeholder 4">
            <a:extLst>
              <a:ext uri="{FF2B5EF4-FFF2-40B4-BE49-F238E27FC236}">
                <a16:creationId xmlns:a16="http://schemas.microsoft.com/office/drawing/2014/main" id="{B52E6B19-8066-0010-D7F0-C2814FB44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E91BE06-37CD-7B60-7DA7-7E58A67737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3DC10-5F95-404B-A3F8-17F2B09A98AD}" type="slidenum">
              <a:rPr lang="en-GB" smtClean="0"/>
              <a:t>‹#›</a:t>
            </a:fld>
            <a:endParaRPr lang="en-GB"/>
          </a:p>
        </p:txBody>
      </p:sp>
    </p:spTree>
    <p:extLst>
      <p:ext uri="{BB962C8B-B14F-4D97-AF65-F5344CB8AC3E}">
        <p14:creationId xmlns:p14="http://schemas.microsoft.com/office/powerpoint/2010/main" val="103567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fi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orange and white flag&#10;&#10;Description automatically generated">
            <a:extLst>
              <a:ext uri="{FF2B5EF4-FFF2-40B4-BE49-F238E27FC236}">
                <a16:creationId xmlns:a16="http://schemas.microsoft.com/office/drawing/2014/main" id="{CFEB8F00-8D77-5F70-4118-035726A4C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174364A-7FA4-FB37-EA59-41197AF0E9A3}"/>
              </a:ext>
            </a:extLst>
          </p:cNvPr>
          <p:cNvSpPr>
            <a:spLocks noGrp="1"/>
          </p:cNvSpPr>
          <p:nvPr>
            <p:ph type="ctrTitle"/>
          </p:nvPr>
        </p:nvSpPr>
        <p:spPr>
          <a:xfrm>
            <a:off x="1524000" y="898076"/>
            <a:ext cx="9144000" cy="2387600"/>
          </a:xfrm>
        </p:spPr>
        <p:txBody>
          <a:bodyPr/>
          <a:lstStyle/>
          <a:p>
            <a:r>
              <a:rPr lang="en-GB" dirty="0"/>
              <a:t>People in Detention with Vulnerabilities</a:t>
            </a:r>
          </a:p>
        </p:txBody>
      </p:sp>
    </p:spTree>
    <p:extLst>
      <p:ext uri="{BB962C8B-B14F-4D97-AF65-F5344CB8AC3E}">
        <p14:creationId xmlns:p14="http://schemas.microsoft.com/office/powerpoint/2010/main" val="2405344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and orange logo&#10;&#10;Description automatically generated">
            <a:extLst>
              <a:ext uri="{FF2B5EF4-FFF2-40B4-BE49-F238E27FC236}">
                <a16:creationId xmlns:a16="http://schemas.microsoft.com/office/drawing/2014/main" id="{94C57726-6C7D-B633-0C94-B3373BC783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D2F561-0D5D-62EE-7853-00E1B4B07931}"/>
              </a:ext>
            </a:extLst>
          </p:cNvPr>
          <p:cNvSpPr>
            <a:spLocks noGrp="1"/>
          </p:cNvSpPr>
          <p:nvPr>
            <p:ph type="title"/>
          </p:nvPr>
        </p:nvSpPr>
        <p:spPr>
          <a:xfrm>
            <a:off x="677201" y="398955"/>
            <a:ext cx="5698593" cy="1325563"/>
          </a:xfrm>
        </p:spPr>
        <p:txBody>
          <a:bodyPr/>
          <a:lstStyle/>
          <a:p>
            <a:r>
              <a:rPr lang="en-GB" dirty="0"/>
              <a:t>Issues with Rule 35’s</a:t>
            </a:r>
          </a:p>
        </p:txBody>
      </p:sp>
      <p:sp>
        <p:nvSpPr>
          <p:cNvPr id="3" name="Content Placeholder 2">
            <a:extLst>
              <a:ext uri="{FF2B5EF4-FFF2-40B4-BE49-F238E27FC236}">
                <a16:creationId xmlns:a16="http://schemas.microsoft.com/office/drawing/2014/main" id="{00F5B138-3551-451C-0DE1-48033330E7F2}"/>
              </a:ext>
            </a:extLst>
          </p:cNvPr>
          <p:cNvSpPr>
            <a:spLocks noGrp="1"/>
          </p:cNvSpPr>
          <p:nvPr>
            <p:ph idx="1"/>
          </p:nvPr>
        </p:nvSpPr>
        <p:spPr>
          <a:xfrm>
            <a:off x="352272" y="2022129"/>
            <a:ext cx="6348450" cy="4538259"/>
          </a:xfrm>
        </p:spPr>
        <p:txBody>
          <a:bodyPr>
            <a:noAutofit/>
          </a:bodyPr>
          <a:lstStyle/>
          <a:p>
            <a:pPr marL="0" indent="0">
              <a:buNone/>
            </a:pPr>
            <a:r>
              <a:rPr lang="en-GB" sz="3200" dirty="0"/>
              <a:t>The Brook House Inquiry found that the Rule 34 and Rule 35 processes are not being used effectively.</a:t>
            </a:r>
          </a:p>
          <a:p>
            <a:pPr marL="0" indent="0">
              <a:buNone/>
            </a:pPr>
            <a:r>
              <a:rPr lang="en-GB" sz="3200" dirty="0"/>
              <a:t>Even when vulnerabilities (such as suicidality, mental health concerns, torture) were identified, this did not always lead to a Rule 35 assessment or report.</a:t>
            </a:r>
          </a:p>
        </p:txBody>
      </p:sp>
      <p:pic>
        <p:nvPicPr>
          <p:cNvPr id="2050" name="Picture 2">
            <a:extLst>
              <a:ext uri="{FF2B5EF4-FFF2-40B4-BE49-F238E27FC236}">
                <a16:creationId xmlns:a16="http://schemas.microsoft.com/office/drawing/2014/main" id="{585FE88F-A7B9-73E6-9765-5EE0D586CE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065" r="3065"/>
          <a:stretch/>
        </p:blipFill>
        <p:spPr bwMode="auto">
          <a:xfrm>
            <a:off x="7222273" y="1724518"/>
            <a:ext cx="4372337" cy="4203942"/>
          </a:xfrm>
          <a:prstGeom prst="flowChartConnector">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068A454-328C-4276-CC27-A2AF55261168}"/>
              </a:ext>
            </a:extLst>
          </p:cNvPr>
          <p:cNvSpPr txBox="1"/>
          <p:nvPr/>
        </p:nvSpPr>
        <p:spPr>
          <a:xfrm>
            <a:off x="350013" y="6211668"/>
            <a:ext cx="9058428" cy="646331"/>
          </a:xfrm>
          <a:prstGeom prst="rect">
            <a:avLst/>
          </a:prstGeom>
          <a:noFill/>
        </p:spPr>
        <p:txBody>
          <a:bodyPr wrap="square" rtlCol="0">
            <a:spAutoFit/>
          </a:bodyPr>
          <a:lstStyle/>
          <a:p>
            <a:r>
              <a:rPr lang="en-GB" dirty="0"/>
              <a:t>https://brookhouseinquiry.org.uk/main-page/volume-2-level-1/part-e-recommendations-to-prevent-recurrence-of-mistreatment/safeguards-for-vulnerable-individuals/</a:t>
            </a:r>
          </a:p>
        </p:txBody>
      </p:sp>
    </p:spTree>
    <p:extLst>
      <p:ext uri="{BB962C8B-B14F-4D97-AF65-F5344CB8AC3E}">
        <p14:creationId xmlns:p14="http://schemas.microsoft.com/office/powerpoint/2010/main" val="3801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71D25E76-6F8C-0E71-8FF8-0AA3054FE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7" y="0"/>
            <a:ext cx="12153660" cy="6836434"/>
          </a:xfrm>
          <a:prstGeom prst="rect">
            <a:avLst/>
          </a:prstGeom>
        </p:spPr>
      </p:pic>
      <p:sp>
        <p:nvSpPr>
          <p:cNvPr id="2" name="Title 1">
            <a:extLst>
              <a:ext uri="{FF2B5EF4-FFF2-40B4-BE49-F238E27FC236}">
                <a16:creationId xmlns:a16="http://schemas.microsoft.com/office/drawing/2014/main" id="{D18D7D49-BA6D-4964-877B-CCEF37A4524A}"/>
              </a:ext>
            </a:extLst>
          </p:cNvPr>
          <p:cNvSpPr>
            <a:spLocks noGrp="1"/>
          </p:cNvSpPr>
          <p:nvPr>
            <p:ph type="title"/>
          </p:nvPr>
        </p:nvSpPr>
        <p:spPr>
          <a:xfrm>
            <a:off x="544902" y="271597"/>
            <a:ext cx="10515600" cy="1325563"/>
          </a:xfrm>
        </p:spPr>
        <p:txBody>
          <a:bodyPr/>
          <a:lstStyle/>
          <a:p>
            <a:r>
              <a:rPr lang="en-GB" dirty="0"/>
              <a:t>Issues with Rule 35: 1 and 2 rarely used</a:t>
            </a:r>
          </a:p>
        </p:txBody>
      </p:sp>
      <p:sp>
        <p:nvSpPr>
          <p:cNvPr id="3" name="Content Placeholder 2">
            <a:extLst>
              <a:ext uri="{FF2B5EF4-FFF2-40B4-BE49-F238E27FC236}">
                <a16:creationId xmlns:a16="http://schemas.microsoft.com/office/drawing/2014/main" id="{471F078C-C9A6-C458-2882-B3D885B11DBE}"/>
              </a:ext>
            </a:extLst>
          </p:cNvPr>
          <p:cNvSpPr>
            <a:spLocks noGrp="1"/>
          </p:cNvSpPr>
          <p:nvPr>
            <p:ph idx="1"/>
          </p:nvPr>
        </p:nvSpPr>
        <p:spPr>
          <a:xfrm>
            <a:off x="353204" y="1825625"/>
            <a:ext cx="10707298" cy="4667250"/>
          </a:xfrm>
        </p:spPr>
        <p:txBody>
          <a:bodyPr>
            <a:normAutofit lnSpcReduction="10000"/>
          </a:bodyPr>
          <a:lstStyle/>
          <a:p>
            <a:pPr marL="0" indent="0">
              <a:buNone/>
            </a:pPr>
            <a:r>
              <a:rPr lang="en-GB" sz="3200" dirty="0"/>
              <a:t>In 2022 –</a:t>
            </a:r>
          </a:p>
          <a:p>
            <a:r>
              <a:rPr lang="en-GB" sz="3200" dirty="0"/>
              <a:t>Rule 35(1) - Health Concerns – Only 29 reports made across all IRC’s. Only 13 were made in Brook House and 0 in Tinsley House.</a:t>
            </a:r>
          </a:p>
          <a:p>
            <a:r>
              <a:rPr lang="en-GB" sz="3200" dirty="0"/>
              <a:t>Rule 35 (2) - Suicide Risk - Only 25 reports made across all IRC’s. Only 9 were made in Brook House and 0 in Tinsley House.</a:t>
            </a:r>
          </a:p>
          <a:p>
            <a:r>
              <a:rPr lang="en-GB" sz="3200" dirty="0"/>
              <a:t>Rule 35 (3) - Torture Allegation – A total of 1347 made across all IRC’s. A total of 327 were made in Brook House and 1 in Tinsley House.</a:t>
            </a:r>
          </a:p>
          <a:p>
            <a:pPr marL="0" indent="0">
              <a:buNone/>
            </a:pPr>
            <a:endParaRPr lang="en-GB" dirty="0"/>
          </a:p>
        </p:txBody>
      </p:sp>
      <p:sp>
        <p:nvSpPr>
          <p:cNvPr id="6" name="TextBox 5">
            <a:extLst>
              <a:ext uri="{FF2B5EF4-FFF2-40B4-BE49-F238E27FC236}">
                <a16:creationId xmlns:a16="http://schemas.microsoft.com/office/drawing/2014/main" id="{59D78548-60EC-B47D-D7FF-58A19C6B992D}"/>
              </a:ext>
            </a:extLst>
          </p:cNvPr>
          <p:cNvSpPr txBox="1"/>
          <p:nvPr/>
        </p:nvSpPr>
        <p:spPr>
          <a:xfrm>
            <a:off x="353204" y="6362371"/>
            <a:ext cx="9374996" cy="369332"/>
          </a:xfrm>
          <a:prstGeom prst="rect">
            <a:avLst/>
          </a:prstGeom>
          <a:noFill/>
        </p:spPr>
        <p:txBody>
          <a:bodyPr wrap="square" rtlCol="0">
            <a:spAutoFit/>
          </a:bodyPr>
          <a:lstStyle/>
          <a:p>
            <a:r>
              <a:rPr lang="en-GB" dirty="0"/>
              <a:t>https://www.gov.uk/government/publications/immigration-enforcement-data-q4-2022</a:t>
            </a:r>
          </a:p>
        </p:txBody>
      </p:sp>
    </p:spTree>
    <p:extLst>
      <p:ext uri="{BB962C8B-B14F-4D97-AF65-F5344CB8AC3E}">
        <p14:creationId xmlns:p14="http://schemas.microsoft.com/office/powerpoint/2010/main" val="2025133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71D25E76-6F8C-0E71-8FF8-0AA3054FE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7" y="0"/>
            <a:ext cx="12153660" cy="6836434"/>
          </a:xfrm>
          <a:prstGeom prst="rect">
            <a:avLst/>
          </a:prstGeom>
        </p:spPr>
      </p:pic>
      <p:sp>
        <p:nvSpPr>
          <p:cNvPr id="2" name="Title 1">
            <a:extLst>
              <a:ext uri="{FF2B5EF4-FFF2-40B4-BE49-F238E27FC236}">
                <a16:creationId xmlns:a16="http://schemas.microsoft.com/office/drawing/2014/main" id="{D18D7D49-BA6D-4964-877B-CCEF37A4524A}"/>
              </a:ext>
            </a:extLst>
          </p:cNvPr>
          <p:cNvSpPr>
            <a:spLocks noGrp="1"/>
          </p:cNvSpPr>
          <p:nvPr>
            <p:ph type="title"/>
          </p:nvPr>
        </p:nvSpPr>
        <p:spPr>
          <a:xfrm>
            <a:off x="544902" y="271597"/>
            <a:ext cx="10515600" cy="1325563"/>
          </a:xfrm>
        </p:spPr>
        <p:txBody>
          <a:bodyPr/>
          <a:lstStyle/>
          <a:p>
            <a:r>
              <a:rPr lang="en-GB" dirty="0"/>
              <a:t>Other Issues with Rule 35</a:t>
            </a:r>
          </a:p>
        </p:txBody>
      </p:sp>
      <p:sp>
        <p:nvSpPr>
          <p:cNvPr id="3" name="Content Placeholder 2">
            <a:extLst>
              <a:ext uri="{FF2B5EF4-FFF2-40B4-BE49-F238E27FC236}">
                <a16:creationId xmlns:a16="http://schemas.microsoft.com/office/drawing/2014/main" id="{471F078C-C9A6-C458-2882-B3D885B11DBE}"/>
              </a:ext>
            </a:extLst>
          </p:cNvPr>
          <p:cNvSpPr>
            <a:spLocks noGrp="1"/>
          </p:cNvSpPr>
          <p:nvPr>
            <p:ph idx="1"/>
          </p:nvPr>
        </p:nvSpPr>
        <p:spPr>
          <a:xfrm>
            <a:off x="353204" y="1825625"/>
            <a:ext cx="10707298" cy="4667250"/>
          </a:xfrm>
        </p:spPr>
        <p:txBody>
          <a:bodyPr>
            <a:normAutofit/>
          </a:bodyPr>
          <a:lstStyle/>
          <a:p>
            <a:pPr marL="0" indent="0">
              <a:buNone/>
            </a:pPr>
            <a:endParaRPr lang="en-GB" sz="3200" dirty="0"/>
          </a:p>
          <a:p>
            <a:r>
              <a:rPr lang="en-GB" sz="3200" dirty="0"/>
              <a:t>Delays to getting Rule 35 appointments</a:t>
            </a:r>
          </a:p>
          <a:p>
            <a:r>
              <a:rPr lang="en-GB" sz="3200" dirty="0"/>
              <a:t>Poor quality reports</a:t>
            </a:r>
          </a:p>
          <a:p>
            <a:r>
              <a:rPr lang="en-GB" sz="3200" dirty="0"/>
              <a:t>Delays in the Home Office response to reports</a:t>
            </a:r>
          </a:p>
          <a:p>
            <a:pPr marL="0" indent="0">
              <a:buNone/>
            </a:pPr>
            <a:endParaRPr lang="en-GB" dirty="0"/>
          </a:p>
        </p:txBody>
      </p:sp>
      <p:sp>
        <p:nvSpPr>
          <p:cNvPr id="6" name="TextBox 5">
            <a:extLst>
              <a:ext uri="{FF2B5EF4-FFF2-40B4-BE49-F238E27FC236}">
                <a16:creationId xmlns:a16="http://schemas.microsoft.com/office/drawing/2014/main" id="{59D78548-60EC-B47D-D7FF-58A19C6B992D}"/>
              </a:ext>
            </a:extLst>
          </p:cNvPr>
          <p:cNvSpPr txBox="1"/>
          <p:nvPr/>
        </p:nvSpPr>
        <p:spPr>
          <a:xfrm>
            <a:off x="353204" y="6362371"/>
            <a:ext cx="9374996" cy="369332"/>
          </a:xfrm>
          <a:prstGeom prst="rect">
            <a:avLst/>
          </a:prstGeom>
          <a:noFill/>
        </p:spPr>
        <p:txBody>
          <a:bodyPr wrap="square" rtlCol="0">
            <a:spAutoFit/>
          </a:bodyPr>
          <a:lstStyle/>
          <a:p>
            <a:r>
              <a:rPr lang="en-GB" dirty="0"/>
              <a:t>https://www.gov.uk/government/publications/immigration-enforcement-data-q4-2022</a:t>
            </a:r>
          </a:p>
        </p:txBody>
      </p:sp>
    </p:spTree>
    <p:extLst>
      <p:ext uri="{BB962C8B-B14F-4D97-AF65-F5344CB8AC3E}">
        <p14:creationId xmlns:p14="http://schemas.microsoft.com/office/powerpoint/2010/main" val="1141555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and orange logo&#10;&#10;Description automatically generated">
            <a:extLst>
              <a:ext uri="{FF2B5EF4-FFF2-40B4-BE49-F238E27FC236}">
                <a16:creationId xmlns:a16="http://schemas.microsoft.com/office/drawing/2014/main" id="{94C57726-6C7D-B633-0C94-B3373BC783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D2F561-0D5D-62EE-7853-00E1B4B07931}"/>
              </a:ext>
            </a:extLst>
          </p:cNvPr>
          <p:cNvSpPr>
            <a:spLocks noGrp="1"/>
          </p:cNvSpPr>
          <p:nvPr>
            <p:ph type="title"/>
          </p:nvPr>
        </p:nvSpPr>
        <p:spPr>
          <a:xfrm>
            <a:off x="677201" y="398955"/>
            <a:ext cx="5698593" cy="1325563"/>
          </a:xfrm>
        </p:spPr>
        <p:txBody>
          <a:bodyPr/>
          <a:lstStyle/>
          <a:p>
            <a:r>
              <a:rPr lang="en-GB"/>
              <a:t>Modern Slavery</a:t>
            </a:r>
            <a:endParaRPr lang="en-GB" dirty="0"/>
          </a:p>
        </p:txBody>
      </p:sp>
      <p:sp>
        <p:nvSpPr>
          <p:cNvPr id="3" name="Content Placeholder 2">
            <a:extLst>
              <a:ext uri="{FF2B5EF4-FFF2-40B4-BE49-F238E27FC236}">
                <a16:creationId xmlns:a16="http://schemas.microsoft.com/office/drawing/2014/main" id="{00F5B138-3551-451C-0DE1-48033330E7F2}"/>
              </a:ext>
            </a:extLst>
          </p:cNvPr>
          <p:cNvSpPr>
            <a:spLocks noGrp="1"/>
          </p:cNvSpPr>
          <p:nvPr>
            <p:ph idx="1"/>
          </p:nvPr>
        </p:nvSpPr>
        <p:spPr>
          <a:xfrm>
            <a:off x="352272" y="2022129"/>
            <a:ext cx="7026428" cy="4538259"/>
          </a:xfrm>
        </p:spPr>
        <p:txBody>
          <a:bodyPr>
            <a:noAutofit/>
          </a:bodyPr>
          <a:lstStyle/>
          <a:p>
            <a:pPr marL="0" indent="0">
              <a:buNone/>
            </a:pPr>
            <a:r>
              <a:rPr lang="en-GB" sz="3200" dirty="0"/>
              <a:t>Modern slavery may involve multiple forms of exploitation. It encompasses:</a:t>
            </a:r>
          </a:p>
          <a:p>
            <a:r>
              <a:rPr lang="en-GB" sz="3200" dirty="0"/>
              <a:t>Human trafficking</a:t>
            </a:r>
          </a:p>
          <a:p>
            <a:r>
              <a:rPr lang="en-GB" sz="3200" dirty="0"/>
              <a:t>Slavery, servitude, and forced or compulsory labour</a:t>
            </a:r>
          </a:p>
          <a:p>
            <a:r>
              <a:rPr lang="en-GB" sz="3200" dirty="0"/>
              <a:t>An individual could have been a victim of human trafficking and/or slavery, servitude and forced or compulsory labour.</a:t>
            </a:r>
          </a:p>
        </p:txBody>
      </p:sp>
      <p:pic>
        <p:nvPicPr>
          <p:cNvPr id="2050" name="Picture 2">
            <a:extLst>
              <a:ext uri="{FF2B5EF4-FFF2-40B4-BE49-F238E27FC236}">
                <a16:creationId xmlns:a16="http://schemas.microsoft.com/office/drawing/2014/main" id="{585FE88F-A7B9-73E6-9765-5EE0D586CE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8309" b="8309"/>
          <a:stretch/>
        </p:blipFill>
        <p:spPr bwMode="auto">
          <a:xfrm>
            <a:off x="7222273" y="1724518"/>
            <a:ext cx="4372337" cy="4203942"/>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148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and white circle&#10;&#10;Description automatically generated">
            <a:extLst>
              <a:ext uri="{FF2B5EF4-FFF2-40B4-BE49-F238E27FC236}">
                <a16:creationId xmlns:a16="http://schemas.microsoft.com/office/drawing/2014/main" id="{8BB8F774-3DB1-F4E4-F1E6-FD149F3D3C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86340F-01D9-0DE1-E8DD-B2A6487B97A5}"/>
              </a:ext>
            </a:extLst>
          </p:cNvPr>
          <p:cNvSpPr>
            <a:spLocks noGrp="1"/>
          </p:cNvSpPr>
          <p:nvPr>
            <p:ph type="title"/>
          </p:nvPr>
        </p:nvSpPr>
        <p:spPr>
          <a:xfrm>
            <a:off x="462710" y="342448"/>
            <a:ext cx="6954089" cy="1429170"/>
          </a:xfrm>
        </p:spPr>
        <p:txBody>
          <a:bodyPr>
            <a:normAutofit/>
          </a:bodyPr>
          <a:lstStyle/>
          <a:p>
            <a:r>
              <a:rPr lang="en-GB" dirty="0"/>
              <a:t>National Referral Mechanism</a:t>
            </a:r>
          </a:p>
        </p:txBody>
      </p:sp>
      <p:pic>
        <p:nvPicPr>
          <p:cNvPr id="10" name="Content Placeholder 9" descr="A poster of a company's work process&#10;&#10;Description automatically generated with medium confidence">
            <a:extLst>
              <a:ext uri="{FF2B5EF4-FFF2-40B4-BE49-F238E27FC236}">
                <a16:creationId xmlns:a16="http://schemas.microsoft.com/office/drawing/2014/main" id="{56245D7D-25CC-DF14-2C4B-083BE656A128}"/>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231901" y="2416427"/>
            <a:ext cx="2577672" cy="3641473"/>
          </a:xfrm>
        </p:spPr>
      </p:pic>
      <p:sp>
        <p:nvSpPr>
          <p:cNvPr id="11" name="TextBox 10">
            <a:extLst>
              <a:ext uri="{FF2B5EF4-FFF2-40B4-BE49-F238E27FC236}">
                <a16:creationId xmlns:a16="http://schemas.microsoft.com/office/drawing/2014/main" id="{FE12CBC9-C68D-3FCD-73E0-F96AA88B494D}"/>
              </a:ext>
            </a:extLst>
          </p:cNvPr>
          <p:cNvSpPr txBox="1"/>
          <p:nvPr/>
        </p:nvSpPr>
        <p:spPr>
          <a:xfrm>
            <a:off x="5080000" y="2159000"/>
            <a:ext cx="6565900" cy="3416320"/>
          </a:xfrm>
          <a:prstGeom prst="rect">
            <a:avLst/>
          </a:prstGeom>
          <a:noFill/>
        </p:spPr>
        <p:txBody>
          <a:bodyPr wrap="square" rtlCol="0">
            <a:spAutoFit/>
          </a:bodyPr>
          <a:lstStyle/>
          <a:p>
            <a:r>
              <a:rPr lang="en-GB" sz="3600" dirty="0"/>
              <a:t>The National Referral Mechanism (NRM) is a framework for identifying victims of human trafficking or modern slavery and ensuring they receive appropriate support. </a:t>
            </a:r>
            <a:endParaRPr lang="en-GB" dirty="0"/>
          </a:p>
        </p:txBody>
      </p:sp>
    </p:spTree>
    <p:extLst>
      <p:ext uri="{BB962C8B-B14F-4D97-AF65-F5344CB8AC3E}">
        <p14:creationId xmlns:p14="http://schemas.microsoft.com/office/powerpoint/2010/main" val="3699964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and orange rectangle&#10;&#10;Description automatically generated">
            <a:extLst>
              <a:ext uri="{FF2B5EF4-FFF2-40B4-BE49-F238E27FC236}">
                <a16:creationId xmlns:a16="http://schemas.microsoft.com/office/drawing/2014/main" id="{BC7B9143-D441-27DB-4139-0C3CF7A51F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27" y="0"/>
            <a:ext cx="12192000" cy="6858000"/>
          </a:xfrm>
          <a:prstGeom prst="rect">
            <a:avLst/>
          </a:prstGeom>
        </p:spPr>
      </p:pic>
      <p:sp>
        <p:nvSpPr>
          <p:cNvPr id="2" name="Title 1">
            <a:extLst>
              <a:ext uri="{FF2B5EF4-FFF2-40B4-BE49-F238E27FC236}">
                <a16:creationId xmlns:a16="http://schemas.microsoft.com/office/drawing/2014/main" id="{5B80D164-555D-302B-67A4-26E5304FAD41}"/>
              </a:ext>
            </a:extLst>
          </p:cNvPr>
          <p:cNvSpPr>
            <a:spLocks noGrp="1"/>
          </p:cNvSpPr>
          <p:nvPr>
            <p:ph type="title"/>
          </p:nvPr>
        </p:nvSpPr>
        <p:spPr>
          <a:xfrm>
            <a:off x="410850" y="259870"/>
            <a:ext cx="10515600" cy="1325563"/>
          </a:xfrm>
        </p:spPr>
        <p:txBody>
          <a:bodyPr/>
          <a:lstStyle/>
          <a:p>
            <a:r>
              <a:rPr lang="en-GB" dirty="0"/>
              <a:t>NRM Process</a:t>
            </a:r>
          </a:p>
        </p:txBody>
      </p:sp>
      <p:sp>
        <p:nvSpPr>
          <p:cNvPr id="3" name="Content Placeholder 2">
            <a:extLst>
              <a:ext uri="{FF2B5EF4-FFF2-40B4-BE49-F238E27FC236}">
                <a16:creationId xmlns:a16="http://schemas.microsoft.com/office/drawing/2014/main" id="{464668E8-CCA5-C6D0-51AD-19F9B210B918}"/>
              </a:ext>
            </a:extLst>
          </p:cNvPr>
          <p:cNvSpPr>
            <a:spLocks noGrp="1"/>
          </p:cNvSpPr>
          <p:nvPr>
            <p:ph idx="1"/>
          </p:nvPr>
        </p:nvSpPr>
        <p:spPr>
          <a:xfrm>
            <a:off x="230634" y="2065652"/>
            <a:ext cx="3526858" cy="4424048"/>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gn="ctr">
              <a:buNone/>
            </a:pPr>
            <a:r>
              <a:rPr lang="en-GB" b="1" dirty="0"/>
              <a:t>A potential ‘victim’ is referred into the NRM</a:t>
            </a:r>
          </a:p>
          <a:p>
            <a:pPr marL="0" indent="0" algn="ctr">
              <a:buNone/>
            </a:pPr>
            <a:r>
              <a:rPr lang="en-GB" sz="2800" dirty="0"/>
              <a:t>This referral has to be made by a first responder: the police, certain charities, Home Office, Local Authorities, Police, National Crime Agency, Gangmasters and Labour Abuse Authority.</a:t>
            </a:r>
          </a:p>
          <a:p>
            <a:pPr marL="0" indent="0" algn="ctr">
              <a:buNone/>
            </a:pPr>
            <a:r>
              <a:rPr lang="en-GB" dirty="0"/>
              <a:t>An interview takes place.</a:t>
            </a:r>
            <a:endParaRPr lang="en-GB" sz="2800" dirty="0"/>
          </a:p>
        </p:txBody>
      </p:sp>
      <p:sp>
        <p:nvSpPr>
          <p:cNvPr id="4" name="Content Placeholder 2">
            <a:extLst>
              <a:ext uri="{FF2B5EF4-FFF2-40B4-BE49-F238E27FC236}">
                <a16:creationId xmlns:a16="http://schemas.microsoft.com/office/drawing/2014/main" id="{28A6ECB4-46E4-2715-771F-DEBA38B22664}"/>
              </a:ext>
            </a:extLst>
          </p:cNvPr>
          <p:cNvSpPr txBox="1">
            <a:spLocks/>
          </p:cNvSpPr>
          <p:nvPr/>
        </p:nvSpPr>
        <p:spPr>
          <a:xfrm>
            <a:off x="4203700" y="2065652"/>
            <a:ext cx="3669343" cy="442404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600" b="1" dirty="0"/>
              <a:t>Reasonable grounds decision</a:t>
            </a:r>
          </a:p>
          <a:p>
            <a:pPr marL="0" indent="0" algn="ctr">
              <a:buNone/>
            </a:pPr>
            <a:r>
              <a:rPr lang="en-GB" sz="2600" dirty="0">
                <a:solidFill>
                  <a:srgbClr val="000000"/>
                </a:solidFill>
                <a:latin typeface="Calibri" panose="020F0502020204030204" pitchFamily="34" charset="0"/>
              </a:rPr>
              <a:t>After the interview, a </a:t>
            </a:r>
            <a:r>
              <a:rPr lang="en-GB" sz="2600" b="0" i="0" dirty="0">
                <a:solidFill>
                  <a:srgbClr val="000000"/>
                </a:solidFill>
                <a:effectLst/>
                <a:latin typeface="Calibri" panose="020F0502020204030204" pitchFamily="34" charset="0"/>
              </a:rPr>
              <a:t>decision is made within 5 days. Threshold low: </a:t>
            </a:r>
            <a:r>
              <a:rPr lang="en-GB" sz="2600" b="1" i="0" dirty="0">
                <a:solidFill>
                  <a:srgbClr val="000000"/>
                </a:solidFill>
                <a:effectLst/>
                <a:latin typeface="Calibri" panose="020F0502020204030204" pitchFamily="34" charset="0"/>
              </a:rPr>
              <a:t>‘I suspect but cannot prove’</a:t>
            </a:r>
            <a:r>
              <a:rPr lang="en-GB" sz="2600" b="0" i="0" dirty="0">
                <a:solidFill>
                  <a:srgbClr val="000000"/>
                </a:solidFill>
                <a:effectLst/>
                <a:latin typeface="Calibri" panose="020F0502020204030204" pitchFamily="34" charset="0"/>
              </a:rPr>
              <a:t>. </a:t>
            </a:r>
            <a:r>
              <a:rPr lang="en-GB" sz="2600" dirty="0">
                <a:solidFill>
                  <a:srgbClr val="000000"/>
                </a:solidFill>
                <a:latin typeface="Calibri" panose="020F0502020204030204" pitchFamily="34" charset="0"/>
              </a:rPr>
              <a:t>P</a:t>
            </a:r>
            <a:r>
              <a:rPr lang="en-GB" sz="2600" b="0" i="0" dirty="0">
                <a:solidFill>
                  <a:srgbClr val="000000"/>
                </a:solidFill>
                <a:effectLst/>
                <a:latin typeface="Calibri" panose="020F0502020204030204" pitchFamily="34" charset="0"/>
              </a:rPr>
              <a:t>ositive decision triggers a 45-day recovery and reflection period – </a:t>
            </a:r>
            <a:r>
              <a:rPr lang="en-GB" sz="2600" dirty="0">
                <a:solidFill>
                  <a:srgbClr val="000000"/>
                </a:solidFill>
                <a:latin typeface="Calibri" panose="020F0502020204030204" pitchFamily="34" charset="0"/>
              </a:rPr>
              <a:t>removal not possible, </a:t>
            </a:r>
            <a:r>
              <a:rPr lang="en-GB" sz="2600" b="0" i="0" dirty="0">
                <a:solidFill>
                  <a:srgbClr val="000000"/>
                </a:solidFill>
                <a:effectLst/>
                <a:latin typeface="Calibri" panose="020F0502020204030204" pitchFamily="34" charset="0"/>
              </a:rPr>
              <a:t>support available.</a:t>
            </a:r>
            <a:endParaRPr lang="en-GB" sz="2600" dirty="0"/>
          </a:p>
        </p:txBody>
      </p:sp>
      <p:sp>
        <p:nvSpPr>
          <p:cNvPr id="5" name="Content Placeholder 2">
            <a:extLst>
              <a:ext uri="{FF2B5EF4-FFF2-40B4-BE49-F238E27FC236}">
                <a16:creationId xmlns:a16="http://schemas.microsoft.com/office/drawing/2014/main" id="{BEE9B534-0508-5677-2702-B1E9FB107F5F}"/>
              </a:ext>
            </a:extLst>
          </p:cNvPr>
          <p:cNvSpPr txBox="1">
            <a:spLocks/>
          </p:cNvSpPr>
          <p:nvPr/>
        </p:nvSpPr>
        <p:spPr>
          <a:xfrm>
            <a:off x="8319251" y="2065650"/>
            <a:ext cx="3482185" cy="302705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600" b="1" dirty="0"/>
              <a:t>Conclusive grounds decision</a:t>
            </a:r>
          </a:p>
          <a:p>
            <a:pPr marL="0" indent="0" algn="ctr">
              <a:buNone/>
            </a:pPr>
            <a:r>
              <a:rPr lang="en-GB" sz="2600" dirty="0"/>
              <a:t>Threshold for this is: </a:t>
            </a:r>
            <a:r>
              <a:rPr lang="en-GB" sz="2600" b="1" dirty="0"/>
              <a:t>‘It is more likely than not’. </a:t>
            </a:r>
            <a:r>
              <a:rPr lang="en-GB" sz="2600" dirty="0"/>
              <a:t>The burden of proof is more stringent than the reasonable grounds decision.</a:t>
            </a:r>
          </a:p>
        </p:txBody>
      </p:sp>
    </p:spTree>
    <p:extLst>
      <p:ext uri="{BB962C8B-B14F-4D97-AF65-F5344CB8AC3E}">
        <p14:creationId xmlns:p14="http://schemas.microsoft.com/office/powerpoint/2010/main" val="3102942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and orange rectangle&#10;&#10;Description automatically generated">
            <a:extLst>
              <a:ext uri="{FF2B5EF4-FFF2-40B4-BE49-F238E27FC236}">
                <a16:creationId xmlns:a16="http://schemas.microsoft.com/office/drawing/2014/main" id="{A5D333F5-5EC8-5F67-E8E8-72AF2E412D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84"/>
            <a:ext cx="12192000" cy="6858000"/>
          </a:xfrm>
          <a:prstGeom prst="rect">
            <a:avLst/>
          </a:prstGeom>
        </p:spPr>
      </p:pic>
      <p:sp>
        <p:nvSpPr>
          <p:cNvPr id="2" name="Title 1">
            <a:extLst>
              <a:ext uri="{FF2B5EF4-FFF2-40B4-BE49-F238E27FC236}">
                <a16:creationId xmlns:a16="http://schemas.microsoft.com/office/drawing/2014/main" id="{11E5AE01-83CB-8C6B-89DC-796399CFBC5D}"/>
              </a:ext>
            </a:extLst>
          </p:cNvPr>
          <p:cNvSpPr>
            <a:spLocks noGrp="1"/>
          </p:cNvSpPr>
          <p:nvPr>
            <p:ph type="title"/>
          </p:nvPr>
        </p:nvSpPr>
        <p:spPr>
          <a:xfrm>
            <a:off x="515428" y="338973"/>
            <a:ext cx="10515600" cy="1325563"/>
          </a:xfrm>
        </p:spPr>
        <p:txBody>
          <a:bodyPr/>
          <a:lstStyle/>
          <a:p>
            <a:r>
              <a:rPr lang="en-GB" dirty="0"/>
              <a:t>Public Order Disqualifications</a:t>
            </a:r>
          </a:p>
        </p:txBody>
      </p:sp>
      <p:sp>
        <p:nvSpPr>
          <p:cNvPr id="3" name="Content Placeholder 2">
            <a:extLst>
              <a:ext uri="{FF2B5EF4-FFF2-40B4-BE49-F238E27FC236}">
                <a16:creationId xmlns:a16="http://schemas.microsoft.com/office/drawing/2014/main" id="{C911BC14-85E9-E2DC-A79A-F708B9A9D846}"/>
              </a:ext>
            </a:extLst>
          </p:cNvPr>
          <p:cNvSpPr>
            <a:spLocks noGrp="1"/>
          </p:cNvSpPr>
          <p:nvPr>
            <p:ph idx="1"/>
          </p:nvPr>
        </p:nvSpPr>
        <p:spPr>
          <a:xfrm>
            <a:off x="354184" y="1818863"/>
            <a:ext cx="4721523" cy="4457793"/>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n-GB" dirty="0"/>
              <a:t>On 7 March 2023, the UK Government introduced the Illegal Migration Bill with the stated purpose to “prevent and deter unlawful migration, and in particular migration by unsafe and illegal routes.”</a:t>
            </a:r>
          </a:p>
          <a:p>
            <a:pPr marL="0" indent="0">
              <a:buNone/>
            </a:pPr>
            <a:r>
              <a:rPr lang="en-GB" dirty="0"/>
              <a:t>This Bill made it possible to disqualify individuals from the NRM process due to their criminal history.</a:t>
            </a:r>
          </a:p>
          <a:p>
            <a:pPr marL="0" indent="0">
              <a:buNone/>
            </a:pPr>
            <a:endParaRPr lang="en-GB" dirty="0"/>
          </a:p>
        </p:txBody>
      </p:sp>
      <p:sp>
        <p:nvSpPr>
          <p:cNvPr id="4" name="Content Placeholder 2">
            <a:extLst>
              <a:ext uri="{FF2B5EF4-FFF2-40B4-BE49-F238E27FC236}">
                <a16:creationId xmlns:a16="http://schemas.microsoft.com/office/drawing/2014/main" id="{A3133F77-0387-6B05-403C-2B8EE3670C50}"/>
              </a:ext>
            </a:extLst>
          </p:cNvPr>
          <p:cNvSpPr txBox="1">
            <a:spLocks/>
          </p:cNvSpPr>
          <p:nvPr/>
        </p:nvSpPr>
        <p:spPr>
          <a:xfrm>
            <a:off x="5647428" y="1818862"/>
            <a:ext cx="4721523" cy="4457793"/>
          </a:xfrm>
          <a:prstGeom prst="rect">
            <a:avLst/>
          </a:prstGeom>
          <a:ln>
            <a:solidFill>
              <a:srgbClr val="C0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POD’s have been given to people months after they received a positive reasonable grounds decision on the NRM.</a:t>
            </a:r>
          </a:p>
          <a:p>
            <a:pPr marL="0" indent="0">
              <a:buNone/>
            </a:pPr>
            <a:endParaRPr lang="en-GB" dirty="0"/>
          </a:p>
          <a:p>
            <a:pPr marL="0" indent="0">
              <a:buNone/>
            </a:pPr>
            <a:r>
              <a:rPr lang="en-GB" dirty="0"/>
              <a:t>POD’s have been given to people who went to prison due to being a victim of modern slavery.</a:t>
            </a:r>
          </a:p>
          <a:p>
            <a:pPr marL="0" indent="0">
              <a:buNone/>
            </a:pPr>
            <a:endParaRPr lang="en-GB" dirty="0"/>
          </a:p>
        </p:txBody>
      </p:sp>
    </p:spTree>
    <p:extLst>
      <p:ext uri="{BB962C8B-B14F-4D97-AF65-F5344CB8AC3E}">
        <p14:creationId xmlns:p14="http://schemas.microsoft.com/office/powerpoint/2010/main" val="506740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71D25E76-6F8C-0E71-8FF8-0AA3054FE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7" y="0"/>
            <a:ext cx="12153660" cy="6836434"/>
          </a:xfrm>
          <a:prstGeom prst="rect">
            <a:avLst/>
          </a:prstGeom>
        </p:spPr>
      </p:pic>
      <p:sp>
        <p:nvSpPr>
          <p:cNvPr id="2" name="Title 1">
            <a:extLst>
              <a:ext uri="{FF2B5EF4-FFF2-40B4-BE49-F238E27FC236}">
                <a16:creationId xmlns:a16="http://schemas.microsoft.com/office/drawing/2014/main" id="{D18D7D49-BA6D-4964-877B-CCEF37A4524A}"/>
              </a:ext>
            </a:extLst>
          </p:cNvPr>
          <p:cNvSpPr>
            <a:spLocks noGrp="1"/>
          </p:cNvSpPr>
          <p:nvPr>
            <p:ph type="title"/>
          </p:nvPr>
        </p:nvSpPr>
        <p:spPr>
          <a:xfrm>
            <a:off x="544902" y="250031"/>
            <a:ext cx="10515600" cy="1325563"/>
          </a:xfrm>
        </p:spPr>
        <p:txBody>
          <a:bodyPr/>
          <a:lstStyle/>
          <a:p>
            <a:r>
              <a:rPr lang="en-GB" dirty="0"/>
              <a:t>Evidence to show vulnerability</a:t>
            </a:r>
          </a:p>
        </p:txBody>
      </p:sp>
      <p:sp>
        <p:nvSpPr>
          <p:cNvPr id="3" name="Content Placeholder 2">
            <a:extLst>
              <a:ext uri="{FF2B5EF4-FFF2-40B4-BE49-F238E27FC236}">
                <a16:creationId xmlns:a16="http://schemas.microsoft.com/office/drawing/2014/main" id="{471F078C-C9A6-C458-2882-B3D885B11DBE}"/>
              </a:ext>
            </a:extLst>
          </p:cNvPr>
          <p:cNvSpPr>
            <a:spLocks noGrp="1"/>
          </p:cNvSpPr>
          <p:nvPr>
            <p:ph idx="1"/>
          </p:nvPr>
        </p:nvSpPr>
        <p:spPr>
          <a:xfrm>
            <a:off x="544902" y="1825625"/>
            <a:ext cx="11240698" cy="4667250"/>
          </a:xfrm>
        </p:spPr>
        <p:txBody>
          <a:bodyPr>
            <a:normAutofit/>
          </a:bodyPr>
          <a:lstStyle/>
          <a:p>
            <a:pPr marL="0" indent="0">
              <a:buNone/>
            </a:pPr>
            <a:r>
              <a:rPr lang="en-GB" sz="3600" dirty="0"/>
              <a:t>Medico-legal reports: In a Medico-Legal Report an independent doctor documents the psychological and/or physical result of trauma and/or health issues.</a:t>
            </a:r>
          </a:p>
          <a:p>
            <a:pPr marL="0" indent="0">
              <a:buNone/>
            </a:pPr>
            <a:endParaRPr lang="en-GB" sz="3600" dirty="0"/>
          </a:p>
          <a:p>
            <a:pPr marL="0" indent="0">
              <a:buNone/>
            </a:pPr>
            <a:r>
              <a:rPr lang="en-GB" sz="3600" dirty="0"/>
              <a:t>Organisations that support with this: </a:t>
            </a:r>
          </a:p>
          <a:p>
            <a:pPr marL="0" indent="0">
              <a:buNone/>
            </a:pPr>
            <a:r>
              <a:rPr lang="en-GB" sz="3600" dirty="0"/>
              <a:t>Medical Justice, Forrest Medico-Legal, Freedom from Torture, Helen Bamber Foundation</a:t>
            </a:r>
          </a:p>
          <a:p>
            <a:pPr marL="0" indent="0">
              <a:buNone/>
            </a:pPr>
            <a:endParaRPr lang="en-GB" sz="3600" dirty="0"/>
          </a:p>
        </p:txBody>
      </p:sp>
    </p:spTree>
    <p:extLst>
      <p:ext uri="{BB962C8B-B14F-4D97-AF65-F5344CB8AC3E}">
        <p14:creationId xmlns:p14="http://schemas.microsoft.com/office/powerpoint/2010/main" val="3847022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and orange rectangle&#10;&#10;Description automatically generated">
            <a:extLst>
              <a:ext uri="{FF2B5EF4-FFF2-40B4-BE49-F238E27FC236}">
                <a16:creationId xmlns:a16="http://schemas.microsoft.com/office/drawing/2014/main" id="{A5D333F5-5EC8-5F67-E8E8-72AF2E412D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84"/>
            <a:ext cx="12192000" cy="6858000"/>
          </a:xfrm>
          <a:prstGeom prst="rect">
            <a:avLst/>
          </a:prstGeom>
        </p:spPr>
      </p:pic>
      <p:sp>
        <p:nvSpPr>
          <p:cNvPr id="2" name="Title 1">
            <a:extLst>
              <a:ext uri="{FF2B5EF4-FFF2-40B4-BE49-F238E27FC236}">
                <a16:creationId xmlns:a16="http://schemas.microsoft.com/office/drawing/2014/main" id="{11E5AE01-83CB-8C6B-89DC-796399CFBC5D}"/>
              </a:ext>
            </a:extLst>
          </p:cNvPr>
          <p:cNvSpPr>
            <a:spLocks noGrp="1"/>
          </p:cNvSpPr>
          <p:nvPr>
            <p:ph type="title"/>
          </p:nvPr>
        </p:nvSpPr>
        <p:spPr>
          <a:xfrm>
            <a:off x="354184" y="97673"/>
            <a:ext cx="10515600" cy="1325563"/>
          </a:xfrm>
        </p:spPr>
        <p:txBody>
          <a:bodyPr/>
          <a:lstStyle/>
          <a:p>
            <a:r>
              <a:rPr lang="en-GB" dirty="0"/>
              <a:t>IRC Response</a:t>
            </a:r>
          </a:p>
        </p:txBody>
      </p:sp>
      <p:sp>
        <p:nvSpPr>
          <p:cNvPr id="3" name="Content Placeholder 2">
            <a:extLst>
              <a:ext uri="{FF2B5EF4-FFF2-40B4-BE49-F238E27FC236}">
                <a16:creationId xmlns:a16="http://schemas.microsoft.com/office/drawing/2014/main" id="{C911BC14-85E9-E2DC-A79A-F708B9A9D846}"/>
              </a:ext>
            </a:extLst>
          </p:cNvPr>
          <p:cNvSpPr>
            <a:spLocks noGrp="1"/>
          </p:cNvSpPr>
          <p:nvPr>
            <p:ph idx="1"/>
          </p:nvPr>
        </p:nvSpPr>
        <p:spPr>
          <a:xfrm>
            <a:off x="354184" y="1818863"/>
            <a:ext cx="4721523" cy="4457792"/>
          </a:xfrm>
        </p:spPr>
        <p:style>
          <a:lnRef idx="2">
            <a:schemeClr val="accent6"/>
          </a:lnRef>
          <a:fillRef idx="1">
            <a:schemeClr val="lt1"/>
          </a:fillRef>
          <a:effectRef idx="0">
            <a:schemeClr val="accent6"/>
          </a:effectRef>
          <a:fontRef idx="minor">
            <a:schemeClr val="dk1"/>
          </a:fontRef>
        </p:style>
        <p:txBody>
          <a:bodyPr>
            <a:normAutofit/>
          </a:bodyPr>
          <a:lstStyle/>
          <a:p>
            <a:r>
              <a:rPr lang="en-GB" dirty="0">
                <a:solidFill>
                  <a:srgbClr val="000000"/>
                </a:solidFill>
              </a:rPr>
              <a:t>Daily Operations Meetings</a:t>
            </a:r>
          </a:p>
          <a:p>
            <a:r>
              <a:rPr lang="en-GB" dirty="0">
                <a:solidFill>
                  <a:srgbClr val="000000"/>
                </a:solidFill>
              </a:rPr>
              <a:t>Weekly Vulnerable Residents Meeting</a:t>
            </a:r>
          </a:p>
          <a:p>
            <a:r>
              <a:rPr lang="en-GB" dirty="0">
                <a:solidFill>
                  <a:srgbClr val="000000"/>
                </a:solidFill>
              </a:rPr>
              <a:t>Monthly S</a:t>
            </a:r>
            <a:r>
              <a:rPr lang="en-GB" sz="2800" b="0" i="0" dirty="0">
                <a:solidFill>
                  <a:srgbClr val="000000"/>
                </a:solidFill>
                <a:effectLst/>
              </a:rPr>
              <a:t>afer Community Meetings</a:t>
            </a:r>
          </a:p>
          <a:p>
            <a:endParaRPr lang="en-GB" sz="2800" b="0" i="0" dirty="0">
              <a:solidFill>
                <a:srgbClr val="000000"/>
              </a:solidFill>
              <a:effectLst/>
            </a:endParaRPr>
          </a:p>
          <a:p>
            <a:endParaRPr lang="en-GB" sz="2800" b="0" i="0" dirty="0">
              <a:solidFill>
                <a:srgbClr val="000000"/>
              </a:solidFill>
              <a:effectLst/>
            </a:endParaRPr>
          </a:p>
          <a:p>
            <a:endParaRPr lang="en-GB" sz="2800" b="0" i="0" dirty="0">
              <a:solidFill>
                <a:srgbClr val="000000"/>
              </a:solidFill>
              <a:effectLst/>
            </a:endParaRPr>
          </a:p>
        </p:txBody>
      </p:sp>
      <p:sp>
        <p:nvSpPr>
          <p:cNvPr id="4" name="Content Placeholder 2">
            <a:extLst>
              <a:ext uri="{FF2B5EF4-FFF2-40B4-BE49-F238E27FC236}">
                <a16:creationId xmlns:a16="http://schemas.microsoft.com/office/drawing/2014/main" id="{A3133F77-0387-6B05-403C-2B8EE3670C50}"/>
              </a:ext>
            </a:extLst>
          </p:cNvPr>
          <p:cNvSpPr txBox="1">
            <a:spLocks/>
          </p:cNvSpPr>
          <p:nvPr/>
        </p:nvSpPr>
        <p:spPr>
          <a:xfrm>
            <a:off x="5647428" y="1818862"/>
            <a:ext cx="4721523" cy="4457793"/>
          </a:xfrm>
          <a:prstGeom prst="rect">
            <a:avLst/>
          </a:prstGeom>
          <a:ln>
            <a:solidFill>
              <a:srgbClr val="C0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800" b="0" i="0" dirty="0">
                <a:solidFill>
                  <a:srgbClr val="000000"/>
                </a:solidFill>
                <a:effectLst/>
              </a:rPr>
              <a:t>Supported Living Care Plans</a:t>
            </a:r>
          </a:p>
          <a:p>
            <a:r>
              <a:rPr lang="en-GB" dirty="0">
                <a:solidFill>
                  <a:srgbClr val="000000"/>
                </a:solidFill>
              </a:rPr>
              <a:t>Assessment care in detention and teamwork (ACDT)</a:t>
            </a:r>
          </a:p>
          <a:p>
            <a:endParaRPr lang="en-GB" sz="2800" b="0" i="0" dirty="0">
              <a:solidFill>
                <a:srgbClr val="000000"/>
              </a:solidFill>
              <a:effectLst/>
            </a:endParaRPr>
          </a:p>
        </p:txBody>
      </p:sp>
    </p:spTree>
    <p:extLst>
      <p:ext uri="{BB962C8B-B14F-4D97-AF65-F5344CB8AC3E}">
        <p14:creationId xmlns:p14="http://schemas.microsoft.com/office/powerpoint/2010/main" val="139189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and orange rectangle&#10;&#10;Description automatically generated">
            <a:extLst>
              <a:ext uri="{FF2B5EF4-FFF2-40B4-BE49-F238E27FC236}">
                <a16:creationId xmlns:a16="http://schemas.microsoft.com/office/drawing/2014/main" id="{A5D333F5-5EC8-5F67-E8E8-72AF2E412D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84"/>
            <a:ext cx="12192000" cy="6858000"/>
          </a:xfrm>
          <a:prstGeom prst="rect">
            <a:avLst/>
          </a:prstGeom>
        </p:spPr>
      </p:pic>
      <p:sp>
        <p:nvSpPr>
          <p:cNvPr id="2" name="Title 1">
            <a:extLst>
              <a:ext uri="{FF2B5EF4-FFF2-40B4-BE49-F238E27FC236}">
                <a16:creationId xmlns:a16="http://schemas.microsoft.com/office/drawing/2014/main" id="{11E5AE01-83CB-8C6B-89DC-796399CFBC5D}"/>
              </a:ext>
            </a:extLst>
          </p:cNvPr>
          <p:cNvSpPr>
            <a:spLocks noGrp="1"/>
          </p:cNvSpPr>
          <p:nvPr>
            <p:ph type="title"/>
          </p:nvPr>
        </p:nvSpPr>
        <p:spPr>
          <a:xfrm>
            <a:off x="354184" y="97673"/>
            <a:ext cx="10515600" cy="1325563"/>
          </a:xfrm>
        </p:spPr>
        <p:txBody>
          <a:bodyPr/>
          <a:lstStyle/>
          <a:p>
            <a:r>
              <a:rPr lang="en-GB" dirty="0">
                <a:solidFill>
                  <a:srgbClr val="000000"/>
                </a:solidFill>
              </a:rPr>
              <a:t>Assessment care in detention and teamwork (ACDT)</a:t>
            </a:r>
          </a:p>
        </p:txBody>
      </p:sp>
      <p:sp>
        <p:nvSpPr>
          <p:cNvPr id="3" name="Content Placeholder 2">
            <a:extLst>
              <a:ext uri="{FF2B5EF4-FFF2-40B4-BE49-F238E27FC236}">
                <a16:creationId xmlns:a16="http://schemas.microsoft.com/office/drawing/2014/main" id="{C911BC14-85E9-E2DC-A79A-F708B9A9D846}"/>
              </a:ext>
            </a:extLst>
          </p:cNvPr>
          <p:cNvSpPr>
            <a:spLocks noGrp="1"/>
          </p:cNvSpPr>
          <p:nvPr>
            <p:ph idx="1"/>
          </p:nvPr>
        </p:nvSpPr>
        <p:spPr>
          <a:xfrm>
            <a:off x="354184" y="1818862"/>
            <a:ext cx="4721523" cy="4823238"/>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0" indent="0">
              <a:buNone/>
            </a:pPr>
            <a:r>
              <a:rPr lang="en-GB" sz="3800" b="0" i="0" dirty="0">
                <a:solidFill>
                  <a:srgbClr val="0B0C0C"/>
                </a:solidFill>
                <a:effectLst/>
                <a:latin typeface="GDS Transport"/>
              </a:rPr>
              <a:t> The ACDT process is used to manage detained people who are identified to be at risk of suicide or self-harm. However, not all people under ACDT are considered an </a:t>
            </a:r>
            <a:r>
              <a:rPr lang="en-GB" sz="3800" b="0" i="0" dirty="0" err="1">
                <a:solidFill>
                  <a:srgbClr val="0B0C0C"/>
                </a:solidFill>
                <a:effectLst/>
                <a:latin typeface="GDS Transport"/>
              </a:rPr>
              <a:t>AaR</a:t>
            </a:r>
            <a:r>
              <a:rPr lang="en-GB" sz="3800" dirty="0">
                <a:solidFill>
                  <a:srgbClr val="0B0C0C"/>
                </a:solidFill>
                <a:latin typeface="GDS Transport"/>
              </a:rPr>
              <a:t>.</a:t>
            </a:r>
          </a:p>
          <a:p>
            <a:pPr marL="0" indent="0">
              <a:buNone/>
            </a:pPr>
            <a:endParaRPr lang="en-GB" sz="3800" dirty="0">
              <a:solidFill>
                <a:srgbClr val="0B0C0C"/>
              </a:solidFill>
              <a:latin typeface="GDS Transport"/>
            </a:endParaRPr>
          </a:p>
          <a:p>
            <a:pPr marL="0" indent="0">
              <a:buNone/>
            </a:pPr>
            <a:r>
              <a:rPr lang="en-GB" sz="3800" b="0" i="0" dirty="0">
                <a:solidFill>
                  <a:srgbClr val="0B0C0C"/>
                </a:solidFill>
                <a:effectLst/>
                <a:latin typeface="GDS Transport"/>
              </a:rPr>
              <a:t>A</a:t>
            </a:r>
            <a:r>
              <a:rPr lang="en-GB" sz="3800" dirty="0">
                <a:solidFill>
                  <a:srgbClr val="0B0C0C"/>
                </a:solidFill>
                <a:latin typeface="GDS Transport"/>
              </a:rPr>
              <a:t>n ACDT can be opened by any IRC staff member </a:t>
            </a:r>
            <a:r>
              <a:rPr lang="en-GB" sz="3800" b="0" i="0" dirty="0">
                <a:solidFill>
                  <a:srgbClr val="0B0C0C"/>
                </a:solidFill>
                <a:effectLst/>
                <a:latin typeface="GDS Transport"/>
              </a:rPr>
              <a:t>who receives information or observes behaviour which may indicate an individual may currently be at risk of self-harm or suicide.  </a:t>
            </a:r>
            <a:endParaRPr lang="en-GB" sz="3800" b="0" i="0" dirty="0">
              <a:solidFill>
                <a:srgbClr val="000000"/>
              </a:solidFill>
              <a:effectLst/>
            </a:endParaRPr>
          </a:p>
          <a:p>
            <a:endParaRPr lang="en-GB" sz="2800" b="0" i="0" dirty="0">
              <a:solidFill>
                <a:srgbClr val="000000"/>
              </a:solidFill>
              <a:effectLst/>
            </a:endParaRPr>
          </a:p>
        </p:txBody>
      </p:sp>
      <p:sp>
        <p:nvSpPr>
          <p:cNvPr id="4" name="Content Placeholder 2">
            <a:extLst>
              <a:ext uri="{FF2B5EF4-FFF2-40B4-BE49-F238E27FC236}">
                <a16:creationId xmlns:a16="http://schemas.microsoft.com/office/drawing/2014/main" id="{A3133F77-0387-6B05-403C-2B8EE3670C50}"/>
              </a:ext>
            </a:extLst>
          </p:cNvPr>
          <p:cNvSpPr txBox="1">
            <a:spLocks/>
          </p:cNvSpPr>
          <p:nvPr/>
        </p:nvSpPr>
        <p:spPr>
          <a:xfrm>
            <a:off x="5647428" y="1818862"/>
            <a:ext cx="4721523" cy="4823238"/>
          </a:xfrm>
          <a:prstGeom prst="rect">
            <a:avLst/>
          </a:prstGeom>
          <a:ln>
            <a:solidFill>
              <a:srgbClr val="C0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800" b="0" i="0" dirty="0">
                <a:solidFill>
                  <a:srgbClr val="000000"/>
                </a:solidFill>
                <a:effectLst/>
              </a:rPr>
              <a:t>Written observations</a:t>
            </a:r>
          </a:p>
          <a:p>
            <a:r>
              <a:rPr lang="en-GB" sz="2800" b="0" i="0" dirty="0">
                <a:solidFill>
                  <a:srgbClr val="000000"/>
                </a:solidFill>
                <a:effectLst/>
              </a:rPr>
              <a:t>Reviews every 24 hours</a:t>
            </a:r>
          </a:p>
          <a:p>
            <a:r>
              <a:rPr lang="en-GB" sz="2800" b="0" i="0" dirty="0">
                <a:solidFill>
                  <a:srgbClr val="000000"/>
                </a:solidFill>
                <a:effectLst/>
              </a:rPr>
              <a:t>Constant supervision</a:t>
            </a:r>
          </a:p>
          <a:p>
            <a:r>
              <a:rPr lang="en-GB" sz="2800" b="0" i="0" dirty="0">
                <a:solidFill>
                  <a:srgbClr val="000000"/>
                </a:solidFill>
                <a:effectLst/>
              </a:rPr>
              <a:t>Regular checks</a:t>
            </a:r>
          </a:p>
          <a:p>
            <a:r>
              <a:rPr lang="en-GB" dirty="0">
                <a:solidFill>
                  <a:srgbClr val="000000"/>
                </a:solidFill>
              </a:rPr>
              <a:t>Removal of items to mitigate risk of self-harm</a:t>
            </a:r>
          </a:p>
          <a:p>
            <a:r>
              <a:rPr lang="en-GB" sz="2800" b="0" i="0" dirty="0">
                <a:solidFill>
                  <a:srgbClr val="000000"/>
                </a:solidFill>
                <a:effectLst/>
              </a:rPr>
              <a:t>Use of Rule </a:t>
            </a:r>
            <a:r>
              <a:rPr lang="en-GB" dirty="0">
                <a:solidFill>
                  <a:srgbClr val="000000"/>
                </a:solidFill>
              </a:rPr>
              <a:t>40</a:t>
            </a:r>
          </a:p>
        </p:txBody>
      </p:sp>
    </p:spTree>
    <p:extLst>
      <p:ext uri="{BB962C8B-B14F-4D97-AF65-F5344CB8AC3E}">
        <p14:creationId xmlns:p14="http://schemas.microsoft.com/office/powerpoint/2010/main" val="344572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and white circle&#10;&#10;Description automatically generated">
            <a:extLst>
              <a:ext uri="{FF2B5EF4-FFF2-40B4-BE49-F238E27FC236}">
                <a16:creationId xmlns:a16="http://schemas.microsoft.com/office/drawing/2014/main" id="{8BB8F774-3DB1-F4E4-F1E6-FD149F3D3C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86340F-01D9-0DE1-E8DD-B2A6487B97A5}"/>
              </a:ext>
            </a:extLst>
          </p:cNvPr>
          <p:cNvSpPr>
            <a:spLocks noGrp="1"/>
          </p:cNvSpPr>
          <p:nvPr>
            <p:ph type="title"/>
          </p:nvPr>
        </p:nvSpPr>
        <p:spPr>
          <a:xfrm>
            <a:off x="894511" y="2412980"/>
            <a:ext cx="3182190" cy="3416320"/>
          </a:xfrm>
        </p:spPr>
        <p:txBody>
          <a:bodyPr>
            <a:normAutofit/>
          </a:bodyPr>
          <a:lstStyle/>
          <a:p>
            <a:pPr algn="ctr"/>
            <a:r>
              <a:rPr lang="en-GB" sz="5400" dirty="0"/>
              <a:t>What will we cover?</a:t>
            </a:r>
          </a:p>
        </p:txBody>
      </p:sp>
      <p:sp>
        <p:nvSpPr>
          <p:cNvPr id="11" name="TextBox 10">
            <a:extLst>
              <a:ext uri="{FF2B5EF4-FFF2-40B4-BE49-F238E27FC236}">
                <a16:creationId xmlns:a16="http://schemas.microsoft.com/office/drawing/2014/main" id="{FE12CBC9-C68D-3FCD-73E0-F96AA88B494D}"/>
              </a:ext>
            </a:extLst>
          </p:cNvPr>
          <p:cNvSpPr txBox="1"/>
          <p:nvPr/>
        </p:nvSpPr>
        <p:spPr>
          <a:xfrm>
            <a:off x="5626100" y="2114066"/>
            <a:ext cx="6565900" cy="3416320"/>
          </a:xfrm>
          <a:prstGeom prst="rect">
            <a:avLst/>
          </a:prstGeom>
          <a:noFill/>
        </p:spPr>
        <p:txBody>
          <a:bodyPr wrap="square" rtlCol="0">
            <a:spAutoFit/>
          </a:bodyPr>
          <a:lstStyle/>
          <a:p>
            <a:pPr marL="571500" indent="-571500">
              <a:buFont typeface="Arial" panose="020B0604020202020204" pitchFamily="34" charset="0"/>
              <a:buChar char="•"/>
            </a:pPr>
            <a:r>
              <a:rPr lang="en-GB" sz="3600" dirty="0"/>
              <a:t>Adults at Risk</a:t>
            </a:r>
          </a:p>
          <a:p>
            <a:pPr marL="571500" indent="-571500">
              <a:buFont typeface="Arial" panose="020B0604020202020204" pitchFamily="34" charset="0"/>
              <a:buChar char="•"/>
            </a:pPr>
            <a:r>
              <a:rPr lang="en-GB" sz="3600" dirty="0"/>
              <a:t>Rule 35</a:t>
            </a:r>
          </a:p>
          <a:p>
            <a:pPr marL="571500" indent="-571500">
              <a:buFont typeface="Arial" panose="020B0604020202020204" pitchFamily="34" charset="0"/>
              <a:buChar char="•"/>
            </a:pPr>
            <a:r>
              <a:rPr lang="en-GB" sz="3600" dirty="0"/>
              <a:t>National Referral Mechanism</a:t>
            </a:r>
          </a:p>
          <a:p>
            <a:pPr marL="571500" indent="-571500">
              <a:buFont typeface="Arial" panose="020B0604020202020204" pitchFamily="34" charset="0"/>
              <a:buChar char="•"/>
            </a:pPr>
            <a:r>
              <a:rPr lang="en-GB" sz="3600" dirty="0"/>
              <a:t>Evidencing Vulnerability</a:t>
            </a:r>
          </a:p>
          <a:p>
            <a:pPr marL="571500" indent="-571500">
              <a:buFont typeface="Arial" panose="020B0604020202020204" pitchFamily="34" charset="0"/>
              <a:buChar char="•"/>
            </a:pPr>
            <a:r>
              <a:rPr lang="en-GB" sz="3600" dirty="0"/>
              <a:t>IRC Response</a:t>
            </a:r>
          </a:p>
          <a:p>
            <a:endParaRPr lang="en-GB" sz="3600" dirty="0"/>
          </a:p>
        </p:txBody>
      </p:sp>
    </p:spTree>
    <p:extLst>
      <p:ext uri="{BB962C8B-B14F-4D97-AF65-F5344CB8AC3E}">
        <p14:creationId xmlns:p14="http://schemas.microsoft.com/office/powerpoint/2010/main" val="2299596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orange and white flag&#10;&#10;Description automatically generated">
            <a:extLst>
              <a:ext uri="{FF2B5EF4-FFF2-40B4-BE49-F238E27FC236}">
                <a16:creationId xmlns:a16="http://schemas.microsoft.com/office/drawing/2014/main" id="{CB7C9338-D4B5-AECA-06E7-8EAA958161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0671A44-4FD3-2728-54FD-A32C7FFFB3BA}"/>
              </a:ext>
            </a:extLst>
          </p:cNvPr>
          <p:cNvSpPr>
            <a:spLocks noGrp="1"/>
          </p:cNvSpPr>
          <p:nvPr>
            <p:ph type="title"/>
          </p:nvPr>
        </p:nvSpPr>
        <p:spPr>
          <a:xfrm>
            <a:off x="4675517" y="2675731"/>
            <a:ext cx="3657600" cy="1325563"/>
          </a:xfrm>
        </p:spPr>
        <p:txBody>
          <a:bodyPr/>
          <a:lstStyle/>
          <a:p>
            <a:r>
              <a:rPr lang="en-GB" dirty="0"/>
              <a:t>Questions?</a:t>
            </a:r>
          </a:p>
        </p:txBody>
      </p:sp>
    </p:spTree>
    <p:extLst>
      <p:ext uri="{BB962C8B-B14F-4D97-AF65-F5344CB8AC3E}">
        <p14:creationId xmlns:p14="http://schemas.microsoft.com/office/powerpoint/2010/main" val="1622475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71D25E76-6F8C-0E71-8FF8-0AA3054FE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7" y="0"/>
            <a:ext cx="12153660" cy="6836434"/>
          </a:xfrm>
          <a:prstGeom prst="rect">
            <a:avLst/>
          </a:prstGeom>
        </p:spPr>
      </p:pic>
      <p:sp>
        <p:nvSpPr>
          <p:cNvPr id="2" name="Title 1">
            <a:extLst>
              <a:ext uri="{FF2B5EF4-FFF2-40B4-BE49-F238E27FC236}">
                <a16:creationId xmlns:a16="http://schemas.microsoft.com/office/drawing/2014/main" id="{D18D7D49-BA6D-4964-877B-CCEF37A4524A}"/>
              </a:ext>
            </a:extLst>
          </p:cNvPr>
          <p:cNvSpPr>
            <a:spLocks noGrp="1"/>
          </p:cNvSpPr>
          <p:nvPr>
            <p:ph type="title"/>
          </p:nvPr>
        </p:nvSpPr>
        <p:spPr>
          <a:xfrm>
            <a:off x="544902" y="250031"/>
            <a:ext cx="10515600" cy="1325563"/>
          </a:xfrm>
        </p:spPr>
        <p:txBody>
          <a:bodyPr/>
          <a:lstStyle/>
          <a:p>
            <a:r>
              <a:rPr lang="en-GB" dirty="0"/>
              <a:t>Who is an ‘Adult at Risk’?</a:t>
            </a:r>
          </a:p>
        </p:txBody>
      </p:sp>
      <p:sp>
        <p:nvSpPr>
          <p:cNvPr id="3" name="Content Placeholder 2">
            <a:extLst>
              <a:ext uri="{FF2B5EF4-FFF2-40B4-BE49-F238E27FC236}">
                <a16:creationId xmlns:a16="http://schemas.microsoft.com/office/drawing/2014/main" id="{471F078C-C9A6-C458-2882-B3D885B11DBE}"/>
              </a:ext>
            </a:extLst>
          </p:cNvPr>
          <p:cNvSpPr>
            <a:spLocks noGrp="1"/>
          </p:cNvSpPr>
          <p:nvPr>
            <p:ph idx="1"/>
          </p:nvPr>
        </p:nvSpPr>
        <p:spPr>
          <a:xfrm>
            <a:off x="481402" y="1825625"/>
            <a:ext cx="10643798" cy="4667250"/>
          </a:xfrm>
        </p:spPr>
        <p:txBody>
          <a:bodyPr>
            <a:normAutofit/>
          </a:bodyPr>
          <a:lstStyle/>
          <a:p>
            <a:pPr marL="0" indent="0">
              <a:buNone/>
            </a:pPr>
            <a:r>
              <a:rPr lang="en-GB" dirty="0"/>
              <a:t>Individuals will be regarded as ‘adults at risk’ if they declare or there is evidence that they: </a:t>
            </a:r>
          </a:p>
          <a:p>
            <a:r>
              <a:rPr lang="en-GB" dirty="0"/>
              <a:t>Are suffering from a condition, or have experienced a traumatic event that would be likely to render them particularly vulnerable to harm if they are placed in detention or remain in detention.</a:t>
            </a:r>
          </a:p>
          <a:p>
            <a:r>
              <a:rPr lang="en-GB" dirty="0"/>
              <a:t>Have professional evidence indicating the above whether or not the individual has highlighted this themselves </a:t>
            </a:r>
          </a:p>
          <a:p>
            <a:r>
              <a:rPr lang="en-GB" dirty="0"/>
              <a:t>Observations from members of staff lead to a belief that the person</a:t>
            </a:r>
          </a:p>
          <a:p>
            <a:pPr marL="0" indent="0">
              <a:buNone/>
            </a:pPr>
            <a:r>
              <a:rPr lang="en-GB" dirty="0"/>
              <a:t>is at risk, in the absence of a self-declaration or other evidence </a:t>
            </a:r>
          </a:p>
        </p:txBody>
      </p:sp>
      <p:sp>
        <p:nvSpPr>
          <p:cNvPr id="5" name="TextBox 4">
            <a:extLst>
              <a:ext uri="{FF2B5EF4-FFF2-40B4-BE49-F238E27FC236}">
                <a16:creationId xmlns:a16="http://schemas.microsoft.com/office/drawing/2014/main" id="{8B3D6E28-568C-E188-943F-CDFBD7BF2EA8}"/>
              </a:ext>
            </a:extLst>
          </p:cNvPr>
          <p:cNvSpPr txBox="1"/>
          <p:nvPr/>
        </p:nvSpPr>
        <p:spPr>
          <a:xfrm>
            <a:off x="290902" y="6038717"/>
            <a:ext cx="10008798" cy="646331"/>
          </a:xfrm>
          <a:prstGeom prst="rect">
            <a:avLst/>
          </a:prstGeom>
          <a:noFill/>
        </p:spPr>
        <p:txBody>
          <a:bodyPr wrap="square" rtlCol="0">
            <a:spAutoFit/>
          </a:bodyPr>
          <a:lstStyle/>
          <a:p>
            <a:r>
              <a:rPr lang="en-GB" dirty="0"/>
              <a:t>https://assets.publishing.service.gov.uk/government/uploads/system/uploads/attachment_data/file/1152054/Adults_at_risk_in_immigration_detention_GOV.pdf</a:t>
            </a:r>
          </a:p>
        </p:txBody>
      </p:sp>
    </p:spTree>
    <p:extLst>
      <p:ext uri="{BB962C8B-B14F-4D97-AF65-F5344CB8AC3E}">
        <p14:creationId xmlns:p14="http://schemas.microsoft.com/office/powerpoint/2010/main" val="132994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and orange rectangle&#10;&#10;Description automatically generated">
            <a:extLst>
              <a:ext uri="{FF2B5EF4-FFF2-40B4-BE49-F238E27FC236}">
                <a16:creationId xmlns:a16="http://schemas.microsoft.com/office/drawing/2014/main" id="{A5D333F5-5EC8-5F67-E8E8-72AF2E412D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84"/>
            <a:ext cx="12192000" cy="6858000"/>
          </a:xfrm>
          <a:prstGeom prst="rect">
            <a:avLst/>
          </a:prstGeom>
        </p:spPr>
      </p:pic>
      <p:sp>
        <p:nvSpPr>
          <p:cNvPr id="2" name="Title 1">
            <a:extLst>
              <a:ext uri="{FF2B5EF4-FFF2-40B4-BE49-F238E27FC236}">
                <a16:creationId xmlns:a16="http://schemas.microsoft.com/office/drawing/2014/main" id="{11E5AE01-83CB-8C6B-89DC-796399CFBC5D}"/>
              </a:ext>
            </a:extLst>
          </p:cNvPr>
          <p:cNvSpPr>
            <a:spLocks noGrp="1"/>
          </p:cNvSpPr>
          <p:nvPr>
            <p:ph type="title"/>
          </p:nvPr>
        </p:nvSpPr>
        <p:spPr>
          <a:xfrm>
            <a:off x="354184" y="97673"/>
            <a:ext cx="10515600" cy="1325563"/>
          </a:xfrm>
        </p:spPr>
        <p:txBody>
          <a:bodyPr/>
          <a:lstStyle/>
          <a:p>
            <a:r>
              <a:rPr lang="en-GB" dirty="0"/>
              <a:t>Home Office indicators of risk</a:t>
            </a:r>
          </a:p>
        </p:txBody>
      </p:sp>
      <p:sp>
        <p:nvSpPr>
          <p:cNvPr id="3" name="Content Placeholder 2">
            <a:extLst>
              <a:ext uri="{FF2B5EF4-FFF2-40B4-BE49-F238E27FC236}">
                <a16:creationId xmlns:a16="http://schemas.microsoft.com/office/drawing/2014/main" id="{C911BC14-85E9-E2DC-A79A-F708B9A9D846}"/>
              </a:ext>
            </a:extLst>
          </p:cNvPr>
          <p:cNvSpPr>
            <a:spLocks noGrp="1"/>
          </p:cNvSpPr>
          <p:nvPr>
            <p:ph idx="1"/>
          </p:nvPr>
        </p:nvSpPr>
        <p:spPr>
          <a:xfrm>
            <a:off x="354184" y="1818863"/>
            <a:ext cx="4721523" cy="4457792"/>
          </a:xfrm>
        </p:spPr>
        <p:style>
          <a:lnRef idx="2">
            <a:schemeClr val="accent6"/>
          </a:lnRef>
          <a:fillRef idx="1">
            <a:schemeClr val="lt1"/>
          </a:fillRef>
          <a:effectRef idx="0">
            <a:schemeClr val="accent6"/>
          </a:effectRef>
          <a:fontRef idx="minor">
            <a:schemeClr val="dk1"/>
          </a:fontRef>
        </p:style>
        <p:txBody>
          <a:bodyPr>
            <a:normAutofit/>
          </a:bodyPr>
          <a:lstStyle/>
          <a:p>
            <a:r>
              <a:rPr lang="en-GB" sz="2800" b="0" i="0" dirty="0">
                <a:solidFill>
                  <a:srgbClr val="000000"/>
                </a:solidFill>
                <a:effectLst/>
              </a:rPr>
              <a:t>Serious physical disability</a:t>
            </a:r>
          </a:p>
          <a:p>
            <a:r>
              <a:rPr lang="en-GB" sz="2800" b="0" i="0" dirty="0">
                <a:solidFill>
                  <a:srgbClr val="000000"/>
                </a:solidFill>
                <a:effectLst/>
              </a:rPr>
              <a:t>Serious physical health conditions or illnesses </a:t>
            </a:r>
            <a:endParaRPr lang="en-GB" dirty="0">
              <a:solidFill>
                <a:srgbClr val="000000"/>
              </a:solidFill>
            </a:endParaRPr>
          </a:p>
          <a:p>
            <a:r>
              <a:rPr lang="en-GB" sz="2800" b="0" i="0" dirty="0">
                <a:solidFill>
                  <a:srgbClr val="000000"/>
                </a:solidFill>
                <a:effectLst/>
              </a:rPr>
              <a:t>Mental health conditions </a:t>
            </a:r>
          </a:p>
          <a:p>
            <a:r>
              <a:rPr lang="en-GB" sz="2800" b="0" i="0" dirty="0">
                <a:solidFill>
                  <a:srgbClr val="000000"/>
                </a:solidFill>
                <a:effectLst/>
              </a:rPr>
              <a:t>Torture victims </a:t>
            </a:r>
            <a:endParaRPr lang="en-GB" dirty="0">
              <a:solidFill>
                <a:srgbClr val="000000"/>
              </a:solidFill>
            </a:endParaRPr>
          </a:p>
          <a:p>
            <a:r>
              <a:rPr lang="en-GB" sz="2800" b="0" i="0" dirty="0">
                <a:solidFill>
                  <a:srgbClr val="000000"/>
                </a:solidFill>
                <a:effectLst/>
              </a:rPr>
              <a:t>Potential victims of trafficking or modern slavery</a:t>
            </a:r>
          </a:p>
          <a:p>
            <a:endParaRPr lang="en-GB" sz="2800" b="0" i="0" dirty="0">
              <a:solidFill>
                <a:srgbClr val="000000"/>
              </a:solidFill>
              <a:effectLst/>
            </a:endParaRPr>
          </a:p>
        </p:txBody>
      </p:sp>
      <p:sp>
        <p:nvSpPr>
          <p:cNvPr id="4" name="Content Placeholder 2">
            <a:extLst>
              <a:ext uri="{FF2B5EF4-FFF2-40B4-BE49-F238E27FC236}">
                <a16:creationId xmlns:a16="http://schemas.microsoft.com/office/drawing/2014/main" id="{A3133F77-0387-6B05-403C-2B8EE3670C50}"/>
              </a:ext>
            </a:extLst>
          </p:cNvPr>
          <p:cNvSpPr txBox="1">
            <a:spLocks/>
          </p:cNvSpPr>
          <p:nvPr/>
        </p:nvSpPr>
        <p:spPr>
          <a:xfrm>
            <a:off x="5647428" y="1818862"/>
            <a:ext cx="4721523" cy="4457793"/>
          </a:xfrm>
          <a:prstGeom prst="rect">
            <a:avLst/>
          </a:prstGeom>
          <a:ln>
            <a:solidFill>
              <a:srgbClr val="C0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000000"/>
                </a:solidFill>
              </a:rPr>
              <a:t>Pregnancy</a:t>
            </a:r>
          </a:p>
          <a:p>
            <a:r>
              <a:rPr lang="en-GB" dirty="0">
                <a:solidFill>
                  <a:srgbClr val="000000"/>
                </a:solidFill>
              </a:rPr>
              <a:t>B</a:t>
            </a:r>
            <a:r>
              <a:rPr lang="en-GB" sz="2800" b="0" i="0" dirty="0">
                <a:solidFill>
                  <a:srgbClr val="000000"/>
                </a:solidFill>
                <a:effectLst/>
              </a:rPr>
              <a:t>eing aged 70 or over</a:t>
            </a:r>
          </a:p>
          <a:p>
            <a:r>
              <a:rPr lang="en-GB" dirty="0">
                <a:solidFill>
                  <a:srgbClr val="000000"/>
                </a:solidFill>
              </a:rPr>
              <a:t>B</a:t>
            </a:r>
            <a:r>
              <a:rPr lang="en-GB" sz="2800" b="0" i="0" dirty="0">
                <a:solidFill>
                  <a:srgbClr val="000000"/>
                </a:solidFill>
                <a:effectLst/>
              </a:rPr>
              <a:t>eing a transgender or intersex person.</a:t>
            </a:r>
          </a:p>
          <a:p>
            <a:r>
              <a:rPr lang="en-GB" sz="2800" b="0" i="0" dirty="0">
                <a:solidFill>
                  <a:srgbClr val="000000"/>
                </a:solidFill>
                <a:effectLst/>
              </a:rPr>
              <a:t>Other conditions </a:t>
            </a:r>
          </a:p>
        </p:txBody>
      </p:sp>
    </p:spTree>
    <p:extLst>
      <p:ext uri="{BB962C8B-B14F-4D97-AF65-F5344CB8AC3E}">
        <p14:creationId xmlns:p14="http://schemas.microsoft.com/office/powerpoint/2010/main" val="69523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71D25E76-6F8C-0E71-8FF8-0AA3054FE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7" y="0"/>
            <a:ext cx="12153660" cy="6836434"/>
          </a:xfrm>
          <a:prstGeom prst="rect">
            <a:avLst/>
          </a:prstGeom>
        </p:spPr>
      </p:pic>
      <p:sp>
        <p:nvSpPr>
          <p:cNvPr id="2" name="Title 1">
            <a:extLst>
              <a:ext uri="{FF2B5EF4-FFF2-40B4-BE49-F238E27FC236}">
                <a16:creationId xmlns:a16="http://schemas.microsoft.com/office/drawing/2014/main" id="{D18D7D49-BA6D-4964-877B-CCEF37A4524A}"/>
              </a:ext>
            </a:extLst>
          </p:cNvPr>
          <p:cNvSpPr>
            <a:spLocks noGrp="1"/>
          </p:cNvSpPr>
          <p:nvPr>
            <p:ph type="title"/>
          </p:nvPr>
        </p:nvSpPr>
        <p:spPr>
          <a:xfrm>
            <a:off x="544902" y="250031"/>
            <a:ext cx="10515600" cy="1325563"/>
          </a:xfrm>
        </p:spPr>
        <p:txBody>
          <a:bodyPr/>
          <a:lstStyle/>
          <a:p>
            <a:r>
              <a:rPr lang="en-GB" dirty="0"/>
              <a:t>Adults at Risk</a:t>
            </a:r>
          </a:p>
        </p:txBody>
      </p:sp>
      <p:sp>
        <p:nvSpPr>
          <p:cNvPr id="3" name="Content Placeholder 2">
            <a:extLst>
              <a:ext uri="{FF2B5EF4-FFF2-40B4-BE49-F238E27FC236}">
                <a16:creationId xmlns:a16="http://schemas.microsoft.com/office/drawing/2014/main" id="{471F078C-C9A6-C458-2882-B3D885B11DBE}"/>
              </a:ext>
            </a:extLst>
          </p:cNvPr>
          <p:cNvSpPr>
            <a:spLocks noGrp="1"/>
          </p:cNvSpPr>
          <p:nvPr>
            <p:ph idx="1"/>
          </p:nvPr>
        </p:nvSpPr>
        <p:spPr>
          <a:xfrm>
            <a:off x="544902" y="1825625"/>
            <a:ext cx="10808898" cy="4667250"/>
          </a:xfrm>
        </p:spPr>
        <p:txBody>
          <a:bodyPr>
            <a:normAutofit/>
          </a:bodyPr>
          <a:lstStyle/>
          <a:p>
            <a:pPr marL="0" indent="0">
              <a:buNone/>
            </a:pPr>
            <a:r>
              <a:rPr lang="en-GB" sz="2800" dirty="0"/>
              <a:t>In all cases in which an individual is being considered for immigration detention in order to facilitate their removal, an assessment must first be made by the </a:t>
            </a:r>
            <a:r>
              <a:rPr lang="en-GB" dirty="0"/>
              <a:t>‘detention gatekeeper’ </a:t>
            </a:r>
            <a:r>
              <a:rPr lang="en-GB" sz="2800" dirty="0"/>
              <a:t>of whether the individual is an ‘adult at risk’ in the terms of this policy.</a:t>
            </a:r>
          </a:p>
          <a:p>
            <a:pPr marL="0" indent="0">
              <a:buNone/>
            </a:pPr>
            <a:endParaRPr lang="en-GB" sz="800" dirty="0"/>
          </a:p>
          <a:p>
            <a:pPr marL="0" indent="0">
              <a:buNone/>
            </a:pPr>
            <a:r>
              <a:rPr lang="en-GB" sz="2800" dirty="0"/>
              <a:t>As part of the induction process into immigration removal centres (IRCs) all individuals should have a medical screening within 2 hours of their arrival and must be given an appointment with a GP within 24 hours of admission to an IRC. This is under Rule 34 which functions to identify      the immediate health needs of a detained person.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0111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71D25E76-6F8C-0E71-8FF8-0AA3054FE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7" y="0"/>
            <a:ext cx="12153660" cy="6836434"/>
          </a:xfrm>
          <a:prstGeom prst="rect">
            <a:avLst/>
          </a:prstGeom>
        </p:spPr>
      </p:pic>
      <p:sp>
        <p:nvSpPr>
          <p:cNvPr id="2" name="Title 1">
            <a:extLst>
              <a:ext uri="{FF2B5EF4-FFF2-40B4-BE49-F238E27FC236}">
                <a16:creationId xmlns:a16="http://schemas.microsoft.com/office/drawing/2014/main" id="{D18D7D49-BA6D-4964-877B-CCEF37A4524A}"/>
              </a:ext>
            </a:extLst>
          </p:cNvPr>
          <p:cNvSpPr>
            <a:spLocks noGrp="1"/>
          </p:cNvSpPr>
          <p:nvPr>
            <p:ph type="title"/>
          </p:nvPr>
        </p:nvSpPr>
        <p:spPr>
          <a:xfrm>
            <a:off x="544902" y="250031"/>
            <a:ext cx="10515600" cy="1325563"/>
          </a:xfrm>
        </p:spPr>
        <p:txBody>
          <a:bodyPr/>
          <a:lstStyle/>
          <a:p>
            <a:r>
              <a:rPr lang="en-GB" dirty="0"/>
              <a:t>Rule 35</a:t>
            </a:r>
          </a:p>
        </p:txBody>
      </p:sp>
      <p:sp>
        <p:nvSpPr>
          <p:cNvPr id="3" name="Content Placeholder 2">
            <a:extLst>
              <a:ext uri="{FF2B5EF4-FFF2-40B4-BE49-F238E27FC236}">
                <a16:creationId xmlns:a16="http://schemas.microsoft.com/office/drawing/2014/main" id="{471F078C-C9A6-C458-2882-B3D885B11DBE}"/>
              </a:ext>
            </a:extLst>
          </p:cNvPr>
          <p:cNvSpPr>
            <a:spLocks noGrp="1"/>
          </p:cNvSpPr>
          <p:nvPr>
            <p:ph idx="1"/>
          </p:nvPr>
        </p:nvSpPr>
        <p:spPr>
          <a:xfrm>
            <a:off x="544902" y="1825625"/>
            <a:ext cx="11240698" cy="4667250"/>
          </a:xfrm>
        </p:spPr>
        <p:txBody>
          <a:bodyPr>
            <a:normAutofit/>
          </a:bodyPr>
          <a:lstStyle/>
          <a:p>
            <a:pPr marL="0" indent="0">
              <a:buNone/>
            </a:pPr>
            <a:r>
              <a:rPr lang="en-GB" sz="3600" dirty="0"/>
              <a:t>Rule 35 is a mechanism which aims to ensure that particularly vulnerable detained people (‘adults at risk’) are brought to the attention of those with direct responsibility for maintaining and reviewing their detention. </a:t>
            </a:r>
          </a:p>
          <a:p>
            <a:pPr marL="0" indent="0">
              <a:buNone/>
            </a:pPr>
            <a:endParaRPr lang="en-GB" sz="3600" dirty="0"/>
          </a:p>
          <a:p>
            <a:pPr marL="0" indent="0">
              <a:buNone/>
            </a:pPr>
            <a:r>
              <a:rPr lang="en-GB" sz="3600" dirty="0"/>
              <a:t>Rule 35 requires a report to be written by the GP working inside Immigration Removal Centres under three circumstances.</a:t>
            </a:r>
          </a:p>
        </p:txBody>
      </p:sp>
    </p:spTree>
    <p:extLst>
      <p:ext uri="{BB962C8B-B14F-4D97-AF65-F5344CB8AC3E}">
        <p14:creationId xmlns:p14="http://schemas.microsoft.com/office/powerpoint/2010/main" val="415703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and orange rectangle&#10;&#10;Description automatically generated">
            <a:extLst>
              <a:ext uri="{FF2B5EF4-FFF2-40B4-BE49-F238E27FC236}">
                <a16:creationId xmlns:a16="http://schemas.microsoft.com/office/drawing/2014/main" id="{9A65E122-9602-2135-3AF4-7211CD6627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7034"/>
            <a:ext cx="12196364" cy="6823810"/>
          </a:xfrm>
          <a:prstGeom prst="rect">
            <a:avLst/>
          </a:prstGeom>
        </p:spPr>
      </p:pic>
      <p:sp>
        <p:nvSpPr>
          <p:cNvPr id="2" name="Title 1">
            <a:extLst>
              <a:ext uri="{FF2B5EF4-FFF2-40B4-BE49-F238E27FC236}">
                <a16:creationId xmlns:a16="http://schemas.microsoft.com/office/drawing/2014/main" id="{FB3CA4A5-5DE2-83D3-3FF0-842A8A5208C1}"/>
              </a:ext>
            </a:extLst>
          </p:cNvPr>
          <p:cNvSpPr>
            <a:spLocks noGrp="1"/>
          </p:cNvSpPr>
          <p:nvPr>
            <p:ph type="title"/>
          </p:nvPr>
        </p:nvSpPr>
        <p:spPr>
          <a:xfrm>
            <a:off x="510396" y="445521"/>
            <a:ext cx="10515600" cy="1325563"/>
          </a:xfrm>
        </p:spPr>
        <p:txBody>
          <a:bodyPr/>
          <a:lstStyle/>
          <a:p>
            <a:r>
              <a:rPr lang="en-GB" dirty="0"/>
              <a:t>Rule 35 (1)</a:t>
            </a:r>
          </a:p>
        </p:txBody>
      </p:sp>
      <p:graphicFrame>
        <p:nvGraphicFramePr>
          <p:cNvPr id="9" name="Content Placeholder 2">
            <a:extLst>
              <a:ext uri="{FF2B5EF4-FFF2-40B4-BE49-F238E27FC236}">
                <a16:creationId xmlns:a16="http://schemas.microsoft.com/office/drawing/2014/main" id="{32307A87-EAB7-2C4B-6CE0-4C83574FCA24}"/>
              </a:ext>
            </a:extLst>
          </p:cNvPr>
          <p:cNvGraphicFramePr>
            <a:graphicFrameLocks noGrp="1"/>
          </p:cNvGraphicFramePr>
          <p:nvPr>
            <p:ph idx="1"/>
            <p:extLst>
              <p:ext uri="{D42A27DB-BD31-4B8C-83A1-F6EECF244321}">
                <p14:modId xmlns:p14="http://schemas.microsoft.com/office/powerpoint/2010/main" val="3125977538"/>
              </p:ext>
            </p:extLst>
          </p:nvPr>
        </p:nvGraphicFramePr>
        <p:xfrm>
          <a:off x="86865" y="1659324"/>
          <a:ext cx="3867876" cy="47531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1">
            <a:extLst>
              <a:ext uri="{FF2B5EF4-FFF2-40B4-BE49-F238E27FC236}">
                <a16:creationId xmlns:a16="http://schemas.microsoft.com/office/drawing/2014/main" id="{E3F434EA-6527-5D00-B917-AAB9BE5CEE10}"/>
              </a:ext>
            </a:extLst>
          </p:cNvPr>
          <p:cNvSpPr txBox="1">
            <a:spLocks/>
          </p:cNvSpPr>
          <p:nvPr/>
        </p:nvSpPr>
        <p:spPr>
          <a:xfrm>
            <a:off x="4011635" y="462127"/>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Rule 35 (2)</a:t>
            </a:r>
          </a:p>
        </p:txBody>
      </p:sp>
      <p:graphicFrame>
        <p:nvGraphicFramePr>
          <p:cNvPr id="3" name="Content Placeholder 2">
            <a:extLst>
              <a:ext uri="{FF2B5EF4-FFF2-40B4-BE49-F238E27FC236}">
                <a16:creationId xmlns:a16="http://schemas.microsoft.com/office/drawing/2014/main" id="{478A4DD8-4204-C033-FE58-B099A5CEBE83}"/>
              </a:ext>
            </a:extLst>
          </p:cNvPr>
          <p:cNvGraphicFramePr>
            <a:graphicFrameLocks/>
          </p:cNvGraphicFramePr>
          <p:nvPr>
            <p:extLst>
              <p:ext uri="{D42A27DB-BD31-4B8C-83A1-F6EECF244321}">
                <p14:modId xmlns:p14="http://schemas.microsoft.com/office/powerpoint/2010/main" val="1266116987"/>
              </p:ext>
            </p:extLst>
          </p:nvPr>
        </p:nvGraphicFramePr>
        <p:xfrm>
          <a:off x="3363700" y="1659323"/>
          <a:ext cx="3867876" cy="475315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7" name="Title 1">
            <a:extLst>
              <a:ext uri="{FF2B5EF4-FFF2-40B4-BE49-F238E27FC236}">
                <a16:creationId xmlns:a16="http://schemas.microsoft.com/office/drawing/2014/main" id="{997C5288-F69E-B579-B802-1F72A3B295F3}"/>
              </a:ext>
            </a:extLst>
          </p:cNvPr>
          <p:cNvSpPr txBox="1">
            <a:spLocks/>
          </p:cNvSpPr>
          <p:nvPr/>
        </p:nvSpPr>
        <p:spPr>
          <a:xfrm>
            <a:off x="7288470" y="445521"/>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Rule 35 (3)</a:t>
            </a:r>
          </a:p>
        </p:txBody>
      </p:sp>
      <p:grpSp>
        <p:nvGrpSpPr>
          <p:cNvPr id="8" name="Group 7">
            <a:extLst>
              <a:ext uri="{FF2B5EF4-FFF2-40B4-BE49-F238E27FC236}">
                <a16:creationId xmlns:a16="http://schemas.microsoft.com/office/drawing/2014/main" id="{D456AECE-18EA-12F9-C211-4ED74F1D68C8}"/>
              </a:ext>
            </a:extLst>
          </p:cNvPr>
          <p:cNvGrpSpPr/>
          <p:nvPr/>
        </p:nvGrpSpPr>
        <p:grpSpPr>
          <a:xfrm>
            <a:off x="7148512" y="1659323"/>
            <a:ext cx="2976595" cy="4753155"/>
            <a:chOff x="2872150" y="606901"/>
            <a:chExt cx="2976595" cy="4753155"/>
          </a:xfrm>
        </p:grpSpPr>
        <p:sp>
          <p:nvSpPr>
            <p:cNvPr id="11" name="Rectangle: Rounded Corners 10">
              <a:extLst>
                <a:ext uri="{FF2B5EF4-FFF2-40B4-BE49-F238E27FC236}">
                  <a16:creationId xmlns:a16="http://schemas.microsoft.com/office/drawing/2014/main" id="{DBEC7075-CAC8-185E-7EB2-2C88F773F803}"/>
                </a:ext>
              </a:extLst>
            </p:cNvPr>
            <p:cNvSpPr/>
            <p:nvPr/>
          </p:nvSpPr>
          <p:spPr>
            <a:xfrm>
              <a:off x="2872150" y="606901"/>
              <a:ext cx="2976595" cy="4753155"/>
            </a:xfrm>
            <a:prstGeom prst="roundRect">
              <a:avLst/>
            </a:prstGeom>
            <a:solidFill>
              <a:schemeClr val="accent5"/>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GB" dirty="0"/>
            </a:p>
          </p:txBody>
        </p:sp>
        <p:sp>
          <p:nvSpPr>
            <p:cNvPr id="12" name="Rectangle: Rounded Corners 4">
              <a:extLst>
                <a:ext uri="{FF2B5EF4-FFF2-40B4-BE49-F238E27FC236}">
                  <a16:creationId xmlns:a16="http://schemas.microsoft.com/office/drawing/2014/main" id="{30E669DB-675F-3AE3-C6B8-92F8DBF13240}"/>
                </a:ext>
              </a:extLst>
            </p:cNvPr>
            <p:cNvSpPr txBox="1"/>
            <p:nvPr/>
          </p:nvSpPr>
          <p:spPr>
            <a:xfrm>
              <a:off x="3016693" y="752205"/>
              <a:ext cx="2685985" cy="44625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4000" b="1" dirty="0"/>
                <a:t> I</a:t>
              </a:r>
              <a:r>
                <a:rPr lang="en-GB" sz="4000" dirty="0"/>
                <a:t>f there are concerns that the detained person may have been the victim of torture</a:t>
              </a:r>
              <a:endParaRPr lang="en-US" sz="4000" kern="1200" dirty="0"/>
            </a:p>
          </p:txBody>
        </p:sp>
      </p:grpSp>
    </p:spTree>
    <p:extLst>
      <p:ext uri="{BB962C8B-B14F-4D97-AF65-F5344CB8AC3E}">
        <p14:creationId xmlns:p14="http://schemas.microsoft.com/office/powerpoint/2010/main" val="2425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and orange logo&#10;&#10;Description automatically generated">
            <a:extLst>
              <a:ext uri="{FF2B5EF4-FFF2-40B4-BE49-F238E27FC236}">
                <a16:creationId xmlns:a16="http://schemas.microsoft.com/office/drawing/2014/main" id="{407A37F9-A00A-2F19-43D5-4428D6566F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FC5CB9E-6475-8C07-BBB7-5360E88302B8}"/>
              </a:ext>
            </a:extLst>
          </p:cNvPr>
          <p:cNvSpPr>
            <a:spLocks noGrp="1"/>
          </p:cNvSpPr>
          <p:nvPr>
            <p:ph type="title"/>
          </p:nvPr>
        </p:nvSpPr>
        <p:spPr>
          <a:xfrm>
            <a:off x="619539" y="305490"/>
            <a:ext cx="10515600" cy="1325563"/>
          </a:xfrm>
        </p:spPr>
        <p:txBody>
          <a:bodyPr/>
          <a:lstStyle/>
          <a:p>
            <a:r>
              <a:rPr lang="en-GB" dirty="0"/>
              <a:t>Rule 35</a:t>
            </a:r>
          </a:p>
        </p:txBody>
      </p:sp>
      <p:sp>
        <p:nvSpPr>
          <p:cNvPr id="3" name="Content Placeholder 2">
            <a:extLst>
              <a:ext uri="{FF2B5EF4-FFF2-40B4-BE49-F238E27FC236}">
                <a16:creationId xmlns:a16="http://schemas.microsoft.com/office/drawing/2014/main" id="{92B4F18C-80C7-E1DC-969E-A6E8C4649942}"/>
              </a:ext>
            </a:extLst>
          </p:cNvPr>
          <p:cNvSpPr>
            <a:spLocks noGrp="1"/>
          </p:cNvSpPr>
          <p:nvPr>
            <p:ph idx="1"/>
          </p:nvPr>
        </p:nvSpPr>
        <p:spPr>
          <a:xfrm>
            <a:off x="439948" y="2068857"/>
            <a:ext cx="5995358" cy="4351338"/>
          </a:xfrm>
        </p:spPr>
        <p:txBody>
          <a:bodyPr>
            <a:normAutofit/>
          </a:bodyPr>
          <a:lstStyle/>
          <a:p>
            <a:r>
              <a:rPr lang="en-GB" dirty="0"/>
              <a:t>After a GP undertakes a Rule 35 report it is sent to the Home Office to review and consider the Adults at Risk policy to classify which level of vulnerability a detained person is at. </a:t>
            </a:r>
          </a:p>
          <a:p>
            <a:endParaRPr lang="en-GB" dirty="0"/>
          </a:p>
          <a:p>
            <a:r>
              <a:rPr lang="en-GB" dirty="0"/>
              <a:t>Responsible Home Office officers have two working days after accepting receipt to provide a response to the rule 35 report.</a:t>
            </a:r>
          </a:p>
        </p:txBody>
      </p:sp>
      <p:pic>
        <p:nvPicPr>
          <p:cNvPr id="6146" name="Picture 2" descr="Why Carbon Copy Forms Cost You More Than You Think">
            <a:extLst>
              <a:ext uri="{FF2B5EF4-FFF2-40B4-BE49-F238E27FC236}">
                <a16:creationId xmlns:a16="http://schemas.microsoft.com/office/drawing/2014/main" id="{76064246-E9E7-8B62-DA20-0E97584A28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4495" y="1631053"/>
            <a:ext cx="4407966" cy="447710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99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and orange logo&#10;&#10;Description automatically generated">
            <a:extLst>
              <a:ext uri="{FF2B5EF4-FFF2-40B4-BE49-F238E27FC236}">
                <a16:creationId xmlns:a16="http://schemas.microsoft.com/office/drawing/2014/main" id="{94C57726-6C7D-B633-0C94-B3373BC783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D2F561-0D5D-62EE-7853-00E1B4B07931}"/>
              </a:ext>
            </a:extLst>
          </p:cNvPr>
          <p:cNvSpPr>
            <a:spLocks noGrp="1"/>
          </p:cNvSpPr>
          <p:nvPr>
            <p:ph type="title"/>
          </p:nvPr>
        </p:nvSpPr>
        <p:spPr>
          <a:xfrm>
            <a:off x="677201" y="398955"/>
            <a:ext cx="5698593" cy="1325563"/>
          </a:xfrm>
        </p:spPr>
        <p:txBody>
          <a:bodyPr/>
          <a:lstStyle/>
          <a:p>
            <a:r>
              <a:rPr lang="en-GB" dirty="0"/>
              <a:t>Vulnerability Levels</a:t>
            </a:r>
          </a:p>
        </p:txBody>
      </p:sp>
      <p:sp>
        <p:nvSpPr>
          <p:cNvPr id="3" name="Content Placeholder 2">
            <a:extLst>
              <a:ext uri="{FF2B5EF4-FFF2-40B4-BE49-F238E27FC236}">
                <a16:creationId xmlns:a16="http://schemas.microsoft.com/office/drawing/2014/main" id="{00F5B138-3551-451C-0DE1-48033330E7F2}"/>
              </a:ext>
            </a:extLst>
          </p:cNvPr>
          <p:cNvSpPr>
            <a:spLocks noGrp="1"/>
          </p:cNvSpPr>
          <p:nvPr>
            <p:ph idx="1"/>
          </p:nvPr>
        </p:nvSpPr>
        <p:spPr>
          <a:xfrm>
            <a:off x="352272" y="2022129"/>
            <a:ext cx="6708928" cy="4538259"/>
          </a:xfrm>
        </p:spPr>
        <p:txBody>
          <a:bodyPr>
            <a:noAutofit/>
          </a:bodyPr>
          <a:lstStyle/>
          <a:p>
            <a:pPr marL="0" indent="0">
              <a:buNone/>
            </a:pPr>
            <a:r>
              <a:rPr lang="en-GB" sz="2600" dirty="0"/>
              <a:t>In the Home Office response the evidence of vulnerability is classified in three levels:</a:t>
            </a:r>
          </a:p>
          <a:p>
            <a:r>
              <a:rPr lang="en-GB" sz="2600" dirty="0"/>
              <a:t>Level 1 - self-reporting</a:t>
            </a:r>
          </a:p>
          <a:p>
            <a:r>
              <a:rPr lang="en-GB" sz="2600" dirty="0"/>
              <a:t>Level 2 - professional evidence of a category of vulnerability</a:t>
            </a:r>
          </a:p>
          <a:p>
            <a:r>
              <a:rPr lang="en-GB" sz="2600" dirty="0"/>
              <a:t>Level 3 - bespoke professional evidence that a period of detention is likely to cause harm. </a:t>
            </a:r>
          </a:p>
          <a:p>
            <a:pPr marL="0" indent="0">
              <a:buNone/>
            </a:pPr>
            <a:r>
              <a:rPr lang="en-GB" sz="2600" dirty="0"/>
              <a:t>This category of vulnerability and evidence level is balanced against immigration and public protection factors in deciding whether someone should be detained.</a:t>
            </a:r>
          </a:p>
        </p:txBody>
      </p:sp>
      <p:pic>
        <p:nvPicPr>
          <p:cNvPr id="2050" name="Picture 2">
            <a:extLst>
              <a:ext uri="{FF2B5EF4-FFF2-40B4-BE49-F238E27FC236}">
                <a16:creationId xmlns:a16="http://schemas.microsoft.com/office/drawing/2014/main" id="{585FE88F-A7B9-73E6-9765-5EE0D586CE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5331" r="15331"/>
          <a:stretch/>
        </p:blipFill>
        <p:spPr bwMode="auto">
          <a:xfrm>
            <a:off x="7222273" y="1724518"/>
            <a:ext cx="4372337" cy="4203942"/>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49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4D8B0623404643A64B93FDB9F8809A" ma:contentTypeVersion="17" ma:contentTypeDescription="Create a new document." ma:contentTypeScope="" ma:versionID="289666f9b89d8375324a439972d0f298">
  <xsd:schema xmlns:xsd="http://www.w3.org/2001/XMLSchema" xmlns:xs="http://www.w3.org/2001/XMLSchema" xmlns:p="http://schemas.microsoft.com/office/2006/metadata/properties" xmlns:ns2="563ca9d0-e34a-47cf-95f4-eaa8a3848c5d" xmlns:ns3="b6128152-f4d3-4f2a-8d72-593d1043d5c6" targetNamespace="http://schemas.microsoft.com/office/2006/metadata/properties" ma:root="true" ma:fieldsID="f95a6dc5a17414aebe703298a193edba" ns2:_="" ns3:_="">
    <xsd:import namespace="563ca9d0-e34a-47cf-95f4-eaa8a3848c5d"/>
    <xsd:import namespace="b6128152-f4d3-4f2a-8d72-593d1043d5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3ca9d0-e34a-47cf-95f4-eaa8a3848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4e49e8c-8da6-4f23-bb10-923a7fc021e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128152-f4d3-4f2a-8d72-593d1043d5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0ac2570-174f-479d-890f-5d8d4014e086}" ma:internalName="TaxCatchAll" ma:showField="CatchAllData" ma:web="b6128152-f4d3-4f2a-8d72-593d1043d5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3ca9d0-e34a-47cf-95f4-eaa8a3848c5d">
      <Terms xmlns="http://schemas.microsoft.com/office/infopath/2007/PartnerControls"/>
    </lcf76f155ced4ddcb4097134ff3c332f>
    <TaxCatchAll xmlns="b6128152-f4d3-4f2a-8d72-593d1043d5c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661274-6A5F-4F5E-861E-ADC7ABF188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3ca9d0-e34a-47cf-95f4-eaa8a3848c5d"/>
    <ds:schemaRef ds:uri="b6128152-f4d3-4f2a-8d72-593d1043d5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C0F7FF-596B-44D6-9362-BC6AF7809623}">
  <ds:schemaRefs>
    <ds:schemaRef ds:uri="http://schemas.microsoft.com/office/2006/metadata/properties"/>
    <ds:schemaRef ds:uri="http://schemas.microsoft.com/office/infopath/2007/PartnerControls"/>
    <ds:schemaRef ds:uri="563ca9d0-e34a-47cf-95f4-eaa8a3848c5d"/>
    <ds:schemaRef ds:uri="b6128152-f4d3-4f2a-8d72-593d1043d5c6"/>
  </ds:schemaRefs>
</ds:datastoreItem>
</file>

<file path=customXml/itemProps3.xml><?xml version="1.0" encoding="utf-8"?>
<ds:datastoreItem xmlns:ds="http://schemas.openxmlformats.org/officeDocument/2006/customXml" ds:itemID="{24968D56-5CA2-41EF-A10C-AD2DD5997C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655</TotalTime>
  <Words>1970</Words>
  <Application>Microsoft Office PowerPoint</Application>
  <PresentationFormat>Widescreen</PresentationFormat>
  <Paragraphs>143</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GDS Transport</vt:lpstr>
      <vt:lpstr>Office Theme</vt:lpstr>
      <vt:lpstr>People in Detention with Vulnerabilities</vt:lpstr>
      <vt:lpstr>What will we cover?</vt:lpstr>
      <vt:lpstr>Who is an ‘Adult at Risk’?</vt:lpstr>
      <vt:lpstr>Home Office indicators of risk</vt:lpstr>
      <vt:lpstr>Adults at Risk</vt:lpstr>
      <vt:lpstr>Rule 35</vt:lpstr>
      <vt:lpstr>Rule 35 (1)</vt:lpstr>
      <vt:lpstr>Rule 35</vt:lpstr>
      <vt:lpstr>Vulnerability Levels</vt:lpstr>
      <vt:lpstr>Issues with Rule 35’s</vt:lpstr>
      <vt:lpstr>Issues with Rule 35: 1 and 2 rarely used</vt:lpstr>
      <vt:lpstr>Other Issues with Rule 35</vt:lpstr>
      <vt:lpstr>Modern Slavery</vt:lpstr>
      <vt:lpstr>National Referral Mechanism</vt:lpstr>
      <vt:lpstr>NRM Process</vt:lpstr>
      <vt:lpstr>Public Order Disqualifications</vt:lpstr>
      <vt:lpstr>Evidence to show vulnerability</vt:lpstr>
      <vt:lpstr>IRC Response</vt:lpstr>
      <vt:lpstr>Assessment care in detention and teamwork (ACDT)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Accommodation options</dc:title>
  <dc:creator>Hannah Carbery</dc:creator>
  <cp:lastModifiedBy>Lara Bligh-Caplan</cp:lastModifiedBy>
  <cp:revision>2</cp:revision>
  <dcterms:created xsi:type="dcterms:W3CDTF">2023-09-27T11:05:41Z</dcterms:created>
  <dcterms:modified xsi:type="dcterms:W3CDTF">2024-04-04T13:07:52Z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0x010100754D8B0623404643A64B93FDB9F8809A</vt:lpwstr>
  </property>
  <property fmtid="{D5CDD505-2E9C-101B-9397-08002B2CF9AE}" pid="3" name="Order">
    <vt:r8>7900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