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61" r:id="rId8"/>
    <p:sldId id="260"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ECC088-0452-46BE-9657-A7123F29B3FA}" v="165" dt="2023-10-11T13:41:27.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108" autoAdjust="0"/>
  </p:normalViewPr>
  <p:slideViewPr>
    <p:cSldViewPr snapToGrid="0">
      <p:cViewPr varScale="1">
        <p:scale>
          <a:sx n="49" d="100"/>
          <a:sy n="49" d="100"/>
        </p:scale>
        <p:origin x="13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A2A3E-CA0A-43DA-903E-A3199632CA7F}"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7D71033-2327-4094-94E7-EA6D814DCBE7}">
      <dgm:prSet/>
      <dgm:spPr/>
      <dgm:t>
        <a:bodyPr/>
        <a:lstStyle/>
        <a:p>
          <a:r>
            <a:rPr lang="en-GB" dirty="0"/>
            <a:t>Ongoing asylum claim;</a:t>
          </a:r>
          <a:endParaRPr lang="en-US" dirty="0"/>
        </a:p>
      </dgm:t>
    </dgm:pt>
    <dgm:pt modelId="{AE8161E8-EABC-4A5F-8DF6-9ADE2631AE7D}" type="parTrans" cxnId="{DB308812-8531-4990-BAA0-77770C044DDB}">
      <dgm:prSet/>
      <dgm:spPr/>
      <dgm:t>
        <a:bodyPr/>
        <a:lstStyle/>
        <a:p>
          <a:endParaRPr lang="en-US"/>
        </a:p>
      </dgm:t>
    </dgm:pt>
    <dgm:pt modelId="{1E2F2BE5-8D06-4A4E-B540-0658F97704DC}" type="sibTrans" cxnId="{DB308812-8531-4990-BAA0-77770C044DDB}">
      <dgm:prSet/>
      <dgm:spPr/>
      <dgm:t>
        <a:bodyPr/>
        <a:lstStyle/>
        <a:p>
          <a:endParaRPr lang="en-US"/>
        </a:p>
      </dgm:t>
    </dgm:pt>
    <dgm:pt modelId="{8E1EAC49-4835-4312-9575-7170A41AE9C4}">
      <dgm:prSet custT="1"/>
      <dgm:spPr/>
      <dgm:t>
        <a:bodyPr/>
        <a:lstStyle/>
        <a:p>
          <a:r>
            <a:rPr lang="en-GB" sz="2400" dirty="0"/>
            <a:t>ASPEN card to cover food, essentials, and withdraw cash;</a:t>
          </a:r>
          <a:endParaRPr lang="en-US" sz="2400" dirty="0"/>
        </a:p>
      </dgm:t>
    </dgm:pt>
    <dgm:pt modelId="{612FCBF4-2E25-4ED2-A546-982E98A7DB59}" type="parTrans" cxnId="{23372C5B-6A03-42EB-912A-84E6C02723A2}">
      <dgm:prSet/>
      <dgm:spPr/>
      <dgm:t>
        <a:bodyPr/>
        <a:lstStyle/>
        <a:p>
          <a:endParaRPr lang="en-US"/>
        </a:p>
      </dgm:t>
    </dgm:pt>
    <dgm:pt modelId="{2E641FD3-4F5F-4B4F-B757-D3765DDECC30}" type="sibTrans" cxnId="{23372C5B-6A03-42EB-912A-84E6C02723A2}">
      <dgm:prSet/>
      <dgm:spPr/>
      <dgm:t>
        <a:bodyPr/>
        <a:lstStyle/>
        <a:p>
          <a:endParaRPr lang="en-US"/>
        </a:p>
      </dgm:t>
    </dgm:pt>
    <dgm:pt modelId="{85D9A0D1-C0FB-4F63-BF9D-73DFBE7C5214}">
      <dgm:prSet/>
      <dgm:spPr/>
      <dgm:t>
        <a:bodyPr/>
        <a:lstStyle/>
        <a:p>
          <a:r>
            <a:rPr lang="en-GB" dirty="0"/>
            <a:t>Often shared living with communal areas and access to a kitchens. </a:t>
          </a:r>
          <a:endParaRPr lang="en-US" dirty="0"/>
        </a:p>
      </dgm:t>
    </dgm:pt>
    <dgm:pt modelId="{C925D7CC-72F2-4259-99A0-186208C056C0}" type="parTrans" cxnId="{66ABB338-D409-489D-96B2-04DD0D54D70E}">
      <dgm:prSet/>
      <dgm:spPr/>
      <dgm:t>
        <a:bodyPr/>
        <a:lstStyle/>
        <a:p>
          <a:endParaRPr lang="en-US"/>
        </a:p>
      </dgm:t>
    </dgm:pt>
    <dgm:pt modelId="{8F2357BF-AF7F-4B5C-B22B-B6888E0EBC62}" type="sibTrans" cxnId="{66ABB338-D409-489D-96B2-04DD0D54D70E}">
      <dgm:prSet/>
      <dgm:spPr/>
      <dgm:t>
        <a:bodyPr/>
        <a:lstStyle/>
        <a:p>
          <a:endParaRPr lang="en-US"/>
        </a:p>
      </dgm:t>
    </dgm:pt>
    <dgm:pt modelId="{1A52890C-0703-4C33-A297-B1CFAB88DAD7}" type="pres">
      <dgm:prSet presAssocID="{276A2A3E-CA0A-43DA-903E-A3199632CA7F}" presName="Name0" presStyleCnt="0">
        <dgm:presLayoutVars>
          <dgm:dir/>
          <dgm:animLvl val="lvl"/>
          <dgm:resizeHandles val="exact"/>
        </dgm:presLayoutVars>
      </dgm:prSet>
      <dgm:spPr/>
    </dgm:pt>
    <dgm:pt modelId="{072AE912-A454-48C0-980E-2EFCEB1477D5}" type="pres">
      <dgm:prSet presAssocID="{27D71033-2327-4094-94E7-EA6D814DCBE7}" presName="linNode" presStyleCnt="0"/>
      <dgm:spPr/>
    </dgm:pt>
    <dgm:pt modelId="{00944750-A69F-4542-A338-3D6871EB298B}" type="pres">
      <dgm:prSet presAssocID="{27D71033-2327-4094-94E7-EA6D814DCBE7}" presName="parentText" presStyleLbl="node1" presStyleIdx="0" presStyleCnt="3" custScaleX="124450" custScaleY="73225" custLinFactNeighborX="87689" custLinFactNeighborY="351">
        <dgm:presLayoutVars>
          <dgm:chMax val="1"/>
          <dgm:bulletEnabled val="1"/>
        </dgm:presLayoutVars>
      </dgm:prSet>
      <dgm:spPr/>
    </dgm:pt>
    <dgm:pt modelId="{4C2BF8AE-BBAF-422B-94C9-E876085471BF}" type="pres">
      <dgm:prSet presAssocID="{1E2F2BE5-8D06-4A4E-B540-0658F97704DC}" presName="sp" presStyleCnt="0"/>
      <dgm:spPr/>
    </dgm:pt>
    <dgm:pt modelId="{65279684-D6AF-4A20-A219-DB14B0471B07}" type="pres">
      <dgm:prSet presAssocID="{8E1EAC49-4835-4312-9575-7170A41AE9C4}" presName="linNode" presStyleCnt="0"/>
      <dgm:spPr/>
    </dgm:pt>
    <dgm:pt modelId="{0C6E2D7E-8678-477B-B608-43362CD5374A}" type="pres">
      <dgm:prSet presAssocID="{8E1EAC49-4835-4312-9575-7170A41AE9C4}" presName="parentText" presStyleLbl="node1" presStyleIdx="1" presStyleCnt="3" custScaleX="187196" custScaleY="85082" custLinFactNeighborX="30797" custLinFactNeighborY="1183">
        <dgm:presLayoutVars>
          <dgm:chMax val="1"/>
          <dgm:bulletEnabled val="1"/>
        </dgm:presLayoutVars>
      </dgm:prSet>
      <dgm:spPr/>
    </dgm:pt>
    <dgm:pt modelId="{5F5A7255-37D6-4231-81E4-B0C84F60E759}" type="pres">
      <dgm:prSet presAssocID="{2E641FD3-4F5F-4B4F-B757-D3765DDECC30}" presName="sp" presStyleCnt="0"/>
      <dgm:spPr/>
    </dgm:pt>
    <dgm:pt modelId="{7BD241C5-5289-40B2-85B4-A4408E92F079}" type="pres">
      <dgm:prSet presAssocID="{85D9A0D1-C0FB-4F63-BF9D-73DFBE7C5214}" presName="linNode" presStyleCnt="0"/>
      <dgm:spPr/>
    </dgm:pt>
    <dgm:pt modelId="{4762C95F-EE0A-4B5E-8A84-275D6EDBC2C4}" type="pres">
      <dgm:prSet presAssocID="{85D9A0D1-C0FB-4F63-BF9D-73DFBE7C5214}" presName="parentText" presStyleLbl="node1" presStyleIdx="2" presStyleCnt="3" custScaleX="213769">
        <dgm:presLayoutVars>
          <dgm:chMax val="1"/>
          <dgm:bulletEnabled val="1"/>
        </dgm:presLayoutVars>
      </dgm:prSet>
      <dgm:spPr/>
    </dgm:pt>
  </dgm:ptLst>
  <dgm:cxnLst>
    <dgm:cxn modelId="{DB308812-8531-4990-BAA0-77770C044DDB}" srcId="{276A2A3E-CA0A-43DA-903E-A3199632CA7F}" destId="{27D71033-2327-4094-94E7-EA6D814DCBE7}" srcOrd="0" destOrd="0" parTransId="{AE8161E8-EABC-4A5F-8DF6-9ADE2631AE7D}" sibTransId="{1E2F2BE5-8D06-4A4E-B540-0658F97704DC}"/>
    <dgm:cxn modelId="{66ABB338-D409-489D-96B2-04DD0D54D70E}" srcId="{276A2A3E-CA0A-43DA-903E-A3199632CA7F}" destId="{85D9A0D1-C0FB-4F63-BF9D-73DFBE7C5214}" srcOrd="2" destOrd="0" parTransId="{C925D7CC-72F2-4259-99A0-186208C056C0}" sibTransId="{8F2357BF-AF7F-4B5C-B22B-B6888E0EBC62}"/>
    <dgm:cxn modelId="{23372C5B-6A03-42EB-912A-84E6C02723A2}" srcId="{276A2A3E-CA0A-43DA-903E-A3199632CA7F}" destId="{8E1EAC49-4835-4312-9575-7170A41AE9C4}" srcOrd="1" destOrd="0" parTransId="{612FCBF4-2E25-4ED2-A546-982E98A7DB59}" sibTransId="{2E641FD3-4F5F-4B4F-B757-D3765DDECC30}"/>
    <dgm:cxn modelId="{0600BB7A-DEEC-4FE6-9BA5-9E0988613E2A}" type="presOf" srcId="{27D71033-2327-4094-94E7-EA6D814DCBE7}" destId="{00944750-A69F-4542-A338-3D6871EB298B}" srcOrd="0" destOrd="0" presId="urn:microsoft.com/office/officeart/2005/8/layout/vList5"/>
    <dgm:cxn modelId="{B6F7598B-9D9C-46F9-AB4B-1703A0FE1AB2}" type="presOf" srcId="{85D9A0D1-C0FB-4F63-BF9D-73DFBE7C5214}" destId="{4762C95F-EE0A-4B5E-8A84-275D6EDBC2C4}" srcOrd="0" destOrd="0" presId="urn:microsoft.com/office/officeart/2005/8/layout/vList5"/>
    <dgm:cxn modelId="{66A8BFBC-A639-473B-969E-D051E8EEF758}" type="presOf" srcId="{8E1EAC49-4835-4312-9575-7170A41AE9C4}" destId="{0C6E2D7E-8678-477B-B608-43362CD5374A}" srcOrd="0" destOrd="0" presId="urn:microsoft.com/office/officeart/2005/8/layout/vList5"/>
    <dgm:cxn modelId="{8C9186DD-B6E9-448C-8E44-293636A96D11}" type="presOf" srcId="{276A2A3E-CA0A-43DA-903E-A3199632CA7F}" destId="{1A52890C-0703-4C33-A297-B1CFAB88DAD7}" srcOrd="0" destOrd="0" presId="urn:microsoft.com/office/officeart/2005/8/layout/vList5"/>
    <dgm:cxn modelId="{6D2547B5-35AE-41B1-86FD-39825875478B}" type="presParOf" srcId="{1A52890C-0703-4C33-A297-B1CFAB88DAD7}" destId="{072AE912-A454-48C0-980E-2EFCEB1477D5}" srcOrd="0" destOrd="0" presId="urn:microsoft.com/office/officeart/2005/8/layout/vList5"/>
    <dgm:cxn modelId="{EAFD3B6C-C727-4D2A-9946-057AE5140A65}" type="presParOf" srcId="{072AE912-A454-48C0-980E-2EFCEB1477D5}" destId="{00944750-A69F-4542-A338-3D6871EB298B}" srcOrd="0" destOrd="0" presId="urn:microsoft.com/office/officeart/2005/8/layout/vList5"/>
    <dgm:cxn modelId="{6BF32804-358E-498E-864D-C73F977B09D5}" type="presParOf" srcId="{1A52890C-0703-4C33-A297-B1CFAB88DAD7}" destId="{4C2BF8AE-BBAF-422B-94C9-E876085471BF}" srcOrd="1" destOrd="0" presId="urn:microsoft.com/office/officeart/2005/8/layout/vList5"/>
    <dgm:cxn modelId="{0D43ACD7-92D3-493C-8D0D-B209B0A63F6D}" type="presParOf" srcId="{1A52890C-0703-4C33-A297-B1CFAB88DAD7}" destId="{65279684-D6AF-4A20-A219-DB14B0471B07}" srcOrd="2" destOrd="0" presId="urn:microsoft.com/office/officeart/2005/8/layout/vList5"/>
    <dgm:cxn modelId="{5B5B27FF-1D9D-40C2-BE8F-45A7E3070BA9}" type="presParOf" srcId="{65279684-D6AF-4A20-A219-DB14B0471B07}" destId="{0C6E2D7E-8678-477B-B608-43362CD5374A}" srcOrd="0" destOrd="0" presId="urn:microsoft.com/office/officeart/2005/8/layout/vList5"/>
    <dgm:cxn modelId="{92D79039-CA74-4D0F-B007-E70D624E9BEE}" type="presParOf" srcId="{1A52890C-0703-4C33-A297-B1CFAB88DAD7}" destId="{5F5A7255-37D6-4231-81E4-B0C84F60E759}" srcOrd="3" destOrd="0" presId="urn:microsoft.com/office/officeart/2005/8/layout/vList5"/>
    <dgm:cxn modelId="{48316D2C-10F1-4B18-9ADB-6246328ADAC1}" type="presParOf" srcId="{1A52890C-0703-4C33-A297-B1CFAB88DAD7}" destId="{7BD241C5-5289-40B2-85B4-A4408E92F079}" srcOrd="4" destOrd="0" presId="urn:microsoft.com/office/officeart/2005/8/layout/vList5"/>
    <dgm:cxn modelId="{CFB32350-AC48-4782-940A-8FD8DC7EEB96}" type="presParOf" srcId="{7BD241C5-5289-40B2-85B4-A4408E92F079}" destId="{4762C95F-EE0A-4B5E-8A84-275D6EDBC2C4}"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6A2A3E-CA0A-43DA-903E-A3199632CA7F}"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7D71033-2327-4094-94E7-EA6D814DCBE7}">
      <dgm:prSet custT="1"/>
      <dgm:spPr/>
      <dgm:t>
        <a:bodyPr/>
        <a:lstStyle/>
        <a:p>
          <a:r>
            <a:rPr lang="en-GB" sz="2400" b="1" u="sng" dirty="0"/>
            <a:t>Refused</a:t>
          </a:r>
          <a:r>
            <a:rPr lang="en-GB" sz="2400" b="1" dirty="0"/>
            <a:t> </a:t>
          </a:r>
          <a:r>
            <a:rPr lang="en-GB" sz="2400" dirty="0"/>
            <a:t>asylum claim or appeals exhausted;</a:t>
          </a:r>
          <a:endParaRPr lang="en-US" sz="2400" dirty="0"/>
        </a:p>
      </dgm:t>
    </dgm:pt>
    <dgm:pt modelId="{AE8161E8-EABC-4A5F-8DF6-9ADE2631AE7D}" type="parTrans" cxnId="{DB308812-8531-4990-BAA0-77770C044DDB}">
      <dgm:prSet/>
      <dgm:spPr/>
      <dgm:t>
        <a:bodyPr/>
        <a:lstStyle/>
        <a:p>
          <a:endParaRPr lang="en-US"/>
        </a:p>
      </dgm:t>
    </dgm:pt>
    <dgm:pt modelId="{1E2F2BE5-8D06-4A4E-B540-0658F97704DC}" type="sibTrans" cxnId="{DB308812-8531-4990-BAA0-77770C044DDB}">
      <dgm:prSet/>
      <dgm:spPr/>
      <dgm:t>
        <a:bodyPr/>
        <a:lstStyle/>
        <a:p>
          <a:endParaRPr lang="en-US"/>
        </a:p>
      </dgm:t>
    </dgm:pt>
    <dgm:pt modelId="{8E1EAC49-4835-4312-9575-7170A41AE9C4}">
      <dgm:prSet custT="1"/>
      <dgm:spPr/>
      <dgm:t>
        <a:bodyPr/>
        <a:lstStyle/>
        <a:p>
          <a:r>
            <a:rPr lang="en-GB" sz="2400" dirty="0"/>
            <a:t>ASPEN card to cover food and essentials, but </a:t>
          </a:r>
          <a:r>
            <a:rPr lang="en-GB" sz="2400" b="1" u="sng" dirty="0"/>
            <a:t>cannot withdraw cash</a:t>
          </a:r>
          <a:r>
            <a:rPr lang="en-GB" sz="2400" dirty="0"/>
            <a:t>;</a:t>
          </a:r>
          <a:endParaRPr lang="en-US" sz="2400" dirty="0"/>
        </a:p>
      </dgm:t>
    </dgm:pt>
    <dgm:pt modelId="{612FCBF4-2E25-4ED2-A546-982E98A7DB59}" type="parTrans" cxnId="{23372C5B-6A03-42EB-912A-84E6C02723A2}">
      <dgm:prSet/>
      <dgm:spPr/>
      <dgm:t>
        <a:bodyPr/>
        <a:lstStyle/>
        <a:p>
          <a:endParaRPr lang="en-US"/>
        </a:p>
      </dgm:t>
    </dgm:pt>
    <dgm:pt modelId="{2E641FD3-4F5F-4B4F-B757-D3765DDECC30}" type="sibTrans" cxnId="{23372C5B-6A03-42EB-912A-84E6C02723A2}">
      <dgm:prSet/>
      <dgm:spPr/>
      <dgm:t>
        <a:bodyPr/>
        <a:lstStyle/>
        <a:p>
          <a:endParaRPr lang="en-US"/>
        </a:p>
      </dgm:t>
    </dgm:pt>
    <dgm:pt modelId="{85D9A0D1-C0FB-4F63-BF9D-73DFBE7C5214}">
      <dgm:prSet custT="1"/>
      <dgm:spPr/>
      <dgm:t>
        <a:bodyPr/>
        <a:lstStyle/>
        <a:p>
          <a:r>
            <a:rPr lang="en-GB" sz="2700" dirty="0"/>
            <a:t>Often shared living with communal areas and access to a kitchens. </a:t>
          </a:r>
          <a:endParaRPr lang="en-US" sz="2700" dirty="0"/>
        </a:p>
      </dgm:t>
    </dgm:pt>
    <dgm:pt modelId="{C925D7CC-72F2-4259-99A0-186208C056C0}" type="parTrans" cxnId="{66ABB338-D409-489D-96B2-04DD0D54D70E}">
      <dgm:prSet/>
      <dgm:spPr/>
      <dgm:t>
        <a:bodyPr/>
        <a:lstStyle/>
        <a:p>
          <a:endParaRPr lang="en-US"/>
        </a:p>
      </dgm:t>
    </dgm:pt>
    <dgm:pt modelId="{8F2357BF-AF7F-4B5C-B22B-B6888E0EBC62}" type="sibTrans" cxnId="{66ABB338-D409-489D-96B2-04DD0D54D70E}">
      <dgm:prSet/>
      <dgm:spPr/>
      <dgm:t>
        <a:bodyPr/>
        <a:lstStyle/>
        <a:p>
          <a:endParaRPr lang="en-US"/>
        </a:p>
      </dgm:t>
    </dgm:pt>
    <dgm:pt modelId="{1A52890C-0703-4C33-A297-B1CFAB88DAD7}" type="pres">
      <dgm:prSet presAssocID="{276A2A3E-CA0A-43DA-903E-A3199632CA7F}" presName="Name0" presStyleCnt="0">
        <dgm:presLayoutVars>
          <dgm:dir/>
          <dgm:animLvl val="lvl"/>
          <dgm:resizeHandles val="exact"/>
        </dgm:presLayoutVars>
      </dgm:prSet>
      <dgm:spPr/>
    </dgm:pt>
    <dgm:pt modelId="{072AE912-A454-48C0-980E-2EFCEB1477D5}" type="pres">
      <dgm:prSet presAssocID="{27D71033-2327-4094-94E7-EA6D814DCBE7}" presName="linNode" presStyleCnt="0"/>
      <dgm:spPr/>
    </dgm:pt>
    <dgm:pt modelId="{00944750-A69F-4542-A338-3D6871EB298B}" type="pres">
      <dgm:prSet presAssocID="{27D71033-2327-4094-94E7-EA6D814DCBE7}" presName="parentText" presStyleLbl="node1" presStyleIdx="0" presStyleCnt="3" custScaleX="165164" custScaleY="64721" custLinFactNeighborX="-890" custLinFactNeighborY="-507">
        <dgm:presLayoutVars>
          <dgm:chMax val="1"/>
          <dgm:bulletEnabled val="1"/>
        </dgm:presLayoutVars>
      </dgm:prSet>
      <dgm:spPr/>
    </dgm:pt>
    <dgm:pt modelId="{4C2BF8AE-BBAF-422B-94C9-E876085471BF}" type="pres">
      <dgm:prSet presAssocID="{1E2F2BE5-8D06-4A4E-B540-0658F97704DC}" presName="sp" presStyleCnt="0"/>
      <dgm:spPr/>
    </dgm:pt>
    <dgm:pt modelId="{65279684-D6AF-4A20-A219-DB14B0471B07}" type="pres">
      <dgm:prSet presAssocID="{8E1EAC49-4835-4312-9575-7170A41AE9C4}" presName="linNode" presStyleCnt="0"/>
      <dgm:spPr/>
    </dgm:pt>
    <dgm:pt modelId="{0C6E2D7E-8678-477B-B608-43362CD5374A}" type="pres">
      <dgm:prSet presAssocID="{8E1EAC49-4835-4312-9575-7170A41AE9C4}" presName="parentText" presStyleLbl="node1" presStyleIdx="1" presStyleCnt="3" custScaleX="187005" custScaleY="85481">
        <dgm:presLayoutVars>
          <dgm:chMax val="1"/>
          <dgm:bulletEnabled val="1"/>
        </dgm:presLayoutVars>
      </dgm:prSet>
      <dgm:spPr/>
    </dgm:pt>
    <dgm:pt modelId="{5F5A7255-37D6-4231-81E4-B0C84F60E759}" type="pres">
      <dgm:prSet presAssocID="{2E641FD3-4F5F-4B4F-B757-D3765DDECC30}" presName="sp" presStyleCnt="0"/>
      <dgm:spPr/>
    </dgm:pt>
    <dgm:pt modelId="{7BD241C5-5289-40B2-85B4-A4408E92F079}" type="pres">
      <dgm:prSet presAssocID="{85D9A0D1-C0FB-4F63-BF9D-73DFBE7C5214}" presName="linNode" presStyleCnt="0"/>
      <dgm:spPr/>
    </dgm:pt>
    <dgm:pt modelId="{4762C95F-EE0A-4B5E-8A84-275D6EDBC2C4}" type="pres">
      <dgm:prSet presAssocID="{85D9A0D1-C0FB-4F63-BF9D-73DFBE7C5214}" presName="parentText" presStyleLbl="node1" presStyleIdx="2" presStyleCnt="3" custScaleX="242020" custScaleY="77292" custLinFactNeighborX="0" custLinFactNeighborY="-2754">
        <dgm:presLayoutVars>
          <dgm:chMax val="1"/>
          <dgm:bulletEnabled val="1"/>
        </dgm:presLayoutVars>
      </dgm:prSet>
      <dgm:spPr/>
    </dgm:pt>
  </dgm:ptLst>
  <dgm:cxnLst>
    <dgm:cxn modelId="{DB308812-8531-4990-BAA0-77770C044DDB}" srcId="{276A2A3E-CA0A-43DA-903E-A3199632CA7F}" destId="{27D71033-2327-4094-94E7-EA6D814DCBE7}" srcOrd="0" destOrd="0" parTransId="{AE8161E8-EABC-4A5F-8DF6-9ADE2631AE7D}" sibTransId="{1E2F2BE5-8D06-4A4E-B540-0658F97704DC}"/>
    <dgm:cxn modelId="{66ABB338-D409-489D-96B2-04DD0D54D70E}" srcId="{276A2A3E-CA0A-43DA-903E-A3199632CA7F}" destId="{85D9A0D1-C0FB-4F63-BF9D-73DFBE7C5214}" srcOrd="2" destOrd="0" parTransId="{C925D7CC-72F2-4259-99A0-186208C056C0}" sibTransId="{8F2357BF-AF7F-4B5C-B22B-B6888E0EBC62}"/>
    <dgm:cxn modelId="{23372C5B-6A03-42EB-912A-84E6C02723A2}" srcId="{276A2A3E-CA0A-43DA-903E-A3199632CA7F}" destId="{8E1EAC49-4835-4312-9575-7170A41AE9C4}" srcOrd="1" destOrd="0" parTransId="{612FCBF4-2E25-4ED2-A546-982E98A7DB59}" sibTransId="{2E641FD3-4F5F-4B4F-B757-D3765DDECC30}"/>
    <dgm:cxn modelId="{0600BB7A-DEEC-4FE6-9BA5-9E0988613E2A}" type="presOf" srcId="{27D71033-2327-4094-94E7-EA6D814DCBE7}" destId="{00944750-A69F-4542-A338-3D6871EB298B}" srcOrd="0" destOrd="0" presId="urn:microsoft.com/office/officeart/2005/8/layout/vList5"/>
    <dgm:cxn modelId="{B6F7598B-9D9C-46F9-AB4B-1703A0FE1AB2}" type="presOf" srcId="{85D9A0D1-C0FB-4F63-BF9D-73DFBE7C5214}" destId="{4762C95F-EE0A-4B5E-8A84-275D6EDBC2C4}" srcOrd="0" destOrd="0" presId="urn:microsoft.com/office/officeart/2005/8/layout/vList5"/>
    <dgm:cxn modelId="{66A8BFBC-A639-473B-969E-D051E8EEF758}" type="presOf" srcId="{8E1EAC49-4835-4312-9575-7170A41AE9C4}" destId="{0C6E2D7E-8678-477B-B608-43362CD5374A}" srcOrd="0" destOrd="0" presId="urn:microsoft.com/office/officeart/2005/8/layout/vList5"/>
    <dgm:cxn modelId="{8C9186DD-B6E9-448C-8E44-293636A96D11}" type="presOf" srcId="{276A2A3E-CA0A-43DA-903E-A3199632CA7F}" destId="{1A52890C-0703-4C33-A297-B1CFAB88DAD7}" srcOrd="0" destOrd="0" presId="urn:microsoft.com/office/officeart/2005/8/layout/vList5"/>
    <dgm:cxn modelId="{6D2547B5-35AE-41B1-86FD-39825875478B}" type="presParOf" srcId="{1A52890C-0703-4C33-A297-B1CFAB88DAD7}" destId="{072AE912-A454-48C0-980E-2EFCEB1477D5}" srcOrd="0" destOrd="0" presId="urn:microsoft.com/office/officeart/2005/8/layout/vList5"/>
    <dgm:cxn modelId="{EAFD3B6C-C727-4D2A-9946-057AE5140A65}" type="presParOf" srcId="{072AE912-A454-48C0-980E-2EFCEB1477D5}" destId="{00944750-A69F-4542-A338-3D6871EB298B}" srcOrd="0" destOrd="0" presId="urn:microsoft.com/office/officeart/2005/8/layout/vList5"/>
    <dgm:cxn modelId="{6BF32804-358E-498E-864D-C73F977B09D5}" type="presParOf" srcId="{1A52890C-0703-4C33-A297-B1CFAB88DAD7}" destId="{4C2BF8AE-BBAF-422B-94C9-E876085471BF}" srcOrd="1" destOrd="0" presId="urn:microsoft.com/office/officeart/2005/8/layout/vList5"/>
    <dgm:cxn modelId="{0D43ACD7-92D3-493C-8D0D-B209B0A63F6D}" type="presParOf" srcId="{1A52890C-0703-4C33-A297-B1CFAB88DAD7}" destId="{65279684-D6AF-4A20-A219-DB14B0471B07}" srcOrd="2" destOrd="0" presId="urn:microsoft.com/office/officeart/2005/8/layout/vList5"/>
    <dgm:cxn modelId="{5B5B27FF-1D9D-40C2-BE8F-45A7E3070BA9}" type="presParOf" srcId="{65279684-D6AF-4A20-A219-DB14B0471B07}" destId="{0C6E2D7E-8678-477B-B608-43362CD5374A}" srcOrd="0" destOrd="0" presId="urn:microsoft.com/office/officeart/2005/8/layout/vList5"/>
    <dgm:cxn modelId="{92D79039-CA74-4D0F-B007-E70D624E9BEE}" type="presParOf" srcId="{1A52890C-0703-4C33-A297-B1CFAB88DAD7}" destId="{5F5A7255-37D6-4231-81E4-B0C84F60E759}" srcOrd="3" destOrd="0" presId="urn:microsoft.com/office/officeart/2005/8/layout/vList5"/>
    <dgm:cxn modelId="{48316D2C-10F1-4B18-9ADB-6246328ADAC1}" type="presParOf" srcId="{1A52890C-0703-4C33-A297-B1CFAB88DAD7}" destId="{7BD241C5-5289-40B2-85B4-A4408E92F079}" srcOrd="4" destOrd="0" presId="urn:microsoft.com/office/officeart/2005/8/layout/vList5"/>
    <dgm:cxn modelId="{CFB32350-AC48-4782-940A-8FD8DC7EEB96}" type="presParOf" srcId="{7BD241C5-5289-40B2-85B4-A4408E92F079}" destId="{4762C95F-EE0A-4B5E-8A84-275D6EDBC2C4}"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44750-A69F-4542-A338-3D6871EB298B}">
      <dsp:nvSpPr>
        <dsp:cNvPr id="0" name=""/>
        <dsp:cNvSpPr/>
      </dsp:nvSpPr>
      <dsp:spPr>
        <a:xfrm>
          <a:off x="2319643" y="7164"/>
          <a:ext cx="2411826" cy="12966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Ongoing asylum claim;</a:t>
          </a:r>
          <a:endParaRPr lang="en-US" sz="2800" kern="1200" dirty="0"/>
        </a:p>
      </dsp:txBody>
      <dsp:txXfrm>
        <a:off x="2382942" y="70463"/>
        <a:ext cx="2285228" cy="1170091"/>
      </dsp:txXfrm>
    </dsp:sp>
    <dsp:sp modelId="{0C6E2D7E-8678-477B-B608-43362CD5374A}">
      <dsp:nvSpPr>
        <dsp:cNvPr id="0" name=""/>
        <dsp:cNvSpPr/>
      </dsp:nvSpPr>
      <dsp:spPr>
        <a:xfrm>
          <a:off x="1217083" y="1407128"/>
          <a:ext cx="3627836" cy="1506656"/>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ASPEN card to cover food, essentials, and withdraw cash;</a:t>
          </a:r>
          <a:endParaRPr lang="en-US" sz="2400" kern="1200" dirty="0"/>
        </a:p>
      </dsp:txBody>
      <dsp:txXfrm>
        <a:off x="1290632" y="1480677"/>
        <a:ext cx="3480738" cy="1359558"/>
      </dsp:txXfrm>
    </dsp:sp>
    <dsp:sp modelId="{4762C95F-EE0A-4B5E-8A84-275D6EDBC2C4}">
      <dsp:nvSpPr>
        <dsp:cNvPr id="0" name=""/>
        <dsp:cNvSpPr/>
      </dsp:nvSpPr>
      <dsp:spPr>
        <a:xfrm>
          <a:off x="620241" y="2981377"/>
          <a:ext cx="4142818" cy="1770828"/>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Often shared living with communal areas and access to a kitchens. </a:t>
          </a:r>
          <a:endParaRPr lang="en-US" sz="2700" kern="1200" dirty="0"/>
        </a:p>
      </dsp:txBody>
      <dsp:txXfrm>
        <a:off x="706686" y="3067822"/>
        <a:ext cx="3969928" cy="1597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44750-A69F-4542-A338-3D6871EB298B}">
      <dsp:nvSpPr>
        <dsp:cNvPr id="0" name=""/>
        <dsp:cNvSpPr/>
      </dsp:nvSpPr>
      <dsp:spPr>
        <a:xfrm>
          <a:off x="329242" y="0"/>
          <a:ext cx="3200859" cy="12948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u="sng" kern="1200" dirty="0"/>
            <a:t>Refused</a:t>
          </a:r>
          <a:r>
            <a:rPr lang="en-GB" sz="2400" b="1" kern="1200" dirty="0"/>
            <a:t> </a:t>
          </a:r>
          <a:r>
            <a:rPr lang="en-GB" sz="2400" kern="1200" dirty="0"/>
            <a:t>asylum claim or appeals exhausted;</a:t>
          </a:r>
          <a:endParaRPr lang="en-US" sz="2400" kern="1200" dirty="0"/>
        </a:p>
      </dsp:txBody>
      <dsp:txXfrm>
        <a:off x="392449" y="63207"/>
        <a:ext cx="3074445" cy="1168391"/>
      </dsp:txXfrm>
    </dsp:sp>
    <dsp:sp modelId="{0C6E2D7E-8678-477B-B608-43362CD5374A}">
      <dsp:nvSpPr>
        <dsp:cNvPr id="0" name=""/>
        <dsp:cNvSpPr/>
      </dsp:nvSpPr>
      <dsp:spPr>
        <a:xfrm>
          <a:off x="346490" y="1395765"/>
          <a:ext cx="3624135" cy="1710129"/>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ASPEN card to cover food and essentials, but </a:t>
          </a:r>
          <a:r>
            <a:rPr lang="en-GB" sz="2400" b="1" u="sng" kern="1200" dirty="0"/>
            <a:t>cannot withdraw cash</a:t>
          </a:r>
          <a:r>
            <a:rPr lang="en-GB" sz="2400" kern="1200" dirty="0"/>
            <a:t>;</a:t>
          </a:r>
          <a:endParaRPr lang="en-US" sz="2400" kern="1200" dirty="0"/>
        </a:p>
      </dsp:txBody>
      <dsp:txXfrm>
        <a:off x="429972" y="1479247"/>
        <a:ext cx="3457171" cy="1543165"/>
      </dsp:txXfrm>
    </dsp:sp>
    <dsp:sp modelId="{4762C95F-EE0A-4B5E-8A84-275D6EDBC2C4}">
      <dsp:nvSpPr>
        <dsp:cNvPr id="0" name=""/>
        <dsp:cNvSpPr/>
      </dsp:nvSpPr>
      <dsp:spPr>
        <a:xfrm>
          <a:off x="346490" y="3150827"/>
          <a:ext cx="4690319" cy="154630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Often shared living with communal areas and access to a kitchens. </a:t>
          </a:r>
          <a:endParaRPr lang="en-US" sz="2700" kern="1200" dirty="0"/>
        </a:p>
      </dsp:txBody>
      <dsp:txXfrm>
        <a:off x="421974" y="3226311"/>
        <a:ext cx="4539351" cy="13953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FC920-17FF-4095-BEC3-E291F9E30C6F}" type="datetimeFigureOut">
              <a:rPr lang="en-GB" smtClean="0"/>
              <a:t>04/04/2024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F9578-9FFC-4C3F-945F-A6440F776DF8}" type="slidenum">
              <a:rPr lang="en-GB" smtClean="0"/>
              <a:t>‹#›</a:t>
            </a:fld>
            <a:endParaRPr lang="en-GB"/>
          </a:p>
        </p:txBody>
      </p:sp>
    </p:spTree>
    <p:extLst>
      <p:ext uri="{BB962C8B-B14F-4D97-AF65-F5344CB8AC3E}">
        <p14:creationId xmlns:p14="http://schemas.microsoft.com/office/powerpoint/2010/main" val="204227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Generally determined by immigration status and destitution. </a:t>
            </a:r>
          </a:p>
          <a:p>
            <a:br>
              <a:rPr lang="en-GB" dirty="0"/>
            </a:br>
            <a:r>
              <a:rPr lang="en-GB" dirty="0"/>
              <a:t>Hotel Accommodation – S.98</a:t>
            </a:r>
          </a:p>
          <a:p>
            <a:r>
              <a:rPr lang="en-GB" dirty="0"/>
              <a:t>Shared Accommodation – S95, S4, S10</a:t>
            </a:r>
          </a:p>
          <a:p>
            <a:r>
              <a:rPr lang="en-GB" dirty="0"/>
              <a:t>Private/not shared – Those with dependents, evidenced health needs, perhaps with probation limits. </a:t>
            </a:r>
          </a:p>
          <a:p>
            <a:endParaRPr lang="en-GB" dirty="0"/>
          </a:p>
          <a:p>
            <a:r>
              <a:rPr lang="en-GB" b="1" dirty="0"/>
              <a:t>Destitute</a:t>
            </a:r>
            <a:r>
              <a:rPr lang="en-GB" dirty="0"/>
              <a:t> = not enough money, or support from friends or family to support themselves with accommodation and essentials for 14 days.  HO considers this to be (</a:t>
            </a:r>
            <a:r>
              <a:rPr lang="en-GB" b="0" i="0" dirty="0">
                <a:solidFill>
                  <a:srgbClr val="0B0C0C"/>
                </a:solidFill>
                <a:effectLst/>
                <a:latin typeface="GDS Transport"/>
              </a:rPr>
              <a:t>£47.39 x 2) + the cost of hotel/hostel accommodation for 14 days. </a:t>
            </a:r>
          </a:p>
          <a:p>
            <a:endParaRPr lang="en-GB" b="0" i="0" dirty="0">
              <a:solidFill>
                <a:srgbClr val="0B0C0C"/>
              </a:solidFill>
              <a:effectLst/>
              <a:latin typeface="GDS Transport"/>
            </a:endParaRPr>
          </a:p>
          <a:p>
            <a:r>
              <a:rPr lang="en-GB" b="0" i="0" dirty="0">
                <a:solidFill>
                  <a:srgbClr val="0B0C0C"/>
                </a:solidFill>
                <a:effectLst/>
                <a:latin typeface="GDS Transport"/>
              </a:rPr>
              <a:t>Can be anywhere in the UK – no choice. </a:t>
            </a:r>
            <a:endParaRPr lang="en-GB" dirty="0"/>
          </a:p>
        </p:txBody>
      </p:sp>
      <p:sp>
        <p:nvSpPr>
          <p:cNvPr id="4" name="Slide Number Placeholder 3"/>
          <p:cNvSpPr>
            <a:spLocks noGrp="1"/>
          </p:cNvSpPr>
          <p:nvPr>
            <p:ph type="sldNum" sz="quarter" idx="5"/>
          </p:nvPr>
        </p:nvSpPr>
        <p:spPr/>
        <p:txBody>
          <a:bodyPr/>
          <a:lstStyle/>
          <a:p>
            <a:fld id="{22BF9578-9FFC-4C3F-945F-A6440F776DF8}" type="slidenum">
              <a:rPr lang="en-GB" smtClean="0"/>
              <a:t>2</a:t>
            </a:fld>
            <a:endParaRPr lang="en-GB"/>
          </a:p>
        </p:txBody>
      </p:sp>
    </p:spTree>
    <p:extLst>
      <p:ext uri="{BB962C8B-B14F-4D97-AF65-F5344CB8AC3E}">
        <p14:creationId xmlns:p14="http://schemas.microsoft.com/office/powerpoint/2010/main" val="30976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a:t>
            </a:r>
          </a:p>
          <a:p>
            <a:r>
              <a:rPr lang="en-GB" dirty="0"/>
              <a:t>Shared Home Office accommodation for people who have claimed asylum and are waiting for a decision. Person must prove they are destitute to qualify.</a:t>
            </a:r>
          </a:p>
          <a:p>
            <a:r>
              <a:rPr lang="en-GB" dirty="0"/>
              <a:t>Can be accommodation and financial support, or one or the other. </a:t>
            </a:r>
          </a:p>
          <a:p>
            <a:r>
              <a:rPr lang="en-GB" dirty="0"/>
              <a:t> Person is given an ASPEN card with </a:t>
            </a:r>
            <a:r>
              <a:rPr lang="en-GB" b="0" i="0" dirty="0">
                <a:solidFill>
                  <a:srgbClr val="0B0C0C"/>
                </a:solidFill>
                <a:effectLst/>
                <a:latin typeface="GDS Transport"/>
              </a:rPr>
              <a:t>£47.39 </a:t>
            </a:r>
            <a:r>
              <a:rPr lang="en-GB" dirty="0"/>
              <a:t>a week, and can withdraw cash. Accommodation is not catered, so they will have to buy and prepare food. </a:t>
            </a:r>
          </a:p>
          <a:p>
            <a:endParaRPr lang="en-GB" dirty="0"/>
          </a:p>
          <a:p>
            <a:r>
              <a:rPr lang="en-GB" dirty="0"/>
              <a:t>4:</a:t>
            </a:r>
          </a:p>
          <a:p>
            <a:r>
              <a:rPr lang="en-GB" dirty="0"/>
              <a:t>Shared Home Office accommodation for people who have received a negative decision on their asylum claim, or who are putting in further submissions to a refused decision. </a:t>
            </a:r>
          </a:p>
          <a:p>
            <a:r>
              <a:rPr lang="en-GB" dirty="0"/>
              <a:t>Person has to have both accommodation and financial support. They are given an ASPEN card with </a:t>
            </a:r>
            <a:r>
              <a:rPr lang="en-GB" dirty="0">
                <a:solidFill>
                  <a:srgbClr val="0B0C0C"/>
                </a:solidFill>
                <a:latin typeface="GDS Transport"/>
              </a:rPr>
              <a:t>£47.39 </a:t>
            </a:r>
            <a:r>
              <a:rPr lang="en-GB" dirty="0"/>
              <a:t>a week but are not allowed to withdraw cash. </a:t>
            </a:r>
          </a:p>
          <a:p>
            <a:r>
              <a:rPr lang="en-GB" dirty="0"/>
              <a:t>Accommodation is self-catered, so they will have to buy and prepare their own food. </a:t>
            </a:r>
          </a:p>
          <a:p>
            <a:endParaRPr lang="en-GB" dirty="0"/>
          </a:p>
          <a:p>
            <a:endParaRPr lang="en-GB" dirty="0"/>
          </a:p>
        </p:txBody>
      </p:sp>
      <p:sp>
        <p:nvSpPr>
          <p:cNvPr id="4" name="Slide Number Placeholder 3"/>
          <p:cNvSpPr>
            <a:spLocks noGrp="1"/>
          </p:cNvSpPr>
          <p:nvPr>
            <p:ph type="sldNum" sz="quarter" idx="5"/>
          </p:nvPr>
        </p:nvSpPr>
        <p:spPr/>
        <p:txBody>
          <a:bodyPr/>
          <a:lstStyle/>
          <a:p>
            <a:fld id="{22BF9578-9FFC-4C3F-945F-A6440F776DF8}" type="slidenum">
              <a:rPr lang="en-GB" smtClean="0"/>
              <a:t>3</a:t>
            </a:fld>
            <a:endParaRPr lang="en-GB"/>
          </a:p>
        </p:txBody>
      </p:sp>
    </p:spTree>
    <p:extLst>
      <p:ext uri="{BB962C8B-B14F-4D97-AF65-F5344CB8AC3E}">
        <p14:creationId xmlns:p14="http://schemas.microsoft.com/office/powerpoint/2010/main" val="348181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Emergency and </a:t>
            </a:r>
            <a:r>
              <a:rPr lang="en-GB" b="1" dirty="0"/>
              <a:t>temporary</a:t>
            </a:r>
            <a:r>
              <a:rPr lang="en-GB" dirty="0"/>
              <a:t> Home Office accommodation for people who are in the asylum process. The person must be homeless or about to be homeless to qualify. </a:t>
            </a:r>
          </a:p>
          <a:p>
            <a:r>
              <a:rPr lang="en-GB" dirty="0"/>
              <a:t>Generally, hotel accommodation, the person receives </a:t>
            </a:r>
            <a:r>
              <a:rPr lang="en-GB" b="0" i="0" dirty="0">
                <a:solidFill>
                  <a:srgbClr val="0B0C0C"/>
                </a:solidFill>
                <a:effectLst/>
                <a:latin typeface="GDS Transport"/>
              </a:rPr>
              <a:t>£9.58 a week </a:t>
            </a:r>
            <a:r>
              <a:rPr lang="en-GB" dirty="0">
                <a:solidFill>
                  <a:srgbClr val="0B0C0C"/>
                </a:solidFill>
                <a:latin typeface="GDS Transport"/>
              </a:rPr>
              <a:t>as their meals are included. </a:t>
            </a:r>
            <a:endParaRPr lang="en-GB" dirty="0"/>
          </a:p>
          <a:p>
            <a:endParaRPr lang="en-GB" dirty="0"/>
          </a:p>
          <a:p>
            <a:r>
              <a:rPr lang="en-GB" dirty="0"/>
              <a:t>NB: generally these are not accepted while a person is in detention </a:t>
            </a:r>
          </a:p>
          <a:p>
            <a:endParaRPr lang="en-GB" dirty="0"/>
          </a:p>
          <a:p>
            <a:endParaRPr lang="en-GB" dirty="0"/>
          </a:p>
        </p:txBody>
      </p:sp>
      <p:sp>
        <p:nvSpPr>
          <p:cNvPr id="4" name="Slide Number Placeholder 3"/>
          <p:cNvSpPr>
            <a:spLocks noGrp="1"/>
          </p:cNvSpPr>
          <p:nvPr>
            <p:ph type="sldNum" sz="quarter" idx="5"/>
          </p:nvPr>
        </p:nvSpPr>
        <p:spPr/>
        <p:txBody>
          <a:bodyPr/>
          <a:lstStyle/>
          <a:p>
            <a:fld id="{22BF9578-9FFC-4C3F-945F-A6440F776DF8}" type="slidenum">
              <a:rPr lang="en-GB" smtClean="0"/>
              <a:t>4</a:t>
            </a:fld>
            <a:endParaRPr lang="en-GB"/>
          </a:p>
        </p:txBody>
      </p:sp>
    </p:spTree>
    <p:extLst>
      <p:ext uri="{BB962C8B-B14F-4D97-AF65-F5344CB8AC3E}">
        <p14:creationId xmlns:p14="http://schemas.microsoft.com/office/powerpoint/2010/main" val="375333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Shared, self-catered Home Office accommodation for people who are not in the asylum process but cannot leave the UK and are entitled to Home Office accommodation (if destitute). </a:t>
            </a:r>
          </a:p>
          <a:p>
            <a:r>
              <a:rPr lang="en-GB" dirty="0"/>
              <a:t>This could mean: </a:t>
            </a:r>
          </a:p>
          <a:p>
            <a:pPr lvl="1"/>
            <a:r>
              <a:rPr lang="en-GB" dirty="0"/>
              <a:t>People who have a Human Rights claim – not asylum claim – that is still pending; </a:t>
            </a:r>
          </a:p>
          <a:p>
            <a:pPr lvl="1"/>
            <a:r>
              <a:rPr lang="en-GB" dirty="0"/>
              <a:t>People who have pending convictions and cannot leave the UK until they are resolved;</a:t>
            </a:r>
          </a:p>
          <a:p>
            <a:pPr lvl="1"/>
            <a:r>
              <a:rPr lang="en-GB" dirty="0"/>
              <a:t>People who are voluntarily returning, but the delays to travel documents, flights etc. are such that they must wait for their flight to be confirmed; </a:t>
            </a:r>
          </a:p>
          <a:p>
            <a:pPr lvl="1"/>
            <a:r>
              <a:rPr lang="en-GB" dirty="0"/>
              <a:t>People with criminal convictions who are granted bail subject to approved accommodation, where their immigration status means they cannot leave the UK. </a:t>
            </a:r>
          </a:p>
          <a:p>
            <a:endParaRPr lang="en-GB" dirty="0"/>
          </a:p>
        </p:txBody>
      </p:sp>
      <p:sp>
        <p:nvSpPr>
          <p:cNvPr id="4" name="Slide Number Placeholder 3"/>
          <p:cNvSpPr>
            <a:spLocks noGrp="1"/>
          </p:cNvSpPr>
          <p:nvPr>
            <p:ph type="sldNum" sz="quarter" idx="5"/>
          </p:nvPr>
        </p:nvSpPr>
        <p:spPr/>
        <p:txBody>
          <a:bodyPr/>
          <a:lstStyle/>
          <a:p>
            <a:fld id="{22BF9578-9FFC-4C3F-945F-A6440F776DF8}" type="slidenum">
              <a:rPr lang="en-GB" smtClean="0"/>
              <a:t>5</a:t>
            </a:fld>
            <a:endParaRPr lang="en-GB"/>
          </a:p>
        </p:txBody>
      </p:sp>
    </p:spTree>
    <p:extLst>
      <p:ext uri="{BB962C8B-B14F-4D97-AF65-F5344CB8AC3E}">
        <p14:creationId xmlns:p14="http://schemas.microsoft.com/office/powerpoint/2010/main" val="75200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Approved premises (AP), probation hostel </a:t>
            </a:r>
            <a:r>
              <a:rPr lang="en-GB" dirty="0"/>
              <a:t>– accommodation referred by a person’s probation officer. Meant to be temporary until they are settled somewhere more permanent. May include curfews. </a:t>
            </a:r>
          </a:p>
          <a:p>
            <a:r>
              <a:rPr lang="en-GB" b="1" dirty="0"/>
              <a:t>Local Authority </a:t>
            </a:r>
            <a:r>
              <a:rPr lang="en-GB" dirty="0"/>
              <a:t>– Council housing for people who are entitled, generally include unaccompanied asylum seeking children, people with EUSS status, or people with Humanitarian Protection/ Refugee Status. </a:t>
            </a:r>
          </a:p>
          <a:p>
            <a:r>
              <a:rPr lang="en-GB" b="1" dirty="0"/>
              <a:t>Third Party referrals </a:t>
            </a:r>
            <a:r>
              <a:rPr lang="en-GB" dirty="0"/>
              <a:t>-  Organisations/charities that provide housing based on a specific criteria, </a:t>
            </a:r>
            <a:r>
              <a:rPr lang="en-GB" dirty="0" err="1"/>
              <a:t>e.g</a:t>
            </a:r>
            <a:r>
              <a:rPr lang="en-GB" dirty="0"/>
              <a:t>: </a:t>
            </a:r>
          </a:p>
          <a:p>
            <a:pPr lvl="1"/>
            <a:r>
              <a:rPr lang="en-GB" dirty="0"/>
              <a:t>Salvation Army – accommodation for people with ongoing NRM claims</a:t>
            </a:r>
          </a:p>
          <a:p>
            <a:pPr lvl="1"/>
            <a:r>
              <a:rPr lang="en-GB" dirty="0"/>
              <a:t>ARK Resettlement Services – Accommodation for people under probation, that can access universal credit/benefits (such as EUSS)</a:t>
            </a:r>
          </a:p>
          <a:p>
            <a:pPr lvl="1"/>
            <a:r>
              <a:rPr lang="en-GB" dirty="0"/>
              <a:t>Refugees At Home – Temporary accommodation for people who are transitioning into long term accommodation </a:t>
            </a:r>
            <a:r>
              <a:rPr lang="en-GB" dirty="0" err="1"/>
              <a:t>e.g</a:t>
            </a:r>
            <a:r>
              <a:rPr lang="en-GB" dirty="0"/>
              <a:t> have been granted Refugee status, and need a couple of months to find a job, or get council housing.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Other (Non-Home Office) forms of accommodation vary in their referrals; GDWG might be able to refer or help fill in partially or may require the person to be in direct contact with the council to fill in themselves. </a:t>
            </a:r>
          </a:p>
          <a:p>
            <a:pPr lvl="1"/>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2BF9578-9FFC-4C3F-945F-A6440F776DF8}" type="slidenum">
              <a:rPr lang="en-GB" smtClean="0"/>
              <a:t>6</a:t>
            </a:fld>
            <a:endParaRPr lang="en-GB"/>
          </a:p>
        </p:txBody>
      </p:sp>
    </p:spTree>
    <p:extLst>
      <p:ext uri="{BB962C8B-B14F-4D97-AF65-F5344CB8AC3E}">
        <p14:creationId xmlns:p14="http://schemas.microsoft.com/office/powerpoint/2010/main" val="166177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95, 4 and Schedule 10 are all forms that caseworkers at GDWG help people to fill in. </a:t>
            </a:r>
          </a:p>
          <a:p>
            <a:r>
              <a:rPr lang="en-GB" dirty="0"/>
              <a:t>It requires proof that the person is destitute, and that they have no friends or family that can provide accommodation or financial support. </a:t>
            </a:r>
          </a:p>
          <a:p>
            <a:endParaRPr lang="en-GB" dirty="0"/>
          </a:p>
          <a:p>
            <a:endParaRPr lang="en-GB" dirty="0"/>
          </a:p>
          <a:p>
            <a:r>
              <a:rPr lang="en-GB" dirty="0"/>
              <a:t>All Home Office accommodation has to be sent to Migrant Help, who pass it on to the Home Office to respond. </a:t>
            </a:r>
          </a:p>
          <a:p>
            <a:endParaRPr lang="en-GB" dirty="0"/>
          </a:p>
        </p:txBody>
      </p:sp>
      <p:sp>
        <p:nvSpPr>
          <p:cNvPr id="4" name="Slide Number Placeholder 3"/>
          <p:cNvSpPr>
            <a:spLocks noGrp="1"/>
          </p:cNvSpPr>
          <p:nvPr>
            <p:ph type="sldNum" sz="quarter" idx="5"/>
          </p:nvPr>
        </p:nvSpPr>
        <p:spPr/>
        <p:txBody>
          <a:bodyPr/>
          <a:lstStyle/>
          <a:p>
            <a:fld id="{22BF9578-9FFC-4C3F-945F-A6440F776DF8}" type="slidenum">
              <a:rPr lang="en-GB" smtClean="0"/>
              <a:t>7</a:t>
            </a:fld>
            <a:endParaRPr lang="en-GB"/>
          </a:p>
        </p:txBody>
      </p:sp>
    </p:spTree>
    <p:extLst>
      <p:ext uri="{BB962C8B-B14F-4D97-AF65-F5344CB8AC3E}">
        <p14:creationId xmlns:p14="http://schemas.microsoft.com/office/powerpoint/2010/main" val="269668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positive decision is made, </a:t>
            </a:r>
            <a:r>
              <a:rPr lang="en-GB" dirty="0" err="1"/>
              <a:t>i.e</a:t>
            </a:r>
            <a:r>
              <a:rPr lang="en-GB" dirty="0"/>
              <a:t> accommodation is granted, then the person will have to wait for the home office to find them an address. This could take weeks or months again. It may require probation to confirm that the address meets their licence conditions etc.</a:t>
            </a:r>
          </a:p>
          <a:p>
            <a:endParaRPr lang="en-GB" dirty="0"/>
          </a:p>
          <a:p>
            <a:r>
              <a:rPr lang="en-GB" dirty="0"/>
              <a:t>If a negative decision is made, </a:t>
            </a:r>
            <a:r>
              <a:rPr lang="en-GB" dirty="0" err="1"/>
              <a:t>i.e</a:t>
            </a:r>
            <a:r>
              <a:rPr lang="en-GB" dirty="0"/>
              <a:t> accommodation is refused, then the person has three calendar days to lodge an appeal to the Asylum Support Tribunal (AST). GDWG can help with this. </a:t>
            </a:r>
            <a:br>
              <a:rPr lang="en-GB" dirty="0"/>
            </a:br>
            <a:r>
              <a:rPr lang="en-GB" dirty="0"/>
              <a:t>The person must explain why they do not agree with the Home Office, based on the refusal letter. E.G the home office might say the person isn’t destitute and doesn’t qualify for accommodation. The AST then issue a ‘directions notice’ to both the HO and person appealing, requesting specific evidence to produce in time for a hearing on the papers or via telephone. GDWG can help collect this evidence, and will refer to a charity who will try to provide a representative to speak at the hearing. </a:t>
            </a:r>
          </a:p>
          <a:p>
            <a:br>
              <a:rPr lang="en-GB" dirty="0"/>
            </a:br>
            <a:r>
              <a:rPr lang="en-GB" dirty="0"/>
              <a:t>Generally, most appeals are successful, allowing people to wait for the home office to issue their address. If an appeal is not successful, we can refer to a lawyer for advice, try a different application, or reapply once circumstances change. </a:t>
            </a:r>
          </a:p>
          <a:p>
            <a:endParaRPr lang="en-GB" dirty="0"/>
          </a:p>
        </p:txBody>
      </p:sp>
      <p:sp>
        <p:nvSpPr>
          <p:cNvPr id="4" name="Slide Number Placeholder 3"/>
          <p:cNvSpPr>
            <a:spLocks noGrp="1"/>
          </p:cNvSpPr>
          <p:nvPr>
            <p:ph type="sldNum" sz="quarter" idx="5"/>
          </p:nvPr>
        </p:nvSpPr>
        <p:spPr/>
        <p:txBody>
          <a:bodyPr/>
          <a:lstStyle/>
          <a:p>
            <a:fld id="{22BF9578-9FFC-4C3F-945F-A6440F776DF8}" type="slidenum">
              <a:rPr lang="en-GB" smtClean="0"/>
              <a:t>8</a:t>
            </a:fld>
            <a:endParaRPr lang="en-GB"/>
          </a:p>
        </p:txBody>
      </p:sp>
    </p:spTree>
    <p:extLst>
      <p:ext uri="{BB962C8B-B14F-4D97-AF65-F5344CB8AC3E}">
        <p14:creationId xmlns:p14="http://schemas.microsoft.com/office/powerpoint/2010/main" val="407633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772E-1D00-A052-A6E4-778F38A18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DB60D2-DD0C-3BAA-A544-6B3CD1E5DB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BAF028-3FC3-48C5-4183-D80806CE2B2F}"/>
              </a:ext>
            </a:extLst>
          </p:cNvPr>
          <p:cNvSpPr>
            <a:spLocks noGrp="1"/>
          </p:cNvSpPr>
          <p:nvPr>
            <p:ph type="dt" sz="half" idx="10"/>
          </p:nvPr>
        </p:nvSpPr>
        <p:spPr/>
        <p:txBody>
          <a:bodyPr/>
          <a:lstStyle/>
          <a:p>
            <a:fld id="{4B6F7599-4999-456C-9CA0-619303F1C70B}" type="datetimeFigureOut">
              <a:rPr lang="en-GB" smtClean="0"/>
              <a:t>04/04/2024</a:t>
            </a:fld>
            <a:endParaRPr lang="en-GB"/>
          </a:p>
        </p:txBody>
      </p:sp>
      <p:sp>
        <p:nvSpPr>
          <p:cNvPr id="5" name="Footer Placeholder 4">
            <a:extLst>
              <a:ext uri="{FF2B5EF4-FFF2-40B4-BE49-F238E27FC236}">
                <a16:creationId xmlns:a16="http://schemas.microsoft.com/office/drawing/2014/main" id="{B4BA260D-B101-35A5-571F-6840736AC2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BC597A-B5EA-B481-3600-342EE89CD91A}"/>
              </a:ext>
            </a:extLst>
          </p:cNvPr>
          <p:cNvSpPr>
            <a:spLocks noGrp="1"/>
          </p:cNvSpPr>
          <p:nvPr>
            <p:ph type="sldNum" sz="quarter" idx="12"/>
          </p:nvPr>
        </p:nvSpPr>
        <p:spPr/>
        <p:txBody>
          <a:bodyPr/>
          <a:lstStyle/>
          <a:p>
            <a:fld id="{5563DC10-5F95-404B-A3F8-17F2B09A98AD}" type="slidenum">
              <a:rPr lang="en-GB" smtClean="0"/>
              <a:t>‹#›</a:t>
            </a:fld>
            <a:endParaRPr lang="en-GB"/>
          </a:p>
        </p:txBody>
      </p:sp>
    </p:spTree>
    <p:extLst>
      <p:ext uri="{BB962C8B-B14F-4D97-AF65-F5344CB8AC3E}">
        <p14:creationId xmlns:p14="http://schemas.microsoft.com/office/powerpoint/2010/main" val="47519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6DAA-1318-A3C6-0F51-451D616774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06FBB3-C0BA-C4E7-E0D1-2661B9E62E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4930FA-6AEE-AC5F-8A15-40A3F7868C4D}"/>
              </a:ext>
            </a:extLst>
          </p:cNvPr>
          <p:cNvSpPr>
            <a:spLocks noGrp="1"/>
          </p:cNvSpPr>
          <p:nvPr>
            <p:ph type="dt" sz="half" idx="10"/>
          </p:nvPr>
        </p:nvSpPr>
        <p:spPr/>
        <p:txBody>
          <a:bodyPr/>
          <a:lstStyle/>
          <a:p>
            <a:fld id="{4B6F7599-4999-456C-9CA0-619303F1C70B}" type="datetimeFigureOut">
              <a:rPr lang="en-GB" smtClean="0"/>
              <a:t>04/04/2024</a:t>
            </a:fld>
            <a:endParaRPr lang="en-GB"/>
          </a:p>
        </p:txBody>
      </p:sp>
      <p:sp>
        <p:nvSpPr>
          <p:cNvPr id="5" name="Footer Placeholder 4">
            <a:extLst>
              <a:ext uri="{FF2B5EF4-FFF2-40B4-BE49-F238E27FC236}">
                <a16:creationId xmlns:a16="http://schemas.microsoft.com/office/drawing/2014/main" id="{8709900C-29B1-E5C7-1DB8-3B882BFAF2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0C1E55-9849-AAB1-C5EB-BE7F3DFD8768}"/>
              </a:ext>
            </a:extLst>
          </p:cNvPr>
          <p:cNvSpPr>
            <a:spLocks noGrp="1"/>
          </p:cNvSpPr>
          <p:nvPr>
            <p:ph type="sldNum" sz="quarter" idx="12"/>
          </p:nvPr>
        </p:nvSpPr>
        <p:spPr/>
        <p:txBody>
          <a:bodyPr/>
          <a:lstStyle/>
          <a:p>
            <a:fld id="{5563DC10-5F95-404B-A3F8-17F2B09A98AD}" type="slidenum">
              <a:rPr lang="en-GB" smtClean="0"/>
              <a:t>‹#›</a:t>
            </a:fld>
            <a:endParaRPr lang="en-GB"/>
          </a:p>
        </p:txBody>
      </p:sp>
    </p:spTree>
    <p:extLst>
      <p:ext uri="{BB962C8B-B14F-4D97-AF65-F5344CB8AC3E}">
        <p14:creationId xmlns:p14="http://schemas.microsoft.com/office/powerpoint/2010/main" val="224042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BEEB8C-B403-7E28-8883-01A5CF6F34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9FCD3-1BEE-3FAB-FA74-78D31DB38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D47BF-490E-5C2B-CC0C-CCC20157F169}"/>
              </a:ext>
            </a:extLst>
          </p:cNvPr>
          <p:cNvSpPr>
            <a:spLocks noGrp="1"/>
          </p:cNvSpPr>
          <p:nvPr>
            <p:ph type="dt" sz="half" idx="10"/>
          </p:nvPr>
        </p:nvSpPr>
        <p:spPr/>
        <p:txBody>
          <a:bodyPr/>
          <a:lstStyle/>
          <a:p>
            <a:fld id="{4B6F7599-4999-456C-9CA0-619303F1C70B}" type="datetimeFigureOut">
              <a:rPr lang="en-GB" smtClean="0"/>
              <a:t>04/04/2024</a:t>
            </a:fld>
            <a:endParaRPr lang="en-GB"/>
          </a:p>
        </p:txBody>
      </p:sp>
      <p:sp>
        <p:nvSpPr>
          <p:cNvPr id="5" name="Footer Placeholder 4">
            <a:extLst>
              <a:ext uri="{FF2B5EF4-FFF2-40B4-BE49-F238E27FC236}">
                <a16:creationId xmlns:a16="http://schemas.microsoft.com/office/drawing/2014/main" id="{4BF1DC87-42EB-2A04-1850-C7ED68B5C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67D2F4-CCEB-0378-D336-A62724F67FCB}"/>
              </a:ext>
            </a:extLst>
          </p:cNvPr>
          <p:cNvSpPr>
            <a:spLocks noGrp="1"/>
          </p:cNvSpPr>
          <p:nvPr>
            <p:ph type="sldNum" sz="quarter" idx="12"/>
          </p:nvPr>
        </p:nvSpPr>
        <p:spPr/>
        <p:txBody>
          <a:bodyPr/>
          <a:lstStyle/>
          <a:p>
            <a:fld id="{5563DC10-5F95-404B-A3F8-17F2B09A98AD}" type="slidenum">
              <a:rPr lang="en-GB" smtClean="0"/>
              <a:t>‹#›</a:t>
            </a:fld>
            <a:endParaRPr lang="en-GB"/>
          </a:p>
        </p:txBody>
      </p:sp>
    </p:spTree>
    <p:extLst>
      <p:ext uri="{BB962C8B-B14F-4D97-AF65-F5344CB8AC3E}">
        <p14:creationId xmlns:p14="http://schemas.microsoft.com/office/powerpoint/2010/main" val="410926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1ABF-2C95-7F47-ED59-D8C107AF2B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C0C36-9892-75CF-2F60-3A04250FF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356293-F341-FFEA-A0A8-52B6FFEC6FA4}"/>
              </a:ext>
            </a:extLst>
          </p:cNvPr>
          <p:cNvSpPr>
            <a:spLocks noGrp="1"/>
          </p:cNvSpPr>
          <p:nvPr>
            <p:ph type="dt" sz="half" idx="10"/>
          </p:nvPr>
        </p:nvSpPr>
        <p:spPr/>
        <p:txBody>
          <a:bodyPr/>
          <a:lstStyle/>
          <a:p>
            <a:fld id="{4B6F7599-4999-456C-9CA0-619303F1C70B}" type="datetimeFigureOut">
              <a:rPr lang="en-GB" smtClean="0"/>
              <a:t>04/04/2024</a:t>
            </a:fld>
            <a:endParaRPr lang="en-GB"/>
          </a:p>
        </p:txBody>
      </p:sp>
      <p:sp>
        <p:nvSpPr>
          <p:cNvPr id="5" name="Footer Placeholder 4">
            <a:extLst>
              <a:ext uri="{FF2B5EF4-FFF2-40B4-BE49-F238E27FC236}">
                <a16:creationId xmlns:a16="http://schemas.microsoft.com/office/drawing/2014/main" id="{BECE4386-3F08-430D-EAD1-821A8F3CC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482A02-545B-3D5A-EE64-E2348F831C09}"/>
              </a:ext>
            </a:extLst>
          </p:cNvPr>
          <p:cNvSpPr>
            <a:spLocks noGrp="1"/>
          </p:cNvSpPr>
          <p:nvPr>
            <p:ph type="sldNum" sz="quarter" idx="12"/>
          </p:nvPr>
        </p:nvSpPr>
        <p:spPr/>
        <p:txBody>
          <a:bodyPr/>
          <a:lstStyle/>
          <a:p>
            <a:fld id="{5563DC10-5F95-404B-A3F8-17F2B09A98AD}" type="slidenum">
              <a:rPr lang="en-GB" smtClean="0"/>
              <a:t>‹#›</a:t>
            </a:fld>
            <a:endParaRPr lang="en-GB"/>
          </a:p>
        </p:txBody>
      </p:sp>
    </p:spTree>
    <p:extLst>
      <p:ext uri="{BB962C8B-B14F-4D97-AF65-F5344CB8AC3E}">
        <p14:creationId xmlns:p14="http://schemas.microsoft.com/office/powerpoint/2010/main" val="421384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7B6E7-23C9-40B8-4143-5ED14D02F2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7B7946-7784-CC01-0ABC-A738434FB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B0B0E6-F935-5806-7259-AE2892223E68}"/>
              </a:ext>
            </a:extLst>
          </p:cNvPr>
          <p:cNvSpPr>
            <a:spLocks noGrp="1"/>
          </p:cNvSpPr>
          <p:nvPr>
            <p:ph type="dt" sz="half" idx="10"/>
          </p:nvPr>
        </p:nvSpPr>
        <p:spPr/>
        <p:txBody>
          <a:bodyPr/>
          <a:lstStyle/>
          <a:p>
            <a:fld id="{4B6F7599-4999-456C-9CA0-619303F1C70B}" type="datetimeFigureOut">
              <a:rPr lang="en-GB" smtClean="0"/>
              <a:t>04/04/2024</a:t>
            </a:fld>
            <a:endParaRPr lang="en-GB"/>
          </a:p>
        </p:txBody>
      </p:sp>
      <p:sp>
        <p:nvSpPr>
          <p:cNvPr id="5" name="Footer Placeholder 4">
            <a:extLst>
              <a:ext uri="{FF2B5EF4-FFF2-40B4-BE49-F238E27FC236}">
                <a16:creationId xmlns:a16="http://schemas.microsoft.com/office/drawing/2014/main" id="{6B0393EE-5AE8-77DC-D950-BA71CC717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F159C5-0BD4-DFBE-CF5D-FE6E53C85A0B}"/>
              </a:ext>
            </a:extLst>
          </p:cNvPr>
          <p:cNvSpPr>
            <a:spLocks noGrp="1"/>
          </p:cNvSpPr>
          <p:nvPr>
            <p:ph type="sldNum" sz="quarter" idx="12"/>
          </p:nvPr>
        </p:nvSpPr>
        <p:spPr/>
        <p:txBody>
          <a:bodyPr/>
          <a:lstStyle/>
          <a:p>
            <a:fld id="{5563DC10-5F95-404B-A3F8-17F2B09A98AD}" type="slidenum">
              <a:rPr lang="en-GB" smtClean="0"/>
              <a:t>‹#›</a:t>
            </a:fld>
            <a:endParaRPr lang="en-GB"/>
          </a:p>
        </p:txBody>
      </p:sp>
    </p:spTree>
    <p:extLst>
      <p:ext uri="{BB962C8B-B14F-4D97-AF65-F5344CB8AC3E}">
        <p14:creationId xmlns:p14="http://schemas.microsoft.com/office/powerpoint/2010/main" val="262170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0088-10D8-8754-5EA8-10D487DBC7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2714D2-0817-3B53-23CC-D09999E554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FF3AFE-7484-D98C-D302-C3CD5C7873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FBF337-8F9E-9E53-40FD-331FA0B836F3}"/>
              </a:ext>
            </a:extLst>
          </p:cNvPr>
          <p:cNvSpPr>
            <a:spLocks noGrp="1"/>
          </p:cNvSpPr>
          <p:nvPr>
            <p:ph type="dt" sz="half" idx="10"/>
          </p:nvPr>
        </p:nvSpPr>
        <p:spPr/>
        <p:txBody>
          <a:bodyPr/>
          <a:lstStyle/>
          <a:p>
            <a:fld id="{4B6F7599-4999-456C-9CA0-619303F1C70B}" type="datetimeFigureOut">
              <a:rPr lang="en-GB" smtClean="0"/>
              <a:t>04/04/2024</a:t>
            </a:fld>
            <a:endParaRPr lang="en-GB"/>
          </a:p>
        </p:txBody>
      </p:sp>
      <p:sp>
        <p:nvSpPr>
          <p:cNvPr id="6" name="Footer Placeholder 5">
            <a:extLst>
              <a:ext uri="{FF2B5EF4-FFF2-40B4-BE49-F238E27FC236}">
                <a16:creationId xmlns:a16="http://schemas.microsoft.com/office/drawing/2014/main" id="{8A8A9DD3-A3F6-66F1-F33C-A6B9059554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FED70-45B3-1585-93FB-D083819ADE1E}"/>
              </a:ext>
            </a:extLst>
          </p:cNvPr>
          <p:cNvSpPr>
            <a:spLocks noGrp="1"/>
          </p:cNvSpPr>
          <p:nvPr>
            <p:ph type="sldNum" sz="quarter" idx="12"/>
          </p:nvPr>
        </p:nvSpPr>
        <p:spPr/>
        <p:txBody>
          <a:bodyPr/>
          <a:lstStyle/>
          <a:p>
            <a:fld id="{5563DC10-5F95-404B-A3F8-17F2B09A98AD}" type="slidenum">
              <a:rPr lang="en-GB" smtClean="0"/>
              <a:t>‹#›</a:t>
            </a:fld>
            <a:endParaRPr lang="en-GB"/>
          </a:p>
        </p:txBody>
      </p:sp>
    </p:spTree>
    <p:extLst>
      <p:ext uri="{BB962C8B-B14F-4D97-AF65-F5344CB8AC3E}">
        <p14:creationId xmlns:p14="http://schemas.microsoft.com/office/powerpoint/2010/main" val="366523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445B-5ABB-74B5-C1A8-5901A32E3D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1C8E27-543A-115D-95F2-4C463D118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8B2C5-230D-F97E-D5BC-399D4441E6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F72DFD-C52D-7622-390A-D06B8687E4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C29805-027F-A8C9-8AA9-C6EACB24A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A09173-0901-5E0B-C86E-5A530BB096A0}"/>
              </a:ext>
            </a:extLst>
          </p:cNvPr>
          <p:cNvSpPr>
            <a:spLocks noGrp="1"/>
          </p:cNvSpPr>
          <p:nvPr>
            <p:ph type="dt" sz="half" idx="10"/>
          </p:nvPr>
        </p:nvSpPr>
        <p:spPr/>
        <p:txBody>
          <a:bodyPr/>
          <a:lstStyle/>
          <a:p>
            <a:fld id="{4B6F7599-4999-456C-9CA0-619303F1C70B}" type="datetimeFigureOut">
              <a:rPr lang="en-GB" smtClean="0"/>
              <a:t>04/04/2024</a:t>
            </a:fld>
            <a:endParaRPr lang="en-GB"/>
          </a:p>
        </p:txBody>
      </p:sp>
      <p:sp>
        <p:nvSpPr>
          <p:cNvPr id="8" name="Footer Placeholder 7">
            <a:extLst>
              <a:ext uri="{FF2B5EF4-FFF2-40B4-BE49-F238E27FC236}">
                <a16:creationId xmlns:a16="http://schemas.microsoft.com/office/drawing/2014/main" id="{C24101FC-5669-C1E9-EF16-E7C14E5ADD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339CFE-F17E-D417-AEE1-65D54A0630CD}"/>
              </a:ext>
            </a:extLst>
          </p:cNvPr>
          <p:cNvSpPr>
            <a:spLocks noGrp="1"/>
          </p:cNvSpPr>
          <p:nvPr>
            <p:ph type="sldNum" sz="quarter" idx="12"/>
          </p:nvPr>
        </p:nvSpPr>
        <p:spPr/>
        <p:txBody>
          <a:bodyPr/>
          <a:lstStyle/>
          <a:p>
            <a:fld id="{5563DC10-5F95-404B-A3F8-17F2B09A98AD}" type="slidenum">
              <a:rPr lang="en-GB" smtClean="0"/>
              <a:t>‹#›</a:t>
            </a:fld>
            <a:endParaRPr lang="en-GB"/>
          </a:p>
        </p:txBody>
      </p:sp>
    </p:spTree>
    <p:extLst>
      <p:ext uri="{BB962C8B-B14F-4D97-AF65-F5344CB8AC3E}">
        <p14:creationId xmlns:p14="http://schemas.microsoft.com/office/powerpoint/2010/main" val="288173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EE39-3222-70C0-71A5-6D75D00D0A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229DDD-2166-F683-535F-D9555013EEA5}"/>
              </a:ext>
            </a:extLst>
          </p:cNvPr>
          <p:cNvSpPr>
            <a:spLocks noGrp="1"/>
          </p:cNvSpPr>
          <p:nvPr>
            <p:ph type="dt" sz="half" idx="10"/>
          </p:nvPr>
        </p:nvSpPr>
        <p:spPr/>
        <p:txBody>
          <a:bodyPr/>
          <a:lstStyle/>
          <a:p>
            <a:fld id="{4B6F7599-4999-456C-9CA0-619303F1C70B}" type="datetimeFigureOut">
              <a:rPr lang="en-GB" smtClean="0"/>
              <a:t>04/04/2024</a:t>
            </a:fld>
            <a:endParaRPr lang="en-GB"/>
          </a:p>
        </p:txBody>
      </p:sp>
      <p:sp>
        <p:nvSpPr>
          <p:cNvPr id="4" name="Footer Placeholder 3">
            <a:extLst>
              <a:ext uri="{FF2B5EF4-FFF2-40B4-BE49-F238E27FC236}">
                <a16:creationId xmlns:a16="http://schemas.microsoft.com/office/drawing/2014/main" id="{71E6D6A9-E77D-DD8C-82D3-A4E34EC720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56EEAE-CCCF-E7EE-76AE-95178E2C6C43}"/>
              </a:ext>
            </a:extLst>
          </p:cNvPr>
          <p:cNvSpPr>
            <a:spLocks noGrp="1"/>
          </p:cNvSpPr>
          <p:nvPr>
            <p:ph type="sldNum" sz="quarter" idx="12"/>
          </p:nvPr>
        </p:nvSpPr>
        <p:spPr/>
        <p:txBody>
          <a:bodyPr/>
          <a:lstStyle/>
          <a:p>
            <a:fld id="{5563DC10-5F95-404B-A3F8-17F2B09A98AD}" type="slidenum">
              <a:rPr lang="en-GB" smtClean="0"/>
              <a:t>‹#›</a:t>
            </a:fld>
            <a:endParaRPr lang="en-GB"/>
          </a:p>
        </p:txBody>
      </p:sp>
    </p:spTree>
    <p:extLst>
      <p:ext uri="{BB962C8B-B14F-4D97-AF65-F5344CB8AC3E}">
        <p14:creationId xmlns:p14="http://schemas.microsoft.com/office/powerpoint/2010/main" val="152406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13823-F5DA-D36F-B6B3-AB09ED97DB75}"/>
              </a:ext>
            </a:extLst>
          </p:cNvPr>
          <p:cNvSpPr>
            <a:spLocks noGrp="1"/>
          </p:cNvSpPr>
          <p:nvPr>
            <p:ph type="dt" sz="half" idx="10"/>
          </p:nvPr>
        </p:nvSpPr>
        <p:spPr/>
        <p:txBody>
          <a:bodyPr/>
          <a:lstStyle/>
          <a:p>
            <a:fld id="{4B6F7599-4999-456C-9CA0-619303F1C70B}" type="datetimeFigureOut">
              <a:rPr lang="en-GB" smtClean="0"/>
              <a:t>04/04/2024</a:t>
            </a:fld>
            <a:endParaRPr lang="en-GB"/>
          </a:p>
        </p:txBody>
      </p:sp>
      <p:sp>
        <p:nvSpPr>
          <p:cNvPr id="3" name="Footer Placeholder 2">
            <a:extLst>
              <a:ext uri="{FF2B5EF4-FFF2-40B4-BE49-F238E27FC236}">
                <a16:creationId xmlns:a16="http://schemas.microsoft.com/office/drawing/2014/main" id="{771C228F-D1F4-AFE3-D3AA-BDFCA5FE49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95E03F-E483-03A4-CCD1-0D2D6ABEFF57}"/>
              </a:ext>
            </a:extLst>
          </p:cNvPr>
          <p:cNvSpPr>
            <a:spLocks noGrp="1"/>
          </p:cNvSpPr>
          <p:nvPr>
            <p:ph type="sldNum" sz="quarter" idx="12"/>
          </p:nvPr>
        </p:nvSpPr>
        <p:spPr/>
        <p:txBody>
          <a:bodyPr/>
          <a:lstStyle/>
          <a:p>
            <a:fld id="{5563DC10-5F95-404B-A3F8-17F2B09A98AD}" type="slidenum">
              <a:rPr lang="en-GB" smtClean="0"/>
              <a:t>‹#›</a:t>
            </a:fld>
            <a:endParaRPr lang="en-GB"/>
          </a:p>
        </p:txBody>
      </p:sp>
    </p:spTree>
    <p:extLst>
      <p:ext uri="{BB962C8B-B14F-4D97-AF65-F5344CB8AC3E}">
        <p14:creationId xmlns:p14="http://schemas.microsoft.com/office/powerpoint/2010/main" val="384323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A507-2659-3BE5-E8D4-50C455D8B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7361AA-BC83-EBEA-6361-EE4B6D4602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B295EF-8C5C-F337-66B4-6B323E533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F17EB-F059-A3DD-1A07-CAFB663FF273}"/>
              </a:ext>
            </a:extLst>
          </p:cNvPr>
          <p:cNvSpPr>
            <a:spLocks noGrp="1"/>
          </p:cNvSpPr>
          <p:nvPr>
            <p:ph type="dt" sz="half" idx="10"/>
          </p:nvPr>
        </p:nvSpPr>
        <p:spPr/>
        <p:txBody>
          <a:bodyPr/>
          <a:lstStyle/>
          <a:p>
            <a:fld id="{4B6F7599-4999-456C-9CA0-619303F1C70B}" type="datetimeFigureOut">
              <a:rPr lang="en-GB" smtClean="0"/>
              <a:t>04/04/2024</a:t>
            </a:fld>
            <a:endParaRPr lang="en-GB"/>
          </a:p>
        </p:txBody>
      </p:sp>
      <p:sp>
        <p:nvSpPr>
          <p:cNvPr id="6" name="Footer Placeholder 5">
            <a:extLst>
              <a:ext uri="{FF2B5EF4-FFF2-40B4-BE49-F238E27FC236}">
                <a16:creationId xmlns:a16="http://schemas.microsoft.com/office/drawing/2014/main" id="{BE47D000-B497-F45A-06E8-72DB7B51FC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FD7166-B605-3C4A-8459-BE427BD89361}"/>
              </a:ext>
            </a:extLst>
          </p:cNvPr>
          <p:cNvSpPr>
            <a:spLocks noGrp="1"/>
          </p:cNvSpPr>
          <p:nvPr>
            <p:ph type="sldNum" sz="quarter" idx="12"/>
          </p:nvPr>
        </p:nvSpPr>
        <p:spPr/>
        <p:txBody>
          <a:bodyPr/>
          <a:lstStyle/>
          <a:p>
            <a:fld id="{5563DC10-5F95-404B-A3F8-17F2B09A98AD}" type="slidenum">
              <a:rPr lang="en-GB" smtClean="0"/>
              <a:t>‹#›</a:t>
            </a:fld>
            <a:endParaRPr lang="en-GB"/>
          </a:p>
        </p:txBody>
      </p:sp>
    </p:spTree>
    <p:extLst>
      <p:ext uri="{BB962C8B-B14F-4D97-AF65-F5344CB8AC3E}">
        <p14:creationId xmlns:p14="http://schemas.microsoft.com/office/powerpoint/2010/main" val="406469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4E34-F53D-80AB-F739-5F6EFCABB2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296E3C7-5EF8-48E0-3185-713E552F76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0B91EC-F092-5DE4-2D2E-175B93C06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50CC1-08DE-7E1F-8399-F438631A7A1D}"/>
              </a:ext>
            </a:extLst>
          </p:cNvPr>
          <p:cNvSpPr>
            <a:spLocks noGrp="1"/>
          </p:cNvSpPr>
          <p:nvPr>
            <p:ph type="dt" sz="half" idx="10"/>
          </p:nvPr>
        </p:nvSpPr>
        <p:spPr/>
        <p:txBody>
          <a:bodyPr/>
          <a:lstStyle/>
          <a:p>
            <a:fld id="{4B6F7599-4999-456C-9CA0-619303F1C70B}" type="datetimeFigureOut">
              <a:rPr lang="en-GB" smtClean="0"/>
              <a:t>04/04/2024</a:t>
            </a:fld>
            <a:endParaRPr lang="en-GB"/>
          </a:p>
        </p:txBody>
      </p:sp>
      <p:sp>
        <p:nvSpPr>
          <p:cNvPr id="6" name="Footer Placeholder 5">
            <a:extLst>
              <a:ext uri="{FF2B5EF4-FFF2-40B4-BE49-F238E27FC236}">
                <a16:creationId xmlns:a16="http://schemas.microsoft.com/office/drawing/2014/main" id="{F83D4B22-C18C-26FC-047F-1D7E0A5C15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7B1002-669C-7784-8507-E2763BFA3A4F}"/>
              </a:ext>
            </a:extLst>
          </p:cNvPr>
          <p:cNvSpPr>
            <a:spLocks noGrp="1"/>
          </p:cNvSpPr>
          <p:nvPr>
            <p:ph type="sldNum" sz="quarter" idx="12"/>
          </p:nvPr>
        </p:nvSpPr>
        <p:spPr/>
        <p:txBody>
          <a:bodyPr/>
          <a:lstStyle/>
          <a:p>
            <a:fld id="{5563DC10-5F95-404B-A3F8-17F2B09A98AD}" type="slidenum">
              <a:rPr lang="en-GB" smtClean="0"/>
              <a:t>‹#›</a:t>
            </a:fld>
            <a:endParaRPr lang="en-GB"/>
          </a:p>
        </p:txBody>
      </p:sp>
    </p:spTree>
    <p:extLst>
      <p:ext uri="{BB962C8B-B14F-4D97-AF65-F5344CB8AC3E}">
        <p14:creationId xmlns:p14="http://schemas.microsoft.com/office/powerpoint/2010/main" val="350840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33713-DF4F-4B33-885F-082CCB0A1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EE0E5E-9903-A076-6E74-DA27B8CBB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74A045-9510-E48B-A3ED-818577586C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F7599-4999-456C-9CA0-619303F1C70B}" type="datetimeFigureOut">
              <a:rPr lang="en-GB" smtClean="0"/>
              <a:t>04/04/2024</a:t>
            </a:fld>
            <a:endParaRPr lang="en-GB"/>
          </a:p>
        </p:txBody>
      </p:sp>
      <p:sp>
        <p:nvSpPr>
          <p:cNvPr id="5" name="Footer Placeholder 4">
            <a:extLst>
              <a:ext uri="{FF2B5EF4-FFF2-40B4-BE49-F238E27FC236}">
                <a16:creationId xmlns:a16="http://schemas.microsoft.com/office/drawing/2014/main" id="{B52E6B19-8066-0010-D7F0-C2814FB44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91BE06-37CD-7B60-7DA7-7E58A67737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3DC10-5F95-404B-A3F8-17F2B09A98AD}" type="slidenum">
              <a:rPr lang="en-GB" smtClean="0"/>
              <a:t>‹#›</a:t>
            </a:fld>
            <a:endParaRPr lang="en-GB"/>
          </a:p>
        </p:txBody>
      </p:sp>
    </p:spTree>
    <p:extLst>
      <p:ext uri="{BB962C8B-B14F-4D97-AF65-F5344CB8AC3E}">
        <p14:creationId xmlns:p14="http://schemas.microsoft.com/office/powerpoint/2010/main" val="1035677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orange and white flag&#10;&#10;Description automatically generated">
            <a:extLst>
              <a:ext uri="{FF2B5EF4-FFF2-40B4-BE49-F238E27FC236}">
                <a16:creationId xmlns:a16="http://schemas.microsoft.com/office/drawing/2014/main" id="{CFEB8F00-8D77-5F70-4118-035726A4C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74364A-7FA4-FB37-EA59-41197AF0E9A3}"/>
              </a:ext>
            </a:extLst>
          </p:cNvPr>
          <p:cNvSpPr>
            <a:spLocks noGrp="1"/>
          </p:cNvSpPr>
          <p:nvPr>
            <p:ph type="ctrTitle"/>
          </p:nvPr>
        </p:nvSpPr>
        <p:spPr>
          <a:xfrm>
            <a:off x="1524000" y="898076"/>
            <a:ext cx="9144000" cy="2387600"/>
          </a:xfrm>
        </p:spPr>
        <p:txBody>
          <a:bodyPr/>
          <a:lstStyle/>
          <a:p>
            <a:r>
              <a:rPr lang="en-GB" dirty="0"/>
              <a:t>Accommodation options</a:t>
            </a:r>
          </a:p>
        </p:txBody>
      </p:sp>
      <p:sp>
        <p:nvSpPr>
          <p:cNvPr id="3" name="Subtitle 2">
            <a:extLst>
              <a:ext uri="{FF2B5EF4-FFF2-40B4-BE49-F238E27FC236}">
                <a16:creationId xmlns:a16="http://schemas.microsoft.com/office/drawing/2014/main" id="{DDC05673-A600-6FA1-FBD5-ED2A77D3F2EC}"/>
              </a:ext>
            </a:extLst>
          </p:cNvPr>
          <p:cNvSpPr>
            <a:spLocks noGrp="1"/>
          </p:cNvSpPr>
          <p:nvPr>
            <p:ph type="subTitle" idx="1"/>
          </p:nvPr>
        </p:nvSpPr>
        <p:spPr>
          <a:xfrm>
            <a:off x="3519576" y="3285676"/>
            <a:ext cx="5405887" cy="1655762"/>
          </a:xfrm>
        </p:spPr>
        <p:txBody>
          <a:bodyPr/>
          <a:lstStyle/>
          <a:p>
            <a:r>
              <a:rPr lang="en-GB" dirty="0"/>
              <a:t>Disclaimer: Generally this is based on single men, in detention.  </a:t>
            </a:r>
          </a:p>
        </p:txBody>
      </p:sp>
    </p:spTree>
    <p:extLst>
      <p:ext uri="{BB962C8B-B14F-4D97-AF65-F5344CB8AC3E}">
        <p14:creationId xmlns:p14="http://schemas.microsoft.com/office/powerpoint/2010/main" val="240534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orange and white flag&#10;&#10;Description automatically generated">
            <a:extLst>
              <a:ext uri="{FF2B5EF4-FFF2-40B4-BE49-F238E27FC236}">
                <a16:creationId xmlns:a16="http://schemas.microsoft.com/office/drawing/2014/main" id="{CB7C9338-D4B5-AECA-06E7-8EAA95816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0671A44-4FD3-2728-54FD-A32C7FFFB3BA}"/>
              </a:ext>
            </a:extLst>
          </p:cNvPr>
          <p:cNvSpPr>
            <a:spLocks noGrp="1"/>
          </p:cNvSpPr>
          <p:nvPr>
            <p:ph type="title"/>
          </p:nvPr>
        </p:nvSpPr>
        <p:spPr>
          <a:xfrm>
            <a:off x="4675517" y="2675731"/>
            <a:ext cx="3657600" cy="1325563"/>
          </a:xfrm>
        </p:spPr>
        <p:txBody>
          <a:bodyPr/>
          <a:lstStyle/>
          <a:p>
            <a:r>
              <a:rPr lang="en-GB" dirty="0"/>
              <a:t>Questions?</a:t>
            </a:r>
          </a:p>
        </p:txBody>
      </p:sp>
    </p:spTree>
    <p:extLst>
      <p:ext uri="{BB962C8B-B14F-4D97-AF65-F5344CB8AC3E}">
        <p14:creationId xmlns:p14="http://schemas.microsoft.com/office/powerpoint/2010/main" val="162247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and orange rectangle&#10;&#10;Description automatically generated">
            <a:extLst>
              <a:ext uri="{FF2B5EF4-FFF2-40B4-BE49-F238E27FC236}">
                <a16:creationId xmlns:a16="http://schemas.microsoft.com/office/drawing/2014/main" id="{71D25E76-6F8C-0E71-8FF8-0AA3054FE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7" y="0"/>
            <a:ext cx="12153660" cy="6836434"/>
          </a:xfrm>
          <a:prstGeom prst="rect">
            <a:avLst/>
          </a:prstGeom>
        </p:spPr>
      </p:pic>
      <p:sp>
        <p:nvSpPr>
          <p:cNvPr id="2" name="Title 1">
            <a:extLst>
              <a:ext uri="{FF2B5EF4-FFF2-40B4-BE49-F238E27FC236}">
                <a16:creationId xmlns:a16="http://schemas.microsoft.com/office/drawing/2014/main" id="{D18D7D49-BA6D-4964-877B-CCEF37A4524A}"/>
              </a:ext>
            </a:extLst>
          </p:cNvPr>
          <p:cNvSpPr>
            <a:spLocks noGrp="1"/>
          </p:cNvSpPr>
          <p:nvPr>
            <p:ph type="title"/>
          </p:nvPr>
        </p:nvSpPr>
        <p:spPr>
          <a:xfrm>
            <a:off x="544902" y="250031"/>
            <a:ext cx="10515600" cy="1325563"/>
          </a:xfrm>
        </p:spPr>
        <p:txBody>
          <a:bodyPr/>
          <a:lstStyle/>
          <a:p>
            <a:r>
              <a:rPr lang="en-GB" dirty="0"/>
              <a:t>Types of home office accommodation </a:t>
            </a:r>
          </a:p>
        </p:txBody>
      </p:sp>
      <p:sp>
        <p:nvSpPr>
          <p:cNvPr id="3" name="Content Placeholder 2">
            <a:extLst>
              <a:ext uri="{FF2B5EF4-FFF2-40B4-BE49-F238E27FC236}">
                <a16:creationId xmlns:a16="http://schemas.microsoft.com/office/drawing/2014/main" id="{471F078C-C9A6-C458-2882-B3D885B11DBE}"/>
              </a:ext>
            </a:extLst>
          </p:cNvPr>
          <p:cNvSpPr>
            <a:spLocks noGrp="1"/>
          </p:cNvSpPr>
          <p:nvPr>
            <p:ph idx="1"/>
          </p:nvPr>
        </p:nvSpPr>
        <p:spPr>
          <a:xfrm>
            <a:off x="544902" y="1825625"/>
            <a:ext cx="8564592" cy="4667250"/>
          </a:xfrm>
        </p:spPr>
        <p:txBody>
          <a:bodyPr>
            <a:normAutofit/>
          </a:bodyPr>
          <a:lstStyle/>
          <a:p>
            <a:r>
              <a:rPr lang="en-GB" dirty="0"/>
              <a:t>Hotel Accommodation – S.98</a:t>
            </a:r>
          </a:p>
          <a:p>
            <a:r>
              <a:rPr lang="en-GB" dirty="0"/>
              <a:t>Shared Accommodation – S95, S4, S10</a:t>
            </a:r>
          </a:p>
          <a:p>
            <a:r>
              <a:rPr lang="en-GB" dirty="0"/>
              <a:t>Private/not shared – Those with dependents, evidenced health needs, perhaps with probation limits. </a:t>
            </a:r>
          </a:p>
          <a:p>
            <a:endParaRPr lang="en-GB" dirty="0"/>
          </a:p>
          <a:p>
            <a:pPr marL="0" indent="0">
              <a:buNone/>
            </a:pPr>
            <a:r>
              <a:rPr lang="en-GB" dirty="0"/>
              <a:t>To access Home Office accommodation/support you must prove you are destitute. </a:t>
            </a:r>
          </a:p>
          <a:p>
            <a:pPr marL="0" indent="0">
              <a:buNone/>
            </a:pPr>
            <a:r>
              <a:rPr lang="en-GB" b="1" dirty="0"/>
              <a:t>Destitute</a:t>
            </a:r>
            <a:r>
              <a:rPr lang="en-GB" dirty="0"/>
              <a:t> = not enough money, or support from friends or family to support themselves with accommodation and essentials for 14 days. </a:t>
            </a:r>
          </a:p>
        </p:txBody>
      </p:sp>
    </p:spTree>
    <p:extLst>
      <p:ext uri="{BB962C8B-B14F-4D97-AF65-F5344CB8AC3E}">
        <p14:creationId xmlns:p14="http://schemas.microsoft.com/office/powerpoint/2010/main" val="415703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and orange rectangle&#10;&#10;Description automatically generated">
            <a:extLst>
              <a:ext uri="{FF2B5EF4-FFF2-40B4-BE49-F238E27FC236}">
                <a16:creationId xmlns:a16="http://schemas.microsoft.com/office/drawing/2014/main" id="{9A65E122-9602-2135-3AF4-7211CD662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034"/>
            <a:ext cx="12196364" cy="6823810"/>
          </a:xfrm>
          <a:prstGeom prst="rect">
            <a:avLst/>
          </a:prstGeom>
        </p:spPr>
      </p:pic>
      <p:sp>
        <p:nvSpPr>
          <p:cNvPr id="2" name="Title 1">
            <a:extLst>
              <a:ext uri="{FF2B5EF4-FFF2-40B4-BE49-F238E27FC236}">
                <a16:creationId xmlns:a16="http://schemas.microsoft.com/office/drawing/2014/main" id="{FB3CA4A5-5DE2-83D3-3FF0-842A8A5208C1}"/>
              </a:ext>
            </a:extLst>
          </p:cNvPr>
          <p:cNvSpPr>
            <a:spLocks noGrp="1"/>
          </p:cNvSpPr>
          <p:nvPr>
            <p:ph type="title"/>
          </p:nvPr>
        </p:nvSpPr>
        <p:spPr>
          <a:xfrm>
            <a:off x="510396" y="445521"/>
            <a:ext cx="10515600" cy="1325563"/>
          </a:xfrm>
        </p:spPr>
        <p:txBody>
          <a:bodyPr/>
          <a:lstStyle/>
          <a:p>
            <a:r>
              <a:rPr lang="en-GB" dirty="0"/>
              <a:t>Section 95</a:t>
            </a:r>
          </a:p>
        </p:txBody>
      </p:sp>
      <p:graphicFrame>
        <p:nvGraphicFramePr>
          <p:cNvPr id="9" name="Content Placeholder 2">
            <a:extLst>
              <a:ext uri="{FF2B5EF4-FFF2-40B4-BE49-F238E27FC236}">
                <a16:creationId xmlns:a16="http://schemas.microsoft.com/office/drawing/2014/main" id="{32307A87-EAB7-2C4B-6CE0-4C83574FCA24}"/>
              </a:ext>
            </a:extLst>
          </p:cNvPr>
          <p:cNvGraphicFramePr>
            <a:graphicFrameLocks noGrp="1"/>
          </p:cNvGraphicFramePr>
          <p:nvPr>
            <p:ph idx="1"/>
            <p:extLst>
              <p:ext uri="{D42A27DB-BD31-4B8C-83A1-F6EECF244321}">
                <p14:modId xmlns:p14="http://schemas.microsoft.com/office/powerpoint/2010/main" val="84650285"/>
              </p:ext>
            </p:extLst>
          </p:nvPr>
        </p:nvGraphicFramePr>
        <p:xfrm>
          <a:off x="86864" y="1659324"/>
          <a:ext cx="5383301" cy="47531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1">
            <a:extLst>
              <a:ext uri="{FF2B5EF4-FFF2-40B4-BE49-F238E27FC236}">
                <a16:creationId xmlns:a16="http://schemas.microsoft.com/office/drawing/2014/main" id="{E3F434EA-6527-5D00-B917-AAB9BE5CEE10}"/>
              </a:ext>
            </a:extLst>
          </p:cNvPr>
          <p:cNvSpPr txBox="1">
            <a:spLocks/>
          </p:cNvSpPr>
          <p:nvPr/>
        </p:nvSpPr>
        <p:spPr>
          <a:xfrm>
            <a:off x="5509403" y="429936"/>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Section 4</a:t>
            </a:r>
          </a:p>
        </p:txBody>
      </p:sp>
      <p:graphicFrame>
        <p:nvGraphicFramePr>
          <p:cNvPr id="10" name="Content Placeholder 2">
            <a:extLst>
              <a:ext uri="{FF2B5EF4-FFF2-40B4-BE49-F238E27FC236}">
                <a16:creationId xmlns:a16="http://schemas.microsoft.com/office/drawing/2014/main" id="{B26BC1E3-E4F5-5E8A-447C-F19DED26D31D}"/>
              </a:ext>
            </a:extLst>
          </p:cNvPr>
          <p:cNvGraphicFramePr>
            <a:graphicFrameLocks/>
          </p:cNvGraphicFramePr>
          <p:nvPr>
            <p:extLst>
              <p:ext uri="{D42A27DB-BD31-4B8C-83A1-F6EECF244321}">
                <p14:modId xmlns:p14="http://schemas.microsoft.com/office/powerpoint/2010/main" val="1920793167"/>
              </p:ext>
            </p:extLst>
          </p:nvPr>
        </p:nvGraphicFramePr>
        <p:xfrm>
          <a:off x="5125108" y="1659324"/>
          <a:ext cx="5383301" cy="475315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25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white circle&#10;&#10;Description automatically generated">
            <a:extLst>
              <a:ext uri="{FF2B5EF4-FFF2-40B4-BE49-F238E27FC236}">
                <a16:creationId xmlns:a16="http://schemas.microsoft.com/office/drawing/2014/main" id="{8BB8F774-3DB1-F4E4-F1E6-FD149F3D3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86340F-01D9-0DE1-E8DD-B2A6487B97A5}"/>
              </a:ext>
            </a:extLst>
          </p:cNvPr>
          <p:cNvSpPr>
            <a:spLocks noGrp="1"/>
          </p:cNvSpPr>
          <p:nvPr>
            <p:ph type="title"/>
          </p:nvPr>
        </p:nvSpPr>
        <p:spPr>
          <a:xfrm>
            <a:off x="5479211" y="367848"/>
            <a:ext cx="3854570" cy="1429170"/>
          </a:xfrm>
        </p:spPr>
        <p:txBody>
          <a:bodyPr/>
          <a:lstStyle/>
          <a:p>
            <a:r>
              <a:rPr lang="en-GB" dirty="0"/>
              <a:t>Section 98</a:t>
            </a:r>
          </a:p>
        </p:txBody>
      </p:sp>
      <p:sp>
        <p:nvSpPr>
          <p:cNvPr id="3" name="Content Placeholder 2">
            <a:extLst>
              <a:ext uri="{FF2B5EF4-FFF2-40B4-BE49-F238E27FC236}">
                <a16:creationId xmlns:a16="http://schemas.microsoft.com/office/drawing/2014/main" id="{6286B016-C67F-6ADD-0E64-32121B8B9DD8}"/>
              </a:ext>
            </a:extLst>
          </p:cNvPr>
          <p:cNvSpPr>
            <a:spLocks noGrp="1"/>
          </p:cNvSpPr>
          <p:nvPr>
            <p:ph idx="1"/>
          </p:nvPr>
        </p:nvSpPr>
        <p:spPr>
          <a:xfrm>
            <a:off x="5479211" y="2124822"/>
            <a:ext cx="4799881" cy="4086645"/>
          </a:xfrm>
        </p:spPr>
        <p:txBody>
          <a:bodyPr/>
          <a:lstStyle/>
          <a:p>
            <a:r>
              <a:rPr lang="en-GB" dirty="0"/>
              <a:t>Asylum accommodation but on an </a:t>
            </a:r>
            <a:r>
              <a:rPr lang="en-GB" b="1" u="sng" dirty="0"/>
              <a:t>emergency basis</a:t>
            </a:r>
            <a:r>
              <a:rPr lang="en-GB" dirty="0"/>
              <a:t>. Should be temporary. </a:t>
            </a:r>
          </a:p>
          <a:p>
            <a:r>
              <a:rPr lang="en-GB" dirty="0"/>
              <a:t>Usually hotel accommodation –meaning meals included. </a:t>
            </a:r>
          </a:p>
          <a:p>
            <a:r>
              <a:rPr lang="en-GB" dirty="0"/>
              <a:t>ASPEN Card given with 9.58 a week to cover travel or other essentials. </a:t>
            </a:r>
          </a:p>
        </p:txBody>
      </p:sp>
      <p:pic>
        <p:nvPicPr>
          <p:cNvPr id="1026" name="Picture 2" descr="Home Office hotels for asylum seekers 'akin to detention centres' – report  | Refugees | The Guardian">
            <a:extLst>
              <a:ext uri="{FF2B5EF4-FFF2-40B4-BE49-F238E27FC236}">
                <a16:creationId xmlns:a16="http://schemas.microsoft.com/office/drawing/2014/main" id="{1C709307-7DFD-1E7A-F36A-A673ED0CC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50" y="1861716"/>
            <a:ext cx="4495082" cy="4794619"/>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96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and orange logo&#10;&#10;Description automatically generated">
            <a:extLst>
              <a:ext uri="{FF2B5EF4-FFF2-40B4-BE49-F238E27FC236}">
                <a16:creationId xmlns:a16="http://schemas.microsoft.com/office/drawing/2014/main" id="{94C57726-6C7D-B633-0C94-B3373BC78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D2F561-0D5D-62EE-7853-00E1B4B07931}"/>
              </a:ext>
            </a:extLst>
          </p:cNvPr>
          <p:cNvSpPr>
            <a:spLocks noGrp="1"/>
          </p:cNvSpPr>
          <p:nvPr>
            <p:ph type="title"/>
          </p:nvPr>
        </p:nvSpPr>
        <p:spPr>
          <a:xfrm>
            <a:off x="677201" y="398955"/>
            <a:ext cx="5698593" cy="1325563"/>
          </a:xfrm>
        </p:spPr>
        <p:txBody>
          <a:bodyPr/>
          <a:lstStyle/>
          <a:p>
            <a:r>
              <a:rPr lang="en-GB" dirty="0"/>
              <a:t>Schedule 10</a:t>
            </a:r>
          </a:p>
        </p:txBody>
      </p:sp>
      <p:sp>
        <p:nvSpPr>
          <p:cNvPr id="3" name="Content Placeholder 2">
            <a:extLst>
              <a:ext uri="{FF2B5EF4-FFF2-40B4-BE49-F238E27FC236}">
                <a16:creationId xmlns:a16="http://schemas.microsoft.com/office/drawing/2014/main" id="{00F5B138-3551-451C-0DE1-48033330E7F2}"/>
              </a:ext>
            </a:extLst>
          </p:cNvPr>
          <p:cNvSpPr>
            <a:spLocks noGrp="1"/>
          </p:cNvSpPr>
          <p:nvPr>
            <p:ph idx="1"/>
          </p:nvPr>
        </p:nvSpPr>
        <p:spPr>
          <a:xfrm>
            <a:off x="352272" y="2022129"/>
            <a:ext cx="6348450" cy="4538259"/>
          </a:xfrm>
        </p:spPr>
        <p:txBody>
          <a:bodyPr>
            <a:normAutofit/>
          </a:bodyPr>
          <a:lstStyle/>
          <a:p>
            <a:r>
              <a:rPr lang="en-GB" dirty="0"/>
              <a:t>Shared accommodation for those who cannot leave the UK due to immigration factors (</a:t>
            </a:r>
            <a:r>
              <a:rPr lang="en-GB" dirty="0" err="1"/>
              <a:t>i.e</a:t>
            </a:r>
            <a:r>
              <a:rPr lang="en-GB" dirty="0"/>
              <a:t> would like to return but can’t, or have other immigration cases) </a:t>
            </a:r>
          </a:p>
          <a:p>
            <a:r>
              <a:rPr lang="en-GB" dirty="0"/>
              <a:t>Must be destitute. </a:t>
            </a:r>
          </a:p>
          <a:p>
            <a:r>
              <a:rPr lang="en-GB" dirty="0"/>
              <a:t>Approximately </a:t>
            </a:r>
            <a:r>
              <a:rPr lang="en-GB" b="0" i="0" dirty="0">
                <a:solidFill>
                  <a:srgbClr val="0B0C0C"/>
                </a:solidFill>
                <a:effectLst/>
                <a:latin typeface="GDS Transport"/>
              </a:rPr>
              <a:t>£47.39 a week to cover food, travel and other expenses. </a:t>
            </a:r>
          </a:p>
          <a:p>
            <a:r>
              <a:rPr lang="en-GB" dirty="0">
                <a:solidFill>
                  <a:srgbClr val="0B0C0C"/>
                </a:solidFill>
                <a:latin typeface="GDS Transport"/>
              </a:rPr>
              <a:t>Access to communal areas and kitchen spaces. </a:t>
            </a:r>
            <a:endParaRPr lang="en-GB" b="0" i="0" dirty="0">
              <a:solidFill>
                <a:srgbClr val="0B0C0C"/>
              </a:solidFill>
              <a:effectLst/>
              <a:latin typeface="GDS Transport"/>
            </a:endParaRPr>
          </a:p>
          <a:p>
            <a:endParaRPr lang="en-GB" dirty="0"/>
          </a:p>
        </p:txBody>
      </p:sp>
      <p:pic>
        <p:nvPicPr>
          <p:cNvPr id="2050" name="Picture 2" descr="Bail Hostel, Swansea – John Weaver">
            <a:extLst>
              <a:ext uri="{FF2B5EF4-FFF2-40B4-BE49-F238E27FC236}">
                <a16:creationId xmlns:a16="http://schemas.microsoft.com/office/drawing/2014/main" id="{585FE88F-A7B9-73E6-9765-5EE0D586C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2273" y="1724518"/>
            <a:ext cx="4372337" cy="4203942"/>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49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and orange rectangle&#10;&#10;Description automatically generated">
            <a:extLst>
              <a:ext uri="{FF2B5EF4-FFF2-40B4-BE49-F238E27FC236}">
                <a16:creationId xmlns:a16="http://schemas.microsoft.com/office/drawing/2014/main" id="{BC7B9143-D441-27DB-4139-0C3CF7A51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7" y="0"/>
            <a:ext cx="12192000" cy="6858000"/>
          </a:xfrm>
          <a:prstGeom prst="rect">
            <a:avLst/>
          </a:prstGeom>
        </p:spPr>
      </p:pic>
      <p:sp>
        <p:nvSpPr>
          <p:cNvPr id="2" name="Title 1">
            <a:extLst>
              <a:ext uri="{FF2B5EF4-FFF2-40B4-BE49-F238E27FC236}">
                <a16:creationId xmlns:a16="http://schemas.microsoft.com/office/drawing/2014/main" id="{5B80D164-555D-302B-67A4-26E5304FAD41}"/>
              </a:ext>
            </a:extLst>
          </p:cNvPr>
          <p:cNvSpPr>
            <a:spLocks noGrp="1"/>
          </p:cNvSpPr>
          <p:nvPr>
            <p:ph type="title"/>
          </p:nvPr>
        </p:nvSpPr>
        <p:spPr>
          <a:xfrm>
            <a:off x="410850" y="259870"/>
            <a:ext cx="10515600" cy="1325563"/>
          </a:xfrm>
        </p:spPr>
        <p:txBody>
          <a:bodyPr/>
          <a:lstStyle/>
          <a:p>
            <a:r>
              <a:rPr lang="en-GB" dirty="0"/>
              <a:t>Other accommodation options</a:t>
            </a:r>
          </a:p>
        </p:txBody>
      </p:sp>
      <p:sp>
        <p:nvSpPr>
          <p:cNvPr id="3" name="Content Placeholder 2">
            <a:extLst>
              <a:ext uri="{FF2B5EF4-FFF2-40B4-BE49-F238E27FC236}">
                <a16:creationId xmlns:a16="http://schemas.microsoft.com/office/drawing/2014/main" id="{464668E8-CCA5-C6D0-51AD-19F9B210B918}"/>
              </a:ext>
            </a:extLst>
          </p:cNvPr>
          <p:cNvSpPr>
            <a:spLocks noGrp="1"/>
          </p:cNvSpPr>
          <p:nvPr>
            <p:ph idx="1"/>
          </p:nvPr>
        </p:nvSpPr>
        <p:spPr>
          <a:xfrm>
            <a:off x="230634" y="2065652"/>
            <a:ext cx="3526858" cy="2726696"/>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GB" b="1" dirty="0"/>
              <a:t>Approved premises (AP), probation hostel</a:t>
            </a:r>
          </a:p>
          <a:p>
            <a:pPr marL="0" indent="0" algn="ctr">
              <a:buNone/>
            </a:pPr>
            <a:r>
              <a:rPr lang="en-GB" sz="2800" dirty="0"/>
              <a:t>Probation specific accommodation. Often temporary, shared spaces with curfews. </a:t>
            </a:r>
            <a:r>
              <a:rPr lang="en-GB" sz="2800" b="1" dirty="0"/>
              <a:t> </a:t>
            </a:r>
            <a:endParaRPr lang="en-GB" sz="2800" dirty="0"/>
          </a:p>
        </p:txBody>
      </p:sp>
      <p:sp>
        <p:nvSpPr>
          <p:cNvPr id="4" name="Content Placeholder 2">
            <a:extLst>
              <a:ext uri="{FF2B5EF4-FFF2-40B4-BE49-F238E27FC236}">
                <a16:creationId xmlns:a16="http://schemas.microsoft.com/office/drawing/2014/main" id="{28A6ECB4-46E4-2715-771F-DEBA38B22664}"/>
              </a:ext>
            </a:extLst>
          </p:cNvPr>
          <p:cNvSpPr txBox="1">
            <a:spLocks/>
          </p:cNvSpPr>
          <p:nvPr/>
        </p:nvSpPr>
        <p:spPr>
          <a:xfrm>
            <a:off x="4525993" y="2065652"/>
            <a:ext cx="3347050" cy="272669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Local Authority</a:t>
            </a:r>
          </a:p>
          <a:p>
            <a:pPr marL="0" indent="0" algn="ctr">
              <a:buNone/>
            </a:pPr>
            <a:r>
              <a:rPr lang="en-GB" dirty="0"/>
              <a:t>Council housing for those who meet requirements, i.e. those able to access benefits</a:t>
            </a:r>
          </a:p>
        </p:txBody>
      </p:sp>
      <p:sp>
        <p:nvSpPr>
          <p:cNvPr id="5" name="Content Placeholder 2">
            <a:extLst>
              <a:ext uri="{FF2B5EF4-FFF2-40B4-BE49-F238E27FC236}">
                <a16:creationId xmlns:a16="http://schemas.microsoft.com/office/drawing/2014/main" id="{BEE9B534-0508-5677-2702-B1E9FB107F5F}"/>
              </a:ext>
            </a:extLst>
          </p:cNvPr>
          <p:cNvSpPr txBox="1">
            <a:spLocks/>
          </p:cNvSpPr>
          <p:nvPr/>
        </p:nvSpPr>
        <p:spPr>
          <a:xfrm>
            <a:off x="8454385" y="2065651"/>
            <a:ext cx="3347051" cy="270944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Third Party Referrals</a:t>
            </a:r>
          </a:p>
          <a:p>
            <a:pPr marL="0" indent="0" algn="ctr">
              <a:buNone/>
            </a:pPr>
            <a:r>
              <a:rPr lang="en-GB" dirty="0"/>
              <a:t>Organisations or charities that provide housing to specific criteria/groups.</a:t>
            </a:r>
            <a:endParaRPr lang="en-GB" b="1" dirty="0"/>
          </a:p>
          <a:p>
            <a:pPr algn="ctr"/>
            <a:endParaRPr lang="en-GB" dirty="0"/>
          </a:p>
        </p:txBody>
      </p:sp>
    </p:spTree>
    <p:extLst>
      <p:ext uri="{BB962C8B-B14F-4D97-AF65-F5344CB8AC3E}">
        <p14:creationId xmlns:p14="http://schemas.microsoft.com/office/powerpoint/2010/main" val="310294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and orange logo&#10;&#10;Description automatically generated">
            <a:extLst>
              <a:ext uri="{FF2B5EF4-FFF2-40B4-BE49-F238E27FC236}">
                <a16:creationId xmlns:a16="http://schemas.microsoft.com/office/drawing/2014/main" id="{407A37F9-A00A-2F19-43D5-4428D6566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C5CB9E-6475-8C07-BBB7-5360E88302B8}"/>
              </a:ext>
            </a:extLst>
          </p:cNvPr>
          <p:cNvSpPr>
            <a:spLocks noGrp="1"/>
          </p:cNvSpPr>
          <p:nvPr>
            <p:ph type="title"/>
          </p:nvPr>
        </p:nvSpPr>
        <p:spPr>
          <a:xfrm>
            <a:off x="619539" y="305490"/>
            <a:ext cx="10515600" cy="1325563"/>
          </a:xfrm>
        </p:spPr>
        <p:txBody>
          <a:bodyPr/>
          <a:lstStyle/>
          <a:p>
            <a:r>
              <a:rPr lang="en-GB" dirty="0"/>
              <a:t>Applying for Home Office accommodation</a:t>
            </a:r>
          </a:p>
        </p:txBody>
      </p:sp>
      <p:sp>
        <p:nvSpPr>
          <p:cNvPr id="3" name="Content Placeholder 2">
            <a:extLst>
              <a:ext uri="{FF2B5EF4-FFF2-40B4-BE49-F238E27FC236}">
                <a16:creationId xmlns:a16="http://schemas.microsoft.com/office/drawing/2014/main" id="{92B4F18C-80C7-E1DC-969E-A6E8C4649942}"/>
              </a:ext>
            </a:extLst>
          </p:cNvPr>
          <p:cNvSpPr>
            <a:spLocks noGrp="1"/>
          </p:cNvSpPr>
          <p:nvPr>
            <p:ph idx="1"/>
          </p:nvPr>
        </p:nvSpPr>
        <p:spPr>
          <a:xfrm>
            <a:off x="439948" y="2068857"/>
            <a:ext cx="5995358" cy="4351338"/>
          </a:xfrm>
        </p:spPr>
        <p:txBody>
          <a:bodyPr>
            <a:normAutofit/>
          </a:bodyPr>
          <a:lstStyle/>
          <a:p>
            <a:r>
              <a:rPr lang="en-GB" dirty="0"/>
              <a:t>Section 95, 4 (both on a form called ASF1) and Schedule 10 (or Bail 409) are forms that caseworkers at GDWG help people to fill in and send to Migrant Help.</a:t>
            </a:r>
            <a:br>
              <a:rPr lang="en-GB" dirty="0"/>
            </a:br>
            <a:endParaRPr lang="en-GB" dirty="0"/>
          </a:p>
          <a:p>
            <a:r>
              <a:rPr lang="en-GB" dirty="0"/>
              <a:t>Section 98 is generally done via call to Migrant Help who will aim to provide emergency accommodation the same day. </a:t>
            </a:r>
          </a:p>
        </p:txBody>
      </p:sp>
      <p:pic>
        <p:nvPicPr>
          <p:cNvPr id="6146" name="Picture 2" descr="Why Carbon Copy Forms Cost You More Than You Think">
            <a:extLst>
              <a:ext uri="{FF2B5EF4-FFF2-40B4-BE49-F238E27FC236}">
                <a16:creationId xmlns:a16="http://schemas.microsoft.com/office/drawing/2014/main" id="{76064246-E9E7-8B62-DA20-0E97584A2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495" y="1631053"/>
            <a:ext cx="4407966" cy="44771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9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and orange rectangle&#10;&#10;Description automatically generated">
            <a:extLst>
              <a:ext uri="{FF2B5EF4-FFF2-40B4-BE49-F238E27FC236}">
                <a16:creationId xmlns:a16="http://schemas.microsoft.com/office/drawing/2014/main" id="{A5D333F5-5EC8-5F67-E8E8-72AF2E412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84"/>
            <a:ext cx="12192000" cy="6858000"/>
          </a:xfrm>
          <a:prstGeom prst="rect">
            <a:avLst/>
          </a:prstGeom>
        </p:spPr>
      </p:pic>
      <p:sp>
        <p:nvSpPr>
          <p:cNvPr id="2" name="Title 1">
            <a:extLst>
              <a:ext uri="{FF2B5EF4-FFF2-40B4-BE49-F238E27FC236}">
                <a16:creationId xmlns:a16="http://schemas.microsoft.com/office/drawing/2014/main" id="{11E5AE01-83CB-8C6B-89DC-796399CFBC5D}"/>
              </a:ext>
            </a:extLst>
          </p:cNvPr>
          <p:cNvSpPr>
            <a:spLocks noGrp="1"/>
          </p:cNvSpPr>
          <p:nvPr>
            <p:ph type="title"/>
          </p:nvPr>
        </p:nvSpPr>
        <p:spPr>
          <a:xfrm>
            <a:off x="1925128" y="-92827"/>
            <a:ext cx="10515600" cy="1325563"/>
          </a:xfrm>
        </p:spPr>
        <p:txBody>
          <a:bodyPr/>
          <a:lstStyle/>
          <a:p>
            <a:r>
              <a:rPr lang="en-GB" dirty="0"/>
              <a:t>Decisions on HO accommodation </a:t>
            </a:r>
          </a:p>
        </p:txBody>
      </p:sp>
      <p:sp>
        <p:nvSpPr>
          <p:cNvPr id="3" name="Content Placeholder 2">
            <a:extLst>
              <a:ext uri="{FF2B5EF4-FFF2-40B4-BE49-F238E27FC236}">
                <a16:creationId xmlns:a16="http://schemas.microsoft.com/office/drawing/2014/main" id="{C911BC14-85E9-E2DC-A79A-F708B9A9D846}"/>
              </a:ext>
            </a:extLst>
          </p:cNvPr>
          <p:cNvSpPr>
            <a:spLocks noGrp="1"/>
          </p:cNvSpPr>
          <p:nvPr>
            <p:ph idx="1"/>
          </p:nvPr>
        </p:nvSpPr>
        <p:spPr>
          <a:xfrm>
            <a:off x="354184" y="1818863"/>
            <a:ext cx="4721523" cy="4457793"/>
          </a:xfrm>
        </p:spPr>
        <p:style>
          <a:lnRef idx="2">
            <a:schemeClr val="accent6"/>
          </a:lnRef>
          <a:fillRef idx="1">
            <a:schemeClr val="lt1"/>
          </a:fillRef>
          <a:effectRef idx="0">
            <a:schemeClr val="accent6"/>
          </a:effectRef>
          <a:fontRef idx="minor">
            <a:schemeClr val="dk1"/>
          </a:fontRef>
        </p:style>
        <p:txBody>
          <a:bodyPr>
            <a:normAutofit fontScale="92500"/>
          </a:bodyPr>
          <a:lstStyle/>
          <a:p>
            <a:pPr marL="0" indent="0">
              <a:buNone/>
            </a:pPr>
            <a:r>
              <a:rPr lang="en-GB" u="sng" dirty="0"/>
              <a:t>Positive decision</a:t>
            </a:r>
          </a:p>
          <a:p>
            <a:pPr marL="514350" indent="-514350">
              <a:buFont typeface="+mj-lt"/>
              <a:buAutoNum type="arabicPeriod"/>
            </a:pPr>
            <a:r>
              <a:rPr lang="en-GB" dirty="0"/>
              <a:t>Home Office accepts person needs accommodation </a:t>
            </a:r>
          </a:p>
          <a:p>
            <a:pPr marL="514350" indent="-514350">
              <a:buFont typeface="+mj-lt"/>
              <a:buAutoNum type="arabicPeriod"/>
            </a:pPr>
            <a:r>
              <a:rPr lang="en-GB" dirty="0"/>
              <a:t>Home Office sources an address (anywhere in the UK)</a:t>
            </a:r>
          </a:p>
          <a:p>
            <a:pPr marL="514350" indent="-514350">
              <a:buFont typeface="+mj-lt"/>
              <a:buAutoNum type="arabicPeriod"/>
            </a:pPr>
            <a:r>
              <a:rPr lang="en-GB" dirty="0"/>
              <a:t>If probation are involved, probation check address. </a:t>
            </a:r>
          </a:p>
          <a:p>
            <a:pPr marL="514350" indent="-514350">
              <a:buFont typeface="+mj-lt"/>
              <a:buAutoNum type="arabicPeriod"/>
            </a:pPr>
            <a:r>
              <a:rPr lang="en-GB" dirty="0"/>
              <a:t>Once checks are made, the person can be released to this address. </a:t>
            </a:r>
          </a:p>
        </p:txBody>
      </p:sp>
      <p:sp>
        <p:nvSpPr>
          <p:cNvPr id="4" name="Content Placeholder 2">
            <a:extLst>
              <a:ext uri="{FF2B5EF4-FFF2-40B4-BE49-F238E27FC236}">
                <a16:creationId xmlns:a16="http://schemas.microsoft.com/office/drawing/2014/main" id="{A3133F77-0387-6B05-403C-2B8EE3670C50}"/>
              </a:ext>
            </a:extLst>
          </p:cNvPr>
          <p:cNvSpPr txBox="1">
            <a:spLocks/>
          </p:cNvSpPr>
          <p:nvPr/>
        </p:nvSpPr>
        <p:spPr>
          <a:xfrm>
            <a:off x="5647428" y="1818862"/>
            <a:ext cx="4721523" cy="4457793"/>
          </a:xfrm>
          <a:prstGeom prst="rect">
            <a:avLst/>
          </a:prstGeom>
          <a:ln>
            <a:solidFill>
              <a:srgbClr val="C0000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u="sng" dirty="0"/>
              <a:t>Negative decision</a:t>
            </a:r>
          </a:p>
          <a:p>
            <a:pPr marL="514350" indent="-514350">
              <a:buFont typeface="+mj-lt"/>
              <a:buAutoNum type="arabicPeriod"/>
            </a:pPr>
            <a:r>
              <a:rPr lang="en-GB" dirty="0"/>
              <a:t>Home office states why they believe the person does not need accommodation </a:t>
            </a:r>
          </a:p>
          <a:p>
            <a:pPr marL="514350" indent="-514350">
              <a:buFont typeface="+mj-lt"/>
              <a:buAutoNum type="arabicPeriod"/>
            </a:pPr>
            <a:r>
              <a:rPr lang="en-GB" dirty="0"/>
              <a:t>Person is given a 3 day window to lodge an appeal to the Asylum Support Tribunal. </a:t>
            </a:r>
          </a:p>
          <a:p>
            <a:pPr marL="514350" indent="-514350">
              <a:buFont typeface="+mj-lt"/>
              <a:buAutoNum type="arabicPeriod"/>
            </a:pPr>
            <a:r>
              <a:rPr lang="en-GB" dirty="0"/>
              <a:t>Result of appeal determines whether a person is entitled to Home Office accommodation or if other options are needed. </a:t>
            </a:r>
          </a:p>
        </p:txBody>
      </p:sp>
    </p:spTree>
    <p:extLst>
      <p:ext uri="{BB962C8B-B14F-4D97-AF65-F5344CB8AC3E}">
        <p14:creationId xmlns:p14="http://schemas.microsoft.com/office/powerpoint/2010/main" val="50674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B4F7C-1A83-74B8-AD83-99AF6ABEE167}"/>
              </a:ext>
            </a:extLst>
          </p:cNvPr>
          <p:cNvSpPr>
            <a:spLocks noGrp="1"/>
          </p:cNvSpPr>
          <p:nvPr>
            <p:ph type="title"/>
          </p:nvPr>
        </p:nvSpPr>
        <p:spPr>
          <a:xfrm>
            <a:off x="433234" y="241269"/>
            <a:ext cx="5374848" cy="1325563"/>
          </a:xfrm>
        </p:spPr>
        <p:txBody>
          <a:bodyPr>
            <a:normAutofit/>
          </a:bodyPr>
          <a:lstStyle/>
          <a:p>
            <a:r>
              <a:rPr lang="en-GB" sz="3400" b="1" dirty="0"/>
              <a:t>Common issues with Home Office accommodation</a:t>
            </a:r>
          </a:p>
        </p:txBody>
      </p:sp>
      <p:sp>
        <p:nvSpPr>
          <p:cNvPr id="3" name="Content Placeholder 2">
            <a:extLst>
              <a:ext uri="{FF2B5EF4-FFF2-40B4-BE49-F238E27FC236}">
                <a16:creationId xmlns:a16="http://schemas.microsoft.com/office/drawing/2014/main" id="{E851DA22-B9C0-ABE9-6E6C-6AECA70CE481}"/>
              </a:ext>
            </a:extLst>
          </p:cNvPr>
          <p:cNvSpPr>
            <a:spLocks noGrp="1"/>
          </p:cNvSpPr>
          <p:nvPr>
            <p:ph idx="1"/>
          </p:nvPr>
        </p:nvSpPr>
        <p:spPr>
          <a:xfrm>
            <a:off x="396814" y="1671373"/>
            <a:ext cx="5374848" cy="5032376"/>
          </a:xfrm>
        </p:spPr>
        <p:txBody>
          <a:bodyPr numCol="2">
            <a:normAutofit/>
          </a:bodyPr>
          <a:lstStyle/>
          <a:p>
            <a:r>
              <a:rPr lang="en-GB" sz="2400" dirty="0"/>
              <a:t>Language barrier in applying for accommodation, </a:t>
            </a:r>
          </a:p>
          <a:p>
            <a:r>
              <a:rPr lang="en-GB" sz="2400" dirty="0"/>
              <a:t>Access to information needed on accommodation forms,</a:t>
            </a:r>
          </a:p>
          <a:p>
            <a:r>
              <a:rPr lang="en-GB" sz="2400" dirty="0"/>
              <a:t>Length of time to receive a decision,</a:t>
            </a:r>
          </a:p>
          <a:p>
            <a:r>
              <a:rPr lang="en-GB" sz="2400" dirty="0"/>
              <a:t>Can be placed or moved anywhere in the UK, </a:t>
            </a:r>
          </a:p>
          <a:p>
            <a:r>
              <a:rPr lang="en-GB" sz="2400" dirty="0"/>
              <a:t>Overcrowding in accommodation, </a:t>
            </a:r>
          </a:p>
          <a:p>
            <a:r>
              <a:rPr lang="en-GB" sz="2400" dirty="0"/>
              <a:t>Poor condition of accommodation,</a:t>
            </a:r>
          </a:p>
          <a:p>
            <a:r>
              <a:rPr lang="en-GB" sz="2400" dirty="0"/>
              <a:t>Clashes between differences in people,</a:t>
            </a:r>
          </a:p>
          <a:p>
            <a:r>
              <a:rPr lang="en-GB" sz="2400" dirty="0"/>
              <a:t>Many more!</a:t>
            </a:r>
          </a:p>
        </p:txBody>
      </p:sp>
      <p:pic>
        <p:nvPicPr>
          <p:cNvPr id="12" name="Picture 2" descr="Asylum seeker says Whitechapel accommodation 'falling apart' | East London  Advertiser">
            <a:extLst>
              <a:ext uri="{FF2B5EF4-FFF2-40B4-BE49-F238E27FC236}">
                <a16:creationId xmlns:a16="http://schemas.microsoft.com/office/drawing/2014/main" id="{A00C1CD9-CACF-E773-A7B7-69682F1EF3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53" r="3" b="3"/>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3087" name="Arc 308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DE6A87C-1807-6D07-5F7C-3E39B4BD24B2}"/>
              </a:ext>
            </a:extLst>
          </p:cNvPr>
          <p:cNvPicPr>
            <a:picLocks noChangeAspect="1"/>
          </p:cNvPicPr>
          <p:nvPr/>
        </p:nvPicPr>
        <p:blipFill rotWithShape="1">
          <a:blip r:embed="rId3"/>
          <a:srcRect l="29485" t="24917" r="25189" b="4323"/>
          <a:stretch/>
        </p:blipFill>
        <p:spPr>
          <a:xfrm>
            <a:off x="6420339" y="2"/>
            <a:ext cx="3404779" cy="2989880"/>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3080" name="Picture 8" descr="Asylum seekers placed in squalid housing with no money in 'shambolic' plan  to move thousands, charities say | The Independent">
            <a:extLst>
              <a:ext uri="{FF2B5EF4-FFF2-40B4-BE49-F238E27FC236}">
                <a16:creationId xmlns:a16="http://schemas.microsoft.com/office/drawing/2014/main" id="{71852DF0-13E8-B1BC-B4CF-18F8C1669A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02" t="-1535" r="-4015" b="1539"/>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
        <p:nvSpPr>
          <p:cNvPr id="6" name="AutoShape 4" descr="Sunday Echo Investigation: Asylum seekers in Liverpool forced into cramped  and dangerous housing - Liverpool Echo">
            <a:extLst>
              <a:ext uri="{FF2B5EF4-FFF2-40B4-BE49-F238E27FC236}">
                <a16:creationId xmlns:a16="http://schemas.microsoft.com/office/drawing/2014/main" id="{485DBF0E-C67B-4586-EABA-E78425D00D57}"/>
              </a:ext>
            </a:extLst>
          </p:cNvPr>
          <p:cNvSpPr>
            <a:spLocks noChangeAspect="1" noChangeArrowheads="1"/>
          </p:cNvSpPr>
          <p:nvPr/>
        </p:nvSpPr>
        <p:spPr bwMode="auto">
          <a:xfrm>
            <a:off x="5943599" y="3276599"/>
            <a:ext cx="2554857" cy="25548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a:extLst>
              <a:ext uri="{FF2B5EF4-FFF2-40B4-BE49-F238E27FC236}">
                <a16:creationId xmlns:a16="http://schemas.microsoft.com/office/drawing/2014/main" id="{DAC9A44F-3547-18DC-69BF-5A4AF68FD1B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7811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3ca9d0-e34a-47cf-95f4-eaa8a3848c5d">
      <Terms xmlns="http://schemas.microsoft.com/office/infopath/2007/PartnerControls"/>
    </lcf76f155ced4ddcb4097134ff3c332f>
    <TaxCatchAll xmlns="b6128152-f4d3-4f2a-8d72-593d1043d5c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4D8B0623404643A64B93FDB9F8809A" ma:contentTypeVersion="17" ma:contentTypeDescription="Create a new document." ma:contentTypeScope="" ma:versionID="289666f9b89d8375324a439972d0f298">
  <xsd:schema xmlns:xsd="http://www.w3.org/2001/XMLSchema" xmlns:xs="http://www.w3.org/2001/XMLSchema" xmlns:p="http://schemas.microsoft.com/office/2006/metadata/properties" xmlns:ns2="563ca9d0-e34a-47cf-95f4-eaa8a3848c5d" xmlns:ns3="b6128152-f4d3-4f2a-8d72-593d1043d5c6" targetNamespace="http://schemas.microsoft.com/office/2006/metadata/properties" ma:root="true" ma:fieldsID="f95a6dc5a17414aebe703298a193edba" ns2:_="" ns3:_="">
    <xsd:import namespace="563ca9d0-e34a-47cf-95f4-eaa8a3848c5d"/>
    <xsd:import namespace="b6128152-f4d3-4f2a-8d72-593d1043d5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ca9d0-e34a-47cf-95f4-eaa8a3848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4e49e8c-8da6-4f23-bb10-923a7fc021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128152-f4d3-4f2a-8d72-593d1043d5c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ac2570-174f-479d-890f-5d8d4014e086}" ma:internalName="TaxCatchAll" ma:showField="CatchAllData" ma:web="b6128152-f4d3-4f2a-8d72-593d1043d5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C0F7FF-596B-44D6-9362-BC6AF7809623}">
  <ds:schemaRefs>
    <ds:schemaRef ds:uri="http://schemas.microsoft.com/office/2006/metadata/properties"/>
    <ds:schemaRef ds:uri="http://schemas.microsoft.com/office/infopath/2007/PartnerControls"/>
    <ds:schemaRef ds:uri="563ca9d0-e34a-47cf-95f4-eaa8a3848c5d"/>
    <ds:schemaRef ds:uri="b6128152-f4d3-4f2a-8d72-593d1043d5c6"/>
  </ds:schemaRefs>
</ds:datastoreItem>
</file>

<file path=customXml/itemProps2.xml><?xml version="1.0" encoding="utf-8"?>
<ds:datastoreItem xmlns:ds="http://schemas.openxmlformats.org/officeDocument/2006/customXml" ds:itemID="{8E661274-6A5F-4F5E-861E-ADC7ABF188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ca9d0-e34a-47cf-95f4-eaa8a3848c5d"/>
    <ds:schemaRef ds:uri="b6128152-f4d3-4f2a-8d72-593d1043d5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968D56-5CA2-41EF-A10C-AD2DD5997C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313</TotalTime>
  <Words>1460</Words>
  <Application>Microsoft Office PowerPoint</Application>
  <PresentationFormat>Widescreen</PresentationFormat>
  <Paragraphs>109</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GDS Transport</vt:lpstr>
      <vt:lpstr>Office Theme</vt:lpstr>
      <vt:lpstr>Accommodation options</vt:lpstr>
      <vt:lpstr>Types of home office accommodation </vt:lpstr>
      <vt:lpstr>Section 95</vt:lpstr>
      <vt:lpstr>Section 98</vt:lpstr>
      <vt:lpstr>Schedule 10</vt:lpstr>
      <vt:lpstr>Other accommodation options</vt:lpstr>
      <vt:lpstr>Applying for Home Office accommodation</vt:lpstr>
      <vt:lpstr>Decisions on HO accommodation </vt:lpstr>
      <vt:lpstr>Common issues with Home Office accommodation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Accommodation options</dc:title>
  <dc:creator>Hannah Carbery</dc:creator>
  <cp:lastModifiedBy>Lara Bligh-Caplan</cp:lastModifiedBy>
  <cp:revision>2</cp:revision>
  <dcterms:created xsi:type="dcterms:W3CDTF">2023-09-27T11:05:41Z</dcterms:created>
  <dcterms:modified xsi:type="dcterms:W3CDTF">2024-04-04T12:55:48Z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0x010100754D8B0623404643A64B93FDB9F8809A</vt:lpwstr>
  </property>
  <property fmtid="{D5CDD505-2E9C-101B-9397-08002B2CF9AE}" pid="3" name="Order">
    <vt:r8>7900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