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4"/>
  </p:sldMasterIdLst>
  <p:notesMasterIdLst>
    <p:notesMasterId r:id="rId34"/>
  </p:notesMasterIdLst>
  <p:sldIdLst>
    <p:sldId id="3825" r:id="rId5"/>
    <p:sldId id="3826" r:id="rId6"/>
    <p:sldId id="3842" r:id="rId7"/>
    <p:sldId id="3862" r:id="rId8"/>
    <p:sldId id="3843" r:id="rId9"/>
    <p:sldId id="3844" r:id="rId10"/>
    <p:sldId id="3855" r:id="rId11"/>
    <p:sldId id="3863" r:id="rId12"/>
    <p:sldId id="3856" r:id="rId13"/>
    <p:sldId id="3864" r:id="rId14"/>
    <p:sldId id="3857" r:id="rId15"/>
    <p:sldId id="3865" r:id="rId16"/>
    <p:sldId id="3828" r:id="rId17"/>
    <p:sldId id="3845" r:id="rId18"/>
    <p:sldId id="3846" r:id="rId19"/>
    <p:sldId id="3840" r:id="rId20"/>
    <p:sldId id="3839" r:id="rId21"/>
    <p:sldId id="3858" r:id="rId22"/>
    <p:sldId id="3849" r:id="rId23"/>
    <p:sldId id="3850" r:id="rId24"/>
    <p:sldId id="3851" r:id="rId25"/>
    <p:sldId id="3852" r:id="rId26"/>
    <p:sldId id="3853" r:id="rId27"/>
    <p:sldId id="3854" r:id="rId28"/>
    <p:sldId id="3831" r:id="rId29"/>
    <p:sldId id="3861" r:id="rId30"/>
    <p:sldId id="3847" r:id="rId31"/>
    <p:sldId id="3866" r:id="rId32"/>
    <p:sldId id="3834"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0" userDrawn="1">
          <p15:clr>
            <a:srgbClr val="A4A3A4"/>
          </p15:clr>
        </p15:guide>
        <p15:guide id="2" orient="horz" pos="3408" userDrawn="1">
          <p15:clr>
            <a:srgbClr val="A4A3A4"/>
          </p15:clr>
        </p15:guide>
        <p15:guide id="3" pos="6936" userDrawn="1">
          <p15:clr>
            <a:srgbClr val="A4A3A4"/>
          </p15:clr>
        </p15:guide>
        <p15:guide id="4" pos="74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B7E1F1-A5E6-449A-81BB-AE107B5FCCAC}" v="234" dt="2024-02-08T07:19:40.9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guide orient="horz" pos="1200"/>
        <p:guide orient="horz" pos="3408"/>
        <p:guide pos="6936"/>
        <p:guide pos="74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5B3066-540F-4606-ADEC-65EB1C3E9627}" type="doc">
      <dgm:prSet loTypeId="urn:microsoft.com/office/officeart/2016/7/layout/BasicLinearProcessNumbered#1" loCatId="process" qsTypeId="urn:microsoft.com/office/officeart/2005/8/quickstyle/simple1" qsCatId="simple" csTypeId="urn:microsoft.com/office/officeart/2005/8/colors/colorful1" csCatId="colorful" phldr="1"/>
      <dgm:spPr/>
      <dgm:t>
        <a:bodyPr/>
        <a:lstStyle/>
        <a:p>
          <a:endParaRPr lang="en-US"/>
        </a:p>
      </dgm:t>
    </dgm:pt>
    <dgm:pt modelId="{198ACE8E-34F4-43E6-BB2E-1809B1CC58DC}">
      <dgm:prSet custT="1"/>
      <dgm:spPr>
        <a:solidFill>
          <a:schemeClr val="accent1">
            <a:lumMod val="20000"/>
            <a:lumOff val="80000"/>
            <a:alpha val="90000"/>
          </a:schemeClr>
        </a:solidFill>
        <a:ln>
          <a:noFill/>
        </a:ln>
      </dgm:spPr>
      <dgm:t>
        <a:bodyPr/>
        <a:lstStyle/>
        <a:p>
          <a:r>
            <a:rPr lang="en-US" sz="1400" b="0" i="0" u="none" dirty="0"/>
            <a:t>Ade tells you that  someone has been forcing him to take drugs to ‘test’ them.</a:t>
          </a:r>
          <a:endParaRPr lang="en-US" sz="1400" dirty="0"/>
        </a:p>
      </dgm:t>
    </dgm:pt>
    <dgm:pt modelId="{49F555B2-B165-4CB6-8578-DF4BCD791ABF}" type="parTrans" cxnId="{8327A44B-5326-4A8B-9B23-A3D3C09A16F3}">
      <dgm:prSet/>
      <dgm:spPr/>
      <dgm:t>
        <a:bodyPr/>
        <a:lstStyle/>
        <a:p>
          <a:endParaRPr lang="en-US"/>
        </a:p>
      </dgm:t>
    </dgm:pt>
    <dgm:pt modelId="{C54063C4-24CD-4834-9424-53756AE38C6B}" type="sibTrans" cxnId="{8327A44B-5326-4A8B-9B23-A3D3C09A16F3}">
      <dgm:prSet phldrT="1" phldr="0"/>
      <dgm:spPr>
        <a:solidFill>
          <a:schemeClr val="accent1"/>
        </a:solidFill>
        <a:ln>
          <a:noFill/>
        </a:ln>
      </dgm:spPr>
      <dgm:t>
        <a:bodyPr/>
        <a:lstStyle/>
        <a:p>
          <a:r>
            <a:rPr lang="en-US"/>
            <a:t>1</a:t>
          </a:r>
          <a:endParaRPr lang="en-US" dirty="0"/>
        </a:p>
      </dgm:t>
    </dgm:pt>
    <dgm:pt modelId="{0F6BA1FB-59E5-4F16-A7B4-1533BB1F09E4}">
      <dgm:prSet custT="1"/>
      <dgm:spPr>
        <a:solidFill>
          <a:schemeClr val="accent2">
            <a:lumMod val="20000"/>
            <a:lumOff val="80000"/>
            <a:alpha val="90000"/>
          </a:schemeClr>
        </a:solidFill>
        <a:ln>
          <a:noFill/>
        </a:ln>
      </dgm:spPr>
      <dgm:t>
        <a:bodyPr/>
        <a:lstStyle/>
        <a:p>
          <a:r>
            <a:rPr lang="en-GB" sz="1400" dirty="0"/>
            <a:t>You remain calm, listen, reassure and explain you will need to share the information with the office.</a:t>
          </a:r>
          <a:endParaRPr lang="en-US" sz="1400" dirty="0"/>
        </a:p>
      </dgm:t>
    </dgm:pt>
    <dgm:pt modelId="{6A557BB1-C0DD-44CB-8745-CE5481476209}" type="parTrans" cxnId="{F0FA65E5-FB81-4E7A-9467-65363565F4A0}">
      <dgm:prSet/>
      <dgm:spPr/>
      <dgm:t>
        <a:bodyPr/>
        <a:lstStyle/>
        <a:p>
          <a:endParaRPr lang="en-US"/>
        </a:p>
      </dgm:t>
    </dgm:pt>
    <dgm:pt modelId="{7DBF5CB5-29DD-4671-A0F3-981D48571500}" type="sibTrans" cxnId="{F0FA65E5-FB81-4E7A-9467-65363565F4A0}">
      <dgm:prSet phldrT="2" phldr="0"/>
      <dgm:spPr>
        <a:solidFill>
          <a:schemeClr val="accent2"/>
        </a:solidFill>
        <a:ln>
          <a:noFill/>
        </a:ln>
      </dgm:spPr>
      <dgm:t>
        <a:bodyPr/>
        <a:lstStyle/>
        <a:p>
          <a:r>
            <a:rPr lang="en-US"/>
            <a:t>2</a:t>
          </a:r>
          <a:endParaRPr lang="en-US" dirty="0"/>
        </a:p>
      </dgm:t>
    </dgm:pt>
    <dgm:pt modelId="{1D096F01-AEA8-401D-8348-98E9A81F3CE0}">
      <dgm:prSet custT="1"/>
      <dgm:spPr>
        <a:solidFill>
          <a:schemeClr val="accent4">
            <a:lumMod val="20000"/>
            <a:lumOff val="80000"/>
            <a:alpha val="90000"/>
          </a:schemeClr>
        </a:solidFill>
        <a:ln>
          <a:noFill/>
        </a:ln>
      </dgm:spPr>
      <dgm:t>
        <a:bodyPr/>
        <a:lstStyle/>
        <a:p>
          <a:r>
            <a:rPr lang="en-US" sz="1400" dirty="0"/>
            <a:t>After</a:t>
          </a:r>
          <a:r>
            <a:rPr lang="en-US" sz="1400" baseline="0" dirty="0"/>
            <a:t> your visit you write down what Ade said and call the GDWG office to report the concern.</a:t>
          </a:r>
          <a:endParaRPr lang="en-US" sz="1400" dirty="0"/>
        </a:p>
      </dgm:t>
    </dgm:pt>
    <dgm:pt modelId="{AB9DA1CE-0370-48BB-8362-3A4CBF7FFB29}" type="parTrans" cxnId="{FD2381C0-DA6F-4859-90D6-313730044E7C}">
      <dgm:prSet/>
      <dgm:spPr/>
      <dgm:t>
        <a:bodyPr/>
        <a:lstStyle/>
        <a:p>
          <a:endParaRPr lang="en-US"/>
        </a:p>
      </dgm:t>
    </dgm:pt>
    <dgm:pt modelId="{6088456C-4B73-4948-985C-DD954DEF44EF}" type="sibTrans" cxnId="{FD2381C0-DA6F-4859-90D6-313730044E7C}">
      <dgm:prSet phldrT="3" phldr="0"/>
      <dgm:spPr>
        <a:solidFill>
          <a:schemeClr val="accent4"/>
        </a:solidFill>
        <a:ln>
          <a:noFill/>
        </a:ln>
      </dgm:spPr>
      <dgm:t>
        <a:bodyPr/>
        <a:lstStyle/>
        <a:p>
          <a:r>
            <a:rPr lang="en-US"/>
            <a:t>3</a:t>
          </a:r>
          <a:endParaRPr lang="en-US" dirty="0"/>
        </a:p>
      </dgm:t>
    </dgm:pt>
    <dgm:pt modelId="{DE16CBB4-D3F4-44AD-8379-3A5D78B889D5}">
      <dgm:prSet custT="1"/>
      <dgm:spPr>
        <a:solidFill>
          <a:schemeClr val="accent5">
            <a:lumMod val="20000"/>
            <a:lumOff val="80000"/>
            <a:alpha val="90000"/>
          </a:schemeClr>
        </a:solidFill>
        <a:ln>
          <a:noFill/>
        </a:ln>
      </dgm:spPr>
      <dgm:t>
        <a:bodyPr/>
        <a:lstStyle/>
        <a:p>
          <a:r>
            <a:rPr lang="en-US" sz="1400" b="0" i="0" u="none" dirty="0"/>
            <a:t>Staff at GDWG discuss it with Anna and call Ade to get more info and let him know we will report it to the IRC.</a:t>
          </a:r>
          <a:endParaRPr lang="en-US" sz="1400" dirty="0"/>
        </a:p>
      </dgm:t>
    </dgm:pt>
    <dgm:pt modelId="{917142D8-7514-46BB-B61D-8633F0189C31}" type="parTrans" cxnId="{058D75E7-8E09-41CE-ADFC-EEAD1556353B}">
      <dgm:prSet/>
      <dgm:spPr/>
      <dgm:t>
        <a:bodyPr/>
        <a:lstStyle/>
        <a:p>
          <a:endParaRPr lang="en-US"/>
        </a:p>
      </dgm:t>
    </dgm:pt>
    <dgm:pt modelId="{C2728830-9A00-4764-A9F1-670DDF9E57B3}" type="sibTrans" cxnId="{058D75E7-8E09-41CE-ADFC-EEAD1556353B}">
      <dgm:prSet phldrT="4" phldr="0"/>
      <dgm:spPr>
        <a:solidFill>
          <a:schemeClr val="accent5"/>
        </a:solidFill>
        <a:ln>
          <a:noFill/>
        </a:ln>
      </dgm:spPr>
      <dgm:t>
        <a:bodyPr/>
        <a:lstStyle/>
        <a:p>
          <a:r>
            <a:rPr lang="en-US"/>
            <a:t>4</a:t>
          </a:r>
          <a:endParaRPr lang="en-US" dirty="0"/>
        </a:p>
      </dgm:t>
    </dgm:pt>
    <dgm:pt modelId="{F7B81412-5EAE-488C-9259-0FA0EB0F090B}">
      <dgm:prSet custT="1"/>
      <dgm:spPr>
        <a:solidFill>
          <a:schemeClr val="accent6">
            <a:lumMod val="20000"/>
            <a:lumOff val="80000"/>
            <a:alpha val="90000"/>
          </a:schemeClr>
        </a:solidFill>
        <a:ln>
          <a:noFill/>
        </a:ln>
      </dgm:spPr>
      <dgm:t>
        <a:bodyPr/>
        <a:lstStyle/>
        <a:p>
          <a:r>
            <a:rPr lang="en-US" sz="1400" dirty="0"/>
            <a:t>Staff </a:t>
          </a:r>
          <a:r>
            <a:rPr lang="en-US" sz="1400" baseline="0" dirty="0"/>
            <a:t>contact the IRC Safeguarding Director to report these concerns and report back to visitor.</a:t>
          </a:r>
          <a:endParaRPr lang="en-US" sz="1400" dirty="0"/>
        </a:p>
      </dgm:t>
    </dgm:pt>
    <dgm:pt modelId="{C9E63F01-62A4-4331-A67D-7FE563CE9D07}" type="parTrans" cxnId="{AD7281BE-8A99-43C0-9016-4082EB985BF2}">
      <dgm:prSet/>
      <dgm:spPr/>
      <dgm:t>
        <a:bodyPr/>
        <a:lstStyle/>
        <a:p>
          <a:endParaRPr lang="en-US"/>
        </a:p>
      </dgm:t>
    </dgm:pt>
    <dgm:pt modelId="{32E76676-0672-4988-9FB1-308093FF8D5C}" type="sibTrans" cxnId="{AD7281BE-8A99-43C0-9016-4082EB985BF2}">
      <dgm:prSet phldrT="5" phldr="0"/>
      <dgm:spPr>
        <a:solidFill>
          <a:schemeClr val="accent6"/>
        </a:solidFill>
        <a:ln>
          <a:noFill/>
        </a:ln>
      </dgm:spPr>
      <dgm:t>
        <a:bodyPr/>
        <a:lstStyle/>
        <a:p>
          <a:r>
            <a:rPr lang="en-US"/>
            <a:t>5</a:t>
          </a:r>
          <a:endParaRPr lang="en-US" dirty="0"/>
        </a:p>
      </dgm:t>
    </dgm:pt>
    <dgm:pt modelId="{869C0C7E-BD0C-4E5F-8D96-6B8EEC39B952}" type="pres">
      <dgm:prSet presAssocID="{0F5B3066-540F-4606-ADEC-65EB1C3E9627}" presName="Name0" presStyleCnt="0">
        <dgm:presLayoutVars>
          <dgm:animLvl val="lvl"/>
          <dgm:resizeHandles val="exact"/>
        </dgm:presLayoutVars>
      </dgm:prSet>
      <dgm:spPr/>
    </dgm:pt>
    <dgm:pt modelId="{A1C50682-E81A-4719-9746-6B052BFB6DD3}" type="pres">
      <dgm:prSet presAssocID="{198ACE8E-34F4-43E6-BB2E-1809B1CC58DC}" presName="compositeNode" presStyleCnt="0">
        <dgm:presLayoutVars>
          <dgm:bulletEnabled val="1"/>
        </dgm:presLayoutVars>
      </dgm:prSet>
      <dgm:spPr/>
    </dgm:pt>
    <dgm:pt modelId="{1896CBD6-4A99-4E4A-A270-A70AEFBAAF7E}" type="pres">
      <dgm:prSet presAssocID="{198ACE8E-34F4-43E6-BB2E-1809B1CC58DC}" presName="bgRect" presStyleLbl="bgAccFollowNode1" presStyleIdx="0" presStyleCnt="5"/>
      <dgm:spPr/>
    </dgm:pt>
    <dgm:pt modelId="{9C3A7F13-9585-42DF-AD32-B56F82B123C8}" type="pres">
      <dgm:prSet presAssocID="{C54063C4-24CD-4834-9424-53756AE38C6B}" presName="sibTransNodeCircle" presStyleLbl="alignNode1" presStyleIdx="0" presStyleCnt="10">
        <dgm:presLayoutVars>
          <dgm:chMax val="0"/>
          <dgm:bulletEnabled/>
        </dgm:presLayoutVars>
      </dgm:prSet>
      <dgm:spPr/>
    </dgm:pt>
    <dgm:pt modelId="{923B2301-552B-45D2-9EF0-53A10AA17FC6}" type="pres">
      <dgm:prSet presAssocID="{198ACE8E-34F4-43E6-BB2E-1809B1CC58DC}" presName="bottomLine" presStyleLbl="alignNode1" presStyleIdx="1" presStyleCnt="10">
        <dgm:presLayoutVars/>
      </dgm:prSet>
      <dgm:spPr>
        <a:ln>
          <a:solidFill>
            <a:schemeClr val="accent1"/>
          </a:solidFill>
        </a:ln>
      </dgm:spPr>
    </dgm:pt>
    <dgm:pt modelId="{1636F17A-F9E0-460B-890B-A46A6E583FD1}" type="pres">
      <dgm:prSet presAssocID="{198ACE8E-34F4-43E6-BB2E-1809B1CC58DC}" presName="nodeText" presStyleLbl="bgAccFollowNode1" presStyleIdx="0" presStyleCnt="5">
        <dgm:presLayoutVars>
          <dgm:bulletEnabled val="1"/>
        </dgm:presLayoutVars>
      </dgm:prSet>
      <dgm:spPr/>
    </dgm:pt>
    <dgm:pt modelId="{CE18CCA6-9206-4DD7-BE09-5291C62117AB}" type="pres">
      <dgm:prSet presAssocID="{C54063C4-24CD-4834-9424-53756AE38C6B}" presName="sibTrans" presStyleCnt="0"/>
      <dgm:spPr/>
    </dgm:pt>
    <dgm:pt modelId="{B75A207A-E561-4A33-8860-3580568F46B8}" type="pres">
      <dgm:prSet presAssocID="{0F6BA1FB-59E5-4F16-A7B4-1533BB1F09E4}" presName="compositeNode" presStyleCnt="0">
        <dgm:presLayoutVars>
          <dgm:bulletEnabled val="1"/>
        </dgm:presLayoutVars>
      </dgm:prSet>
      <dgm:spPr/>
    </dgm:pt>
    <dgm:pt modelId="{02F7283A-0FC3-4AF1-AA94-0270DC0B1C33}" type="pres">
      <dgm:prSet presAssocID="{0F6BA1FB-59E5-4F16-A7B4-1533BB1F09E4}" presName="bgRect" presStyleLbl="bgAccFollowNode1" presStyleIdx="1" presStyleCnt="5"/>
      <dgm:spPr/>
    </dgm:pt>
    <dgm:pt modelId="{C08FC467-91FE-48BD-B243-273925C2B75A}" type="pres">
      <dgm:prSet presAssocID="{7DBF5CB5-29DD-4671-A0F3-981D48571500}" presName="sibTransNodeCircle" presStyleLbl="alignNode1" presStyleIdx="2" presStyleCnt="10">
        <dgm:presLayoutVars>
          <dgm:chMax val="0"/>
          <dgm:bulletEnabled/>
        </dgm:presLayoutVars>
      </dgm:prSet>
      <dgm:spPr/>
    </dgm:pt>
    <dgm:pt modelId="{DE393E47-CBB6-4D77-A342-C9AFD9FC8CB6}" type="pres">
      <dgm:prSet presAssocID="{0F6BA1FB-59E5-4F16-A7B4-1533BB1F09E4}" presName="bottomLine" presStyleLbl="alignNode1" presStyleIdx="3" presStyleCnt="10">
        <dgm:presLayoutVars/>
      </dgm:prSet>
      <dgm:spPr>
        <a:ln>
          <a:solidFill>
            <a:schemeClr val="accent2"/>
          </a:solidFill>
        </a:ln>
      </dgm:spPr>
    </dgm:pt>
    <dgm:pt modelId="{6209B655-7BD8-4C2E-802B-7A837190A817}" type="pres">
      <dgm:prSet presAssocID="{0F6BA1FB-59E5-4F16-A7B4-1533BB1F09E4}" presName="nodeText" presStyleLbl="bgAccFollowNode1" presStyleIdx="1" presStyleCnt="5">
        <dgm:presLayoutVars>
          <dgm:bulletEnabled val="1"/>
        </dgm:presLayoutVars>
      </dgm:prSet>
      <dgm:spPr/>
    </dgm:pt>
    <dgm:pt modelId="{44DA27FB-BF39-4511-84EF-E3EA3F12D2B6}" type="pres">
      <dgm:prSet presAssocID="{7DBF5CB5-29DD-4671-A0F3-981D48571500}" presName="sibTrans" presStyleCnt="0"/>
      <dgm:spPr/>
    </dgm:pt>
    <dgm:pt modelId="{9ED209A7-CD15-4C32-9372-A0384698B942}" type="pres">
      <dgm:prSet presAssocID="{1D096F01-AEA8-401D-8348-98E9A81F3CE0}" presName="compositeNode" presStyleCnt="0">
        <dgm:presLayoutVars>
          <dgm:bulletEnabled val="1"/>
        </dgm:presLayoutVars>
      </dgm:prSet>
      <dgm:spPr/>
    </dgm:pt>
    <dgm:pt modelId="{B5DA272C-701A-4327-802B-15E4D04DF389}" type="pres">
      <dgm:prSet presAssocID="{1D096F01-AEA8-401D-8348-98E9A81F3CE0}" presName="bgRect" presStyleLbl="bgAccFollowNode1" presStyleIdx="2" presStyleCnt="5" custLinFactNeighborX="81" custLinFactNeighborY="346"/>
      <dgm:spPr/>
    </dgm:pt>
    <dgm:pt modelId="{4104A2F1-FB99-4C42-8067-46B8EEEC9610}" type="pres">
      <dgm:prSet presAssocID="{6088456C-4B73-4948-985C-DD954DEF44EF}" presName="sibTransNodeCircle" presStyleLbl="alignNode1" presStyleIdx="4" presStyleCnt="10">
        <dgm:presLayoutVars>
          <dgm:chMax val="0"/>
          <dgm:bulletEnabled/>
        </dgm:presLayoutVars>
      </dgm:prSet>
      <dgm:spPr/>
    </dgm:pt>
    <dgm:pt modelId="{2EB92C72-3528-4913-AFF6-FF0B4F338399}" type="pres">
      <dgm:prSet presAssocID="{1D096F01-AEA8-401D-8348-98E9A81F3CE0}" presName="bottomLine" presStyleLbl="alignNode1" presStyleIdx="5" presStyleCnt="10">
        <dgm:presLayoutVars/>
      </dgm:prSet>
      <dgm:spPr>
        <a:solidFill>
          <a:schemeClr val="accent4"/>
        </a:solidFill>
        <a:ln>
          <a:solidFill>
            <a:schemeClr val="accent4"/>
          </a:solidFill>
        </a:ln>
      </dgm:spPr>
    </dgm:pt>
    <dgm:pt modelId="{74E21D92-0946-4075-ABB7-F58F125D081F}" type="pres">
      <dgm:prSet presAssocID="{1D096F01-AEA8-401D-8348-98E9A81F3CE0}" presName="nodeText" presStyleLbl="bgAccFollowNode1" presStyleIdx="2" presStyleCnt="5">
        <dgm:presLayoutVars>
          <dgm:bulletEnabled val="1"/>
        </dgm:presLayoutVars>
      </dgm:prSet>
      <dgm:spPr/>
    </dgm:pt>
    <dgm:pt modelId="{E7F9CACB-FE98-4F37-853A-1B05B4BF4385}" type="pres">
      <dgm:prSet presAssocID="{6088456C-4B73-4948-985C-DD954DEF44EF}" presName="sibTrans" presStyleCnt="0"/>
      <dgm:spPr/>
    </dgm:pt>
    <dgm:pt modelId="{313C51D3-DB7E-4530-8AFA-F0AE0E26CE2D}" type="pres">
      <dgm:prSet presAssocID="{DE16CBB4-D3F4-44AD-8379-3A5D78B889D5}" presName="compositeNode" presStyleCnt="0">
        <dgm:presLayoutVars>
          <dgm:bulletEnabled val="1"/>
        </dgm:presLayoutVars>
      </dgm:prSet>
      <dgm:spPr/>
    </dgm:pt>
    <dgm:pt modelId="{549A837B-0FA3-4970-A9F9-3BD236350D3D}" type="pres">
      <dgm:prSet presAssocID="{DE16CBB4-D3F4-44AD-8379-3A5D78B889D5}" presName="bgRect" presStyleLbl="bgAccFollowNode1" presStyleIdx="3" presStyleCnt="5"/>
      <dgm:spPr/>
    </dgm:pt>
    <dgm:pt modelId="{AC6B335A-D8B4-46D8-93DE-B9EF1773F6AC}" type="pres">
      <dgm:prSet presAssocID="{C2728830-9A00-4764-A9F1-670DDF9E57B3}" presName="sibTransNodeCircle" presStyleLbl="alignNode1" presStyleIdx="6" presStyleCnt="10">
        <dgm:presLayoutVars>
          <dgm:chMax val="0"/>
          <dgm:bulletEnabled/>
        </dgm:presLayoutVars>
      </dgm:prSet>
      <dgm:spPr/>
    </dgm:pt>
    <dgm:pt modelId="{7B3E0A16-DB85-46CA-87D6-4D39F6DBFC52}" type="pres">
      <dgm:prSet presAssocID="{DE16CBB4-D3F4-44AD-8379-3A5D78B889D5}" presName="bottomLine" presStyleLbl="alignNode1" presStyleIdx="7" presStyleCnt="10">
        <dgm:presLayoutVars/>
      </dgm:prSet>
      <dgm:spPr>
        <a:ln>
          <a:solidFill>
            <a:schemeClr val="accent5"/>
          </a:solidFill>
        </a:ln>
      </dgm:spPr>
    </dgm:pt>
    <dgm:pt modelId="{B80B8360-3897-45DE-BD0A-F9CCC9BAC34F}" type="pres">
      <dgm:prSet presAssocID="{DE16CBB4-D3F4-44AD-8379-3A5D78B889D5}" presName="nodeText" presStyleLbl="bgAccFollowNode1" presStyleIdx="3" presStyleCnt="5">
        <dgm:presLayoutVars>
          <dgm:bulletEnabled val="1"/>
        </dgm:presLayoutVars>
      </dgm:prSet>
      <dgm:spPr/>
    </dgm:pt>
    <dgm:pt modelId="{4BE79C5F-B252-4C81-B7E8-356A6349584C}" type="pres">
      <dgm:prSet presAssocID="{C2728830-9A00-4764-A9F1-670DDF9E57B3}" presName="sibTrans" presStyleCnt="0"/>
      <dgm:spPr/>
    </dgm:pt>
    <dgm:pt modelId="{11D9C427-A430-492A-BD3C-E4D081DA46F5}" type="pres">
      <dgm:prSet presAssocID="{F7B81412-5EAE-488C-9259-0FA0EB0F090B}" presName="compositeNode" presStyleCnt="0">
        <dgm:presLayoutVars>
          <dgm:bulletEnabled val="1"/>
        </dgm:presLayoutVars>
      </dgm:prSet>
      <dgm:spPr/>
    </dgm:pt>
    <dgm:pt modelId="{4795DD00-81CA-4D89-AAC9-9CB098B4E837}" type="pres">
      <dgm:prSet presAssocID="{F7B81412-5EAE-488C-9259-0FA0EB0F090B}" presName="bgRect" presStyleLbl="bgAccFollowNode1" presStyleIdx="4" presStyleCnt="5" custLinFactNeighborX="-872" custLinFactNeighborY="753"/>
      <dgm:spPr/>
    </dgm:pt>
    <dgm:pt modelId="{06772805-3643-43C2-9C80-F43268C57C20}" type="pres">
      <dgm:prSet presAssocID="{32E76676-0672-4988-9FB1-308093FF8D5C}" presName="sibTransNodeCircle" presStyleLbl="alignNode1" presStyleIdx="8" presStyleCnt="10">
        <dgm:presLayoutVars>
          <dgm:chMax val="0"/>
          <dgm:bulletEnabled/>
        </dgm:presLayoutVars>
      </dgm:prSet>
      <dgm:spPr/>
    </dgm:pt>
    <dgm:pt modelId="{77F59A8B-7684-4E29-B44F-B0F96367FE70}" type="pres">
      <dgm:prSet presAssocID="{F7B81412-5EAE-488C-9259-0FA0EB0F090B}" presName="bottomLine" presStyleLbl="alignNode1" presStyleIdx="9" presStyleCnt="10">
        <dgm:presLayoutVars/>
      </dgm:prSet>
      <dgm:spPr/>
    </dgm:pt>
    <dgm:pt modelId="{80C8596E-ABE7-41A1-8A35-72244067CF90}" type="pres">
      <dgm:prSet presAssocID="{F7B81412-5EAE-488C-9259-0FA0EB0F090B}" presName="nodeText" presStyleLbl="bgAccFollowNode1" presStyleIdx="4" presStyleCnt="5">
        <dgm:presLayoutVars>
          <dgm:bulletEnabled val="1"/>
        </dgm:presLayoutVars>
      </dgm:prSet>
      <dgm:spPr/>
    </dgm:pt>
  </dgm:ptLst>
  <dgm:cxnLst>
    <dgm:cxn modelId="{10EAB407-DDBC-4E09-A41B-36376F2BB005}" type="presOf" srcId="{32E76676-0672-4988-9FB1-308093FF8D5C}" destId="{06772805-3643-43C2-9C80-F43268C57C20}" srcOrd="0" destOrd="0" presId="urn:microsoft.com/office/officeart/2016/7/layout/BasicLinearProcessNumbered#1"/>
    <dgm:cxn modelId="{F47EB913-8831-49CC-ABE6-AB555FA6F993}" type="presOf" srcId="{6088456C-4B73-4948-985C-DD954DEF44EF}" destId="{4104A2F1-FB99-4C42-8067-46B8EEEC9610}" srcOrd="0" destOrd="0" presId="urn:microsoft.com/office/officeart/2016/7/layout/BasicLinearProcessNumbered#1"/>
    <dgm:cxn modelId="{EB7FE821-06C9-4CFA-BBFF-63BF8C7F1444}" type="presOf" srcId="{198ACE8E-34F4-43E6-BB2E-1809B1CC58DC}" destId="{1896CBD6-4A99-4E4A-A270-A70AEFBAAF7E}" srcOrd="0" destOrd="0" presId="urn:microsoft.com/office/officeart/2016/7/layout/BasicLinearProcessNumbered#1"/>
    <dgm:cxn modelId="{9B21BC25-6F2C-47C2-8285-8E9BB26D02F7}" type="presOf" srcId="{DE16CBB4-D3F4-44AD-8379-3A5D78B889D5}" destId="{B80B8360-3897-45DE-BD0A-F9CCC9BAC34F}" srcOrd="1" destOrd="0" presId="urn:microsoft.com/office/officeart/2016/7/layout/BasicLinearProcessNumbered#1"/>
    <dgm:cxn modelId="{A7465026-5EB9-4359-B2CA-62409A490278}" type="presOf" srcId="{0F5B3066-540F-4606-ADEC-65EB1C3E9627}" destId="{869C0C7E-BD0C-4E5F-8D96-6B8EEC39B952}" srcOrd="0" destOrd="0" presId="urn:microsoft.com/office/officeart/2016/7/layout/BasicLinearProcessNumbered#1"/>
    <dgm:cxn modelId="{500C1428-BAD2-4EA1-AAAB-CD4D6F648C0B}" type="presOf" srcId="{0F6BA1FB-59E5-4F16-A7B4-1533BB1F09E4}" destId="{02F7283A-0FC3-4AF1-AA94-0270DC0B1C33}" srcOrd="0" destOrd="0" presId="urn:microsoft.com/office/officeart/2016/7/layout/BasicLinearProcessNumbered#1"/>
    <dgm:cxn modelId="{619E3C68-1E17-487D-ABC8-EB727F4952A3}" type="presOf" srcId="{C54063C4-24CD-4834-9424-53756AE38C6B}" destId="{9C3A7F13-9585-42DF-AD32-B56F82B123C8}" srcOrd="0" destOrd="0" presId="urn:microsoft.com/office/officeart/2016/7/layout/BasicLinearProcessNumbered#1"/>
    <dgm:cxn modelId="{F4BF496B-2EAC-4B21-A290-8C4A35AC4213}" type="presOf" srcId="{7DBF5CB5-29DD-4671-A0F3-981D48571500}" destId="{C08FC467-91FE-48BD-B243-273925C2B75A}" srcOrd="0" destOrd="0" presId="urn:microsoft.com/office/officeart/2016/7/layout/BasicLinearProcessNumbered#1"/>
    <dgm:cxn modelId="{32F29D6B-8717-40AA-AB41-CDE85B6445F2}" type="presOf" srcId="{C2728830-9A00-4764-A9F1-670DDF9E57B3}" destId="{AC6B335A-D8B4-46D8-93DE-B9EF1773F6AC}" srcOrd="0" destOrd="0" presId="urn:microsoft.com/office/officeart/2016/7/layout/BasicLinearProcessNumbered#1"/>
    <dgm:cxn modelId="{8327A44B-5326-4A8B-9B23-A3D3C09A16F3}" srcId="{0F5B3066-540F-4606-ADEC-65EB1C3E9627}" destId="{198ACE8E-34F4-43E6-BB2E-1809B1CC58DC}" srcOrd="0" destOrd="0" parTransId="{49F555B2-B165-4CB6-8578-DF4BCD791ABF}" sibTransId="{C54063C4-24CD-4834-9424-53756AE38C6B}"/>
    <dgm:cxn modelId="{EF38696C-3284-4D81-8B6A-406B0A4B5478}" type="presOf" srcId="{DE16CBB4-D3F4-44AD-8379-3A5D78B889D5}" destId="{549A837B-0FA3-4970-A9F9-3BD236350D3D}" srcOrd="0" destOrd="0" presId="urn:microsoft.com/office/officeart/2016/7/layout/BasicLinearProcessNumbered#1"/>
    <dgm:cxn modelId="{2E8EE86D-D18A-48C5-817B-661FEDBE5EB5}" type="presOf" srcId="{0F6BA1FB-59E5-4F16-A7B4-1533BB1F09E4}" destId="{6209B655-7BD8-4C2E-802B-7A837190A817}" srcOrd="1" destOrd="0" presId="urn:microsoft.com/office/officeart/2016/7/layout/BasicLinearProcessNumbered#1"/>
    <dgm:cxn modelId="{7B7DC85A-1097-4B13-A457-5376A39A58E2}" type="presOf" srcId="{F7B81412-5EAE-488C-9259-0FA0EB0F090B}" destId="{80C8596E-ABE7-41A1-8A35-72244067CF90}" srcOrd="1" destOrd="0" presId="urn:microsoft.com/office/officeart/2016/7/layout/BasicLinearProcessNumbered#1"/>
    <dgm:cxn modelId="{AA103CB4-BE4E-4C3C-8A8A-83391F2FB47F}" type="presOf" srcId="{1D096F01-AEA8-401D-8348-98E9A81F3CE0}" destId="{B5DA272C-701A-4327-802B-15E4D04DF389}" srcOrd="0" destOrd="0" presId="urn:microsoft.com/office/officeart/2016/7/layout/BasicLinearProcessNumbered#1"/>
    <dgm:cxn modelId="{451EA9B5-F1ED-4BC6-8C22-CD5C870E657E}" type="presOf" srcId="{F7B81412-5EAE-488C-9259-0FA0EB0F090B}" destId="{4795DD00-81CA-4D89-AAC9-9CB098B4E837}" srcOrd="0" destOrd="0" presId="urn:microsoft.com/office/officeart/2016/7/layout/BasicLinearProcessNumbered#1"/>
    <dgm:cxn modelId="{EC143BBE-149C-4B2B-96B6-7B3C8595B821}" type="presOf" srcId="{1D096F01-AEA8-401D-8348-98E9A81F3CE0}" destId="{74E21D92-0946-4075-ABB7-F58F125D081F}" srcOrd="1" destOrd="0" presId="urn:microsoft.com/office/officeart/2016/7/layout/BasicLinearProcessNumbered#1"/>
    <dgm:cxn modelId="{AD7281BE-8A99-43C0-9016-4082EB985BF2}" srcId="{0F5B3066-540F-4606-ADEC-65EB1C3E9627}" destId="{F7B81412-5EAE-488C-9259-0FA0EB0F090B}" srcOrd="4" destOrd="0" parTransId="{C9E63F01-62A4-4331-A67D-7FE563CE9D07}" sibTransId="{32E76676-0672-4988-9FB1-308093FF8D5C}"/>
    <dgm:cxn modelId="{FD2381C0-DA6F-4859-90D6-313730044E7C}" srcId="{0F5B3066-540F-4606-ADEC-65EB1C3E9627}" destId="{1D096F01-AEA8-401D-8348-98E9A81F3CE0}" srcOrd="2" destOrd="0" parTransId="{AB9DA1CE-0370-48BB-8362-3A4CBF7FFB29}" sibTransId="{6088456C-4B73-4948-985C-DD954DEF44EF}"/>
    <dgm:cxn modelId="{8CB3EED4-728A-4D4F-ACB4-5DD629623D8A}" type="presOf" srcId="{198ACE8E-34F4-43E6-BB2E-1809B1CC58DC}" destId="{1636F17A-F9E0-460B-890B-A46A6E583FD1}" srcOrd="1" destOrd="0" presId="urn:microsoft.com/office/officeart/2016/7/layout/BasicLinearProcessNumbered#1"/>
    <dgm:cxn modelId="{F0FA65E5-FB81-4E7A-9467-65363565F4A0}" srcId="{0F5B3066-540F-4606-ADEC-65EB1C3E9627}" destId="{0F6BA1FB-59E5-4F16-A7B4-1533BB1F09E4}" srcOrd="1" destOrd="0" parTransId="{6A557BB1-C0DD-44CB-8745-CE5481476209}" sibTransId="{7DBF5CB5-29DD-4671-A0F3-981D48571500}"/>
    <dgm:cxn modelId="{058D75E7-8E09-41CE-ADFC-EEAD1556353B}" srcId="{0F5B3066-540F-4606-ADEC-65EB1C3E9627}" destId="{DE16CBB4-D3F4-44AD-8379-3A5D78B889D5}" srcOrd="3" destOrd="0" parTransId="{917142D8-7514-46BB-B61D-8633F0189C31}" sibTransId="{C2728830-9A00-4764-A9F1-670DDF9E57B3}"/>
    <dgm:cxn modelId="{6FD83AE8-DB7F-4EFE-8F0A-58735E6AEC64}" type="presParOf" srcId="{869C0C7E-BD0C-4E5F-8D96-6B8EEC39B952}" destId="{A1C50682-E81A-4719-9746-6B052BFB6DD3}" srcOrd="0" destOrd="0" presId="urn:microsoft.com/office/officeart/2016/7/layout/BasicLinearProcessNumbered#1"/>
    <dgm:cxn modelId="{AA17009A-379B-43BE-97BA-12B67036AD90}" type="presParOf" srcId="{A1C50682-E81A-4719-9746-6B052BFB6DD3}" destId="{1896CBD6-4A99-4E4A-A270-A70AEFBAAF7E}" srcOrd="0" destOrd="0" presId="urn:microsoft.com/office/officeart/2016/7/layout/BasicLinearProcessNumbered#1"/>
    <dgm:cxn modelId="{6D85C09F-1D0A-406F-9396-06638BA4FD92}" type="presParOf" srcId="{A1C50682-E81A-4719-9746-6B052BFB6DD3}" destId="{9C3A7F13-9585-42DF-AD32-B56F82B123C8}" srcOrd="1" destOrd="0" presId="urn:microsoft.com/office/officeart/2016/7/layout/BasicLinearProcessNumbered#1"/>
    <dgm:cxn modelId="{794669B6-74B7-439A-8EE2-238314813197}" type="presParOf" srcId="{A1C50682-E81A-4719-9746-6B052BFB6DD3}" destId="{923B2301-552B-45D2-9EF0-53A10AA17FC6}" srcOrd="2" destOrd="0" presId="urn:microsoft.com/office/officeart/2016/7/layout/BasicLinearProcessNumbered#1"/>
    <dgm:cxn modelId="{23ECCBA1-941D-4643-9618-18F560A80DAB}" type="presParOf" srcId="{A1C50682-E81A-4719-9746-6B052BFB6DD3}" destId="{1636F17A-F9E0-460B-890B-A46A6E583FD1}" srcOrd="3" destOrd="0" presId="urn:microsoft.com/office/officeart/2016/7/layout/BasicLinearProcessNumbered#1"/>
    <dgm:cxn modelId="{84426433-1E67-4D55-9D10-3C4CF150BF28}" type="presParOf" srcId="{869C0C7E-BD0C-4E5F-8D96-6B8EEC39B952}" destId="{CE18CCA6-9206-4DD7-BE09-5291C62117AB}" srcOrd="1" destOrd="0" presId="urn:microsoft.com/office/officeart/2016/7/layout/BasicLinearProcessNumbered#1"/>
    <dgm:cxn modelId="{16E156BA-CA11-45E4-B5EA-B4F3067B424F}" type="presParOf" srcId="{869C0C7E-BD0C-4E5F-8D96-6B8EEC39B952}" destId="{B75A207A-E561-4A33-8860-3580568F46B8}" srcOrd="2" destOrd="0" presId="urn:microsoft.com/office/officeart/2016/7/layout/BasicLinearProcessNumbered#1"/>
    <dgm:cxn modelId="{63957AA2-61FB-47C5-9B97-06D23CB5FDF5}" type="presParOf" srcId="{B75A207A-E561-4A33-8860-3580568F46B8}" destId="{02F7283A-0FC3-4AF1-AA94-0270DC0B1C33}" srcOrd="0" destOrd="0" presId="urn:microsoft.com/office/officeart/2016/7/layout/BasicLinearProcessNumbered#1"/>
    <dgm:cxn modelId="{3099F022-A87D-4FA3-8BC3-9575F846BC44}" type="presParOf" srcId="{B75A207A-E561-4A33-8860-3580568F46B8}" destId="{C08FC467-91FE-48BD-B243-273925C2B75A}" srcOrd="1" destOrd="0" presId="urn:microsoft.com/office/officeart/2016/7/layout/BasicLinearProcessNumbered#1"/>
    <dgm:cxn modelId="{A2E37B9F-7D4B-49D4-AF46-9A540F2ACE59}" type="presParOf" srcId="{B75A207A-E561-4A33-8860-3580568F46B8}" destId="{DE393E47-CBB6-4D77-A342-C9AFD9FC8CB6}" srcOrd="2" destOrd="0" presId="urn:microsoft.com/office/officeart/2016/7/layout/BasicLinearProcessNumbered#1"/>
    <dgm:cxn modelId="{3374E4EC-7EA8-47C5-B2E6-92A2F8FDFB7F}" type="presParOf" srcId="{B75A207A-E561-4A33-8860-3580568F46B8}" destId="{6209B655-7BD8-4C2E-802B-7A837190A817}" srcOrd="3" destOrd="0" presId="urn:microsoft.com/office/officeart/2016/7/layout/BasicLinearProcessNumbered#1"/>
    <dgm:cxn modelId="{64EBAD3F-E38B-4135-AAA2-C165246599F7}" type="presParOf" srcId="{869C0C7E-BD0C-4E5F-8D96-6B8EEC39B952}" destId="{44DA27FB-BF39-4511-84EF-E3EA3F12D2B6}" srcOrd="3" destOrd="0" presId="urn:microsoft.com/office/officeart/2016/7/layout/BasicLinearProcessNumbered#1"/>
    <dgm:cxn modelId="{C047657C-4647-4043-950A-E8F7F675767E}" type="presParOf" srcId="{869C0C7E-BD0C-4E5F-8D96-6B8EEC39B952}" destId="{9ED209A7-CD15-4C32-9372-A0384698B942}" srcOrd="4" destOrd="0" presId="urn:microsoft.com/office/officeart/2016/7/layout/BasicLinearProcessNumbered#1"/>
    <dgm:cxn modelId="{0F5F3613-D3F0-4FA7-ACBA-C61DDC0B6FCC}" type="presParOf" srcId="{9ED209A7-CD15-4C32-9372-A0384698B942}" destId="{B5DA272C-701A-4327-802B-15E4D04DF389}" srcOrd="0" destOrd="0" presId="urn:microsoft.com/office/officeart/2016/7/layout/BasicLinearProcessNumbered#1"/>
    <dgm:cxn modelId="{AB7A54D4-8E23-4583-8E98-345042A04591}" type="presParOf" srcId="{9ED209A7-CD15-4C32-9372-A0384698B942}" destId="{4104A2F1-FB99-4C42-8067-46B8EEEC9610}" srcOrd="1" destOrd="0" presId="urn:microsoft.com/office/officeart/2016/7/layout/BasicLinearProcessNumbered#1"/>
    <dgm:cxn modelId="{06C75B26-0F3E-41ED-839F-4D64199F4461}" type="presParOf" srcId="{9ED209A7-CD15-4C32-9372-A0384698B942}" destId="{2EB92C72-3528-4913-AFF6-FF0B4F338399}" srcOrd="2" destOrd="0" presId="urn:microsoft.com/office/officeart/2016/7/layout/BasicLinearProcessNumbered#1"/>
    <dgm:cxn modelId="{AAB9864E-92C0-4EA3-9F0E-6EB52D100EBE}" type="presParOf" srcId="{9ED209A7-CD15-4C32-9372-A0384698B942}" destId="{74E21D92-0946-4075-ABB7-F58F125D081F}" srcOrd="3" destOrd="0" presId="urn:microsoft.com/office/officeart/2016/7/layout/BasicLinearProcessNumbered#1"/>
    <dgm:cxn modelId="{13ED127B-27D7-4A94-8FC0-60DF0BA87D27}" type="presParOf" srcId="{869C0C7E-BD0C-4E5F-8D96-6B8EEC39B952}" destId="{E7F9CACB-FE98-4F37-853A-1B05B4BF4385}" srcOrd="5" destOrd="0" presId="urn:microsoft.com/office/officeart/2016/7/layout/BasicLinearProcessNumbered#1"/>
    <dgm:cxn modelId="{4B61CEE5-C2BB-4897-9CE0-A1A15D162F44}" type="presParOf" srcId="{869C0C7E-BD0C-4E5F-8D96-6B8EEC39B952}" destId="{313C51D3-DB7E-4530-8AFA-F0AE0E26CE2D}" srcOrd="6" destOrd="0" presId="urn:microsoft.com/office/officeart/2016/7/layout/BasicLinearProcessNumbered#1"/>
    <dgm:cxn modelId="{9B85DE27-B7E4-402F-BE27-E3C3985E9A79}" type="presParOf" srcId="{313C51D3-DB7E-4530-8AFA-F0AE0E26CE2D}" destId="{549A837B-0FA3-4970-A9F9-3BD236350D3D}" srcOrd="0" destOrd="0" presId="urn:microsoft.com/office/officeart/2016/7/layout/BasicLinearProcessNumbered#1"/>
    <dgm:cxn modelId="{9D5D9389-D124-429A-8F96-49696F6F4EF9}" type="presParOf" srcId="{313C51D3-DB7E-4530-8AFA-F0AE0E26CE2D}" destId="{AC6B335A-D8B4-46D8-93DE-B9EF1773F6AC}" srcOrd="1" destOrd="0" presId="urn:microsoft.com/office/officeart/2016/7/layout/BasicLinearProcessNumbered#1"/>
    <dgm:cxn modelId="{AEF2A504-6850-4ED8-81A9-8B6F7FF43DCD}" type="presParOf" srcId="{313C51D3-DB7E-4530-8AFA-F0AE0E26CE2D}" destId="{7B3E0A16-DB85-46CA-87D6-4D39F6DBFC52}" srcOrd="2" destOrd="0" presId="urn:microsoft.com/office/officeart/2016/7/layout/BasicLinearProcessNumbered#1"/>
    <dgm:cxn modelId="{25F27692-3F46-46F7-BF34-29BD99560D08}" type="presParOf" srcId="{313C51D3-DB7E-4530-8AFA-F0AE0E26CE2D}" destId="{B80B8360-3897-45DE-BD0A-F9CCC9BAC34F}" srcOrd="3" destOrd="0" presId="urn:microsoft.com/office/officeart/2016/7/layout/BasicLinearProcessNumbered#1"/>
    <dgm:cxn modelId="{4796AC81-FE2B-441F-A0B6-C344625F6E96}" type="presParOf" srcId="{869C0C7E-BD0C-4E5F-8D96-6B8EEC39B952}" destId="{4BE79C5F-B252-4C81-B7E8-356A6349584C}" srcOrd="7" destOrd="0" presId="urn:microsoft.com/office/officeart/2016/7/layout/BasicLinearProcessNumbered#1"/>
    <dgm:cxn modelId="{F640017D-6D0A-4410-A66B-828F2066B1C3}" type="presParOf" srcId="{869C0C7E-BD0C-4E5F-8D96-6B8EEC39B952}" destId="{11D9C427-A430-492A-BD3C-E4D081DA46F5}" srcOrd="8" destOrd="0" presId="urn:microsoft.com/office/officeart/2016/7/layout/BasicLinearProcessNumbered#1"/>
    <dgm:cxn modelId="{3F5AE0F2-FA72-4C37-BCFA-A61C660A8759}" type="presParOf" srcId="{11D9C427-A430-492A-BD3C-E4D081DA46F5}" destId="{4795DD00-81CA-4D89-AAC9-9CB098B4E837}" srcOrd="0" destOrd="0" presId="urn:microsoft.com/office/officeart/2016/7/layout/BasicLinearProcessNumbered#1"/>
    <dgm:cxn modelId="{D1D3C516-0A96-4C35-8949-341CF221BBD1}" type="presParOf" srcId="{11D9C427-A430-492A-BD3C-E4D081DA46F5}" destId="{06772805-3643-43C2-9C80-F43268C57C20}" srcOrd="1" destOrd="0" presId="urn:microsoft.com/office/officeart/2016/7/layout/BasicLinearProcessNumbered#1"/>
    <dgm:cxn modelId="{A39F6DBC-EC8C-42B3-9D5B-962E5C23F626}" type="presParOf" srcId="{11D9C427-A430-492A-BD3C-E4D081DA46F5}" destId="{77F59A8B-7684-4E29-B44F-B0F96367FE70}" srcOrd="2" destOrd="0" presId="urn:microsoft.com/office/officeart/2016/7/layout/BasicLinearProcessNumbered#1"/>
    <dgm:cxn modelId="{37B3E4C3-947D-462B-A3DF-A33AAEB8FA1C}" type="presParOf" srcId="{11D9C427-A430-492A-BD3C-E4D081DA46F5}" destId="{80C8596E-ABE7-41A1-8A35-72244067CF90}" srcOrd="3" destOrd="0" presId="urn:microsoft.com/office/officeart/2016/7/layout/BasicLinearProcessNumbere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5B3066-540F-4606-ADEC-65EB1C3E9627}" type="doc">
      <dgm:prSet loTypeId="urn:microsoft.com/office/officeart/2016/7/layout/BasicLinearProcessNumbered#1" loCatId="process" qsTypeId="urn:microsoft.com/office/officeart/2005/8/quickstyle/simple1" qsCatId="simple" csTypeId="urn:microsoft.com/office/officeart/2005/8/colors/colorful1" csCatId="colorful" phldr="1"/>
      <dgm:spPr/>
      <dgm:t>
        <a:bodyPr/>
        <a:lstStyle/>
        <a:p>
          <a:endParaRPr lang="en-US"/>
        </a:p>
      </dgm:t>
    </dgm:pt>
    <dgm:pt modelId="{198ACE8E-34F4-43E6-BB2E-1809B1CC58DC}">
      <dgm:prSet custT="1"/>
      <dgm:spPr>
        <a:solidFill>
          <a:schemeClr val="accent1">
            <a:lumMod val="20000"/>
            <a:lumOff val="80000"/>
            <a:alpha val="90000"/>
          </a:schemeClr>
        </a:solidFill>
        <a:ln>
          <a:noFill/>
        </a:ln>
      </dgm:spPr>
      <dgm:t>
        <a:bodyPr/>
        <a:lstStyle/>
        <a:p>
          <a:r>
            <a:rPr lang="en-US" sz="1400" b="0" i="0" u="none" dirty="0"/>
            <a:t>In your second visit to Trong you notice he appears to be having delusional thoughts.</a:t>
          </a:r>
          <a:endParaRPr lang="en-US" sz="1400" dirty="0"/>
        </a:p>
      </dgm:t>
    </dgm:pt>
    <dgm:pt modelId="{49F555B2-B165-4CB6-8578-DF4BCD791ABF}" type="parTrans" cxnId="{8327A44B-5326-4A8B-9B23-A3D3C09A16F3}">
      <dgm:prSet/>
      <dgm:spPr/>
      <dgm:t>
        <a:bodyPr/>
        <a:lstStyle/>
        <a:p>
          <a:endParaRPr lang="en-US"/>
        </a:p>
      </dgm:t>
    </dgm:pt>
    <dgm:pt modelId="{C54063C4-24CD-4834-9424-53756AE38C6B}" type="sibTrans" cxnId="{8327A44B-5326-4A8B-9B23-A3D3C09A16F3}">
      <dgm:prSet phldrT="1" phldr="0"/>
      <dgm:spPr>
        <a:solidFill>
          <a:schemeClr val="accent1"/>
        </a:solidFill>
        <a:ln>
          <a:noFill/>
        </a:ln>
      </dgm:spPr>
      <dgm:t>
        <a:bodyPr/>
        <a:lstStyle/>
        <a:p>
          <a:r>
            <a:rPr lang="en-US"/>
            <a:t>1</a:t>
          </a:r>
          <a:endParaRPr lang="en-US" dirty="0"/>
        </a:p>
      </dgm:t>
    </dgm:pt>
    <dgm:pt modelId="{0F6BA1FB-59E5-4F16-A7B4-1533BB1F09E4}">
      <dgm:prSet custT="1"/>
      <dgm:spPr>
        <a:solidFill>
          <a:schemeClr val="accent2">
            <a:lumMod val="20000"/>
            <a:lumOff val="80000"/>
            <a:alpha val="90000"/>
          </a:schemeClr>
        </a:solidFill>
        <a:ln>
          <a:noFill/>
        </a:ln>
      </dgm:spPr>
      <dgm:t>
        <a:bodyPr/>
        <a:lstStyle/>
        <a:p>
          <a:r>
            <a:rPr lang="en-GB" sz="1400" dirty="0"/>
            <a:t>You remain calm and listen to </a:t>
          </a:r>
          <a:r>
            <a:rPr lang="en-GB" sz="1400" dirty="0" err="1"/>
            <a:t>Trong</a:t>
          </a:r>
          <a:r>
            <a:rPr lang="en-GB" sz="1400" dirty="0"/>
            <a:t>. You make careful notes of what he is saying. </a:t>
          </a:r>
          <a:endParaRPr lang="en-US" sz="1400" dirty="0"/>
        </a:p>
      </dgm:t>
    </dgm:pt>
    <dgm:pt modelId="{6A557BB1-C0DD-44CB-8745-CE5481476209}" type="parTrans" cxnId="{F0FA65E5-FB81-4E7A-9467-65363565F4A0}">
      <dgm:prSet/>
      <dgm:spPr/>
      <dgm:t>
        <a:bodyPr/>
        <a:lstStyle/>
        <a:p>
          <a:endParaRPr lang="en-US"/>
        </a:p>
      </dgm:t>
    </dgm:pt>
    <dgm:pt modelId="{7DBF5CB5-29DD-4671-A0F3-981D48571500}" type="sibTrans" cxnId="{F0FA65E5-FB81-4E7A-9467-65363565F4A0}">
      <dgm:prSet phldrT="2" phldr="0"/>
      <dgm:spPr>
        <a:solidFill>
          <a:schemeClr val="accent2"/>
        </a:solidFill>
        <a:ln>
          <a:noFill/>
        </a:ln>
      </dgm:spPr>
      <dgm:t>
        <a:bodyPr/>
        <a:lstStyle/>
        <a:p>
          <a:r>
            <a:rPr lang="en-US"/>
            <a:t>2</a:t>
          </a:r>
          <a:endParaRPr lang="en-US" dirty="0"/>
        </a:p>
      </dgm:t>
    </dgm:pt>
    <dgm:pt modelId="{1D096F01-AEA8-401D-8348-98E9A81F3CE0}">
      <dgm:prSet custT="1"/>
      <dgm:spPr>
        <a:solidFill>
          <a:schemeClr val="accent4">
            <a:lumMod val="20000"/>
            <a:lumOff val="80000"/>
            <a:alpha val="90000"/>
          </a:schemeClr>
        </a:solidFill>
        <a:ln>
          <a:noFill/>
        </a:ln>
      </dgm:spPr>
      <dgm:t>
        <a:bodyPr/>
        <a:lstStyle/>
        <a:p>
          <a:r>
            <a:rPr lang="en-US" sz="1400" dirty="0"/>
            <a:t>After</a:t>
          </a:r>
          <a:r>
            <a:rPr lang="en-US" sz="1400" baseline="0" dirty="0"/>
            <a:t> your visit comes to an end you call the GDWG office to raise your concerns.</a:t>
          </a:r>
          <a:endParaRPr lang="en-US" sz="1400" dirty="0"/>
        </a:p>
      </dgm:t>
    </dgm:pt>
    <dgm:pt modelId="{AB9DA1CE-0370-48BB-8362-3A4CBF7FFB29}" type="parTrans" cxnId="{FD2381C0-DA6F-4859-90D6-313730044E7C}">
      <dgm:prSet/>
      <dgm:spPr/>
      <dgm:t>
        <a:bodyPr/>
        <a:lstStyle/>
        <a:p>
          <a:endParaRPr lang="en-US"/>
        </a:p>
      </dgm:t>
    </dgm:pt>
    <dgm:pt modelId="{6088456C-4B73-4948-985C-DD954DEF44EF}" type="sibTrans" cxnId="{FD2381C0-DA6F-4859-90D6-313730044E7C}">
      <dgm:prSet phldrT="3" phldr="0"/>
      <dgm:spPr>
        <a:solidFill>
          <a:schemeClr val="accent4"/>
        </a:solidFill>
        <a:ln>
          <a:noFill/>
        </a:ln>
      </dgm:spPr>
      <dgm:t>
        <a:bodyPr/>
        <a:lstStyle/>
        <a:p>
          <a:r>
            <a:rPr lang="en-US"/>
            <a:t>3</a:t>
          </a:r>
          <a:endParaRPr lang="en-US" dirty="0"/>
        </a:p>
      </dgm:t>
    </dgm:pt>
    <dgm:pt modelId="{DE16CBB4-D3F4-44AD-8379-3A5D78B889D5}">
      <dgm:prSet custT="1"/>
      <dgm:spPr>
        <a:solidFill>
          <a:schemeClr val="accent5">
            <a:lumMod val="20000"/>
            <a:lumOff val="80000"/>
            <a:alpha val="90000"/>
          </a:schemeClr>
        </a:solidFill>
        <a:ln>
          <a:noFill/>
        </a:ln>
      </dgm:spPr>
      <dgm:t>
        <a:bodyPr/>
        <a:lstStyle/>
        <a:p>
          <a:r>
            <a:rPr lang="en-US" sz="1400" b="0" i="0" u="none" dirty="0"/>
            <a:t>GDWG staff write to the Safeguarding Director,  Healthcare and the IMB to raise our concerns.</a:t>
          </a:r>
          <a:endParaRPr lang="en-US" sz="1400" dirty="0"/>
        </a:p>
      </dgm:t>
    </dgm:pt>
    <dgm:pt modelId="{917142D8-7514-46BB-B61D-8633F0189C31}" type="parTrans" cxnId="{058D75E7-8E09-41CE-ADFC-EEAD1556353B}">
      <dgm:prSet/>
      <dgm:spPr/>
      <dgm:t>
        <a:bodyPr/>
        <a:lstStyle/>
        <a:p>
          <a:endParaRPr lang="en-US"/>
        </a:p>
      </dgm:t>
    </dgm:pt>
    <dgm:pt modelId="{C2728830-9A00-4764-A9F1-670DDF9E57B3}" type="sibTrans" cxnId="{058D75E7-8E09-41CE-ADFC-EEAD1556353B}">
      <dgm:prSet phldrT="4" phldr="0"/>
      <dgm:spPr>
        <a:solidFill>
          <a:schemeClr val="accent5"/>
        </a:solidFill>
        <a:ln>
          <a:noFill/>
        </a:ln>
      </dgm:spPr>
      <dgm:t>
        <a:bodyPr/>
        <a:lstStyle/>
        <a:p>
          <a:r>
            <a:rPr lang="en-US"/>
            <a:t>4</a:t>
          </a:r>
          <a:endParaRPr lang="en-US" dirty="0"/>
        </a:p>
      </dgm:t>
    </dgm:pt>
    <dgm:pt modelId="{F7B81412-5EAE-488C-9259-0FA0EB0F090B}">
      <dgm:prSet/>
      <dgm:spPr>
        <a:solidFill>
          <a:schemeClr val="accent6">
            <a:lumMod val="20000"/>
            <a:lumOff val="80000"/>
            <a:alpha val="90000"/>
          </a:schemeClr>
        </a:solidFill>
        <a:ln>
          <a:noFill/>
        </a:ln>
      </dgm:spPr>
      <dgm:t>
        <a:bodyPr/>
        <a:lstStyle/>
        <a:p>
          <a:r>
            <a:rPr lang="en-US" dirty="0"/>
            <a:t>GDWG staff refer </a:t>
          </a:r>
          <a:r>
            <a:rPr lang="en-US" dirty="0" err="1"/>
            <a:t>Trong</a:t>
          </a:r>
          <a:r>
            <a:rPr lang="en-US" dirty="0"/>
            <a:t> to Medical Justice and a public law solicitor. </a:t>
          </a:r>
        </a:p>
      </dgm:t>
    </dgm:pt>
    <dgm:pt modelId="{C9E63F01-62A4-4331-A67D-7FE563CE9D07}" type="parTrans" cxnId="{AD7281BE-8A99-43C0-9016-4082EB985BF2}">
      <dgm:prSet/>
      <dgm:spPr/>
      <dgm:t>
        <a:bodyPr/>
        <a:lstStyle/>
        <a:p>
          <a:endParaRPr lang="en-US"/>
        </a:p>
      </dgm:t>
    </dgm:pt>
    <dgm:pt modelId="{32E76676-0672-4988-9FB1-308093FF8D5C}" type="sibTrans" cxnId="{AD7281BE-8A99-43C0-9016-4082EB985BF2}">
      <dgm:prSet phldrT="5" phldr="0"/>
      <dgm:spPr>
        <a:solidFill>
          <a:schemeClr val="accent6"/>
        </a:solidFill>
        <a:ln>
          <a:noFill/>
        </a:ln>
      </dgm:spPr>
      <dgm:t>
        <a:bodyPr/>
        <a:lstStyle/>
        <a:p>
          <a:r>
            <a:rPr lang="en-US"/>
            <a:t>5</a:t>
          </a:r>
          <a:endParaRPr lang="en-US" dirty="0"/>
        </a:p>
      </dgm:t>
    </dgm:pt>
    <dgm:pt modelId="{869C0C7E-BD0C-4E5F-8D96-6B8EEC39B952}" type="pres">
      <dgm:prSet presAssocID="{0F5B3066-540F-4606-ADEC-65EB1C3E9627}" presName="Name0" presStyleCnt="0">
        <dgm:presLayoutVars>
          <dgm:animLvl val="lvl"/>
          <dgm:resizeHandles val="exact"/>
        </dgm:presLayoutVars>
      </dgm:prSet>
      <dgm:spPr/>
    </dgm:pt>
    <dgm:pt modelId="{A1C50682-E81A-4719-9746-6B052BFB6DD3}" type="pres">
      <dgm:prSet presAssocID="{198ACE8E-34F4-43E6-BB2E-1809B1CC58DC}" presName="compositeNode" presStyleCnt="0">
        <dgm:presLayoutVars>
          <dgm:bulletEnabled val="1"/>
        </dgm:presLayoutVars>
      </dgm:prSet>
      <dgm:spPr/>
    </dgm:pt>
    <dgm:pt modelId="{1896CBD6-4A99-4E4A-A270-A70AEFBAAF7E}" type="pres">
      <dgm:prSet presAssocID="{198ACE8E-34F4-43E6-BB2E-1809B1CC58DC}" presName="bgRect" presStyleLbl="bgAccFollowNode1" presStyleIdx="0" presStyleCnt="5"/>
      <dgm:spPr/>
    </dgm:pt>
    <dgm:pt modelId="{9C3A7F13-9585-42DF-AD32-B56F82B123C8}" type="pres">
      <dgm:prSet presAssocID="{C54063C4-24CD-4834-9424-53756AE38C6B}" presName="sibTransNodeCircle" presStyleLbl="alignNode1" presStyleIdx="0" presStyleCnt="10">
        <dgm:presLayoutVars>
          <dgm:chMax val="0"/>
          <dgm:bulletEnabled/>
        </dgm:presLayoutVars>
      </dgm:prSet>
      <dgm:spPr/>
    </dgm:pt>
    <dgm:pt modelId="{923B2301-552B-45D2-9EF0-53A10AA17FC6}" type="pres">
      <dgm:prSet presAssocID="{198ACE8E-34F4-43E6-BB2E-1809B1CC58DC}" presName="bottomLine" presStyleLbl="alignNode1" presStyleIdx="1" presStyleCnt="10">
        <dgm:presLayoutVars/>
      </dgm:prSet>
      <dgm:spPr>
        <a:ln>
          <a:solidFill>
            <a:schemeClr val="accent1"/>
          </a:solidFill>
        </a:ln>
      </dgm:spPr>
    </dgm:pt>
    <dgm:pt modelId="{1636F17A-F9E0-460B-890B-A46A6E583FD1}" type="pres">
      <dgm:prSet presAssocID="{198ACE8E-34F4-43E6-BB2E-1809B1CC58DC}" presName="nodeText" presStyleLbl="bgAccFollowNode1" presStyleIdx="0" presStyleCnt="5">
        <dgm:presLayoutVars>
          <dgm:bulletEnabled val="1"/>
        </dgm:presLayoutVars>
      </dgm:prSet>
      <dgm:spPr/>
    </dgm:pt>
    <dgm:pt modelId="{CE18CCA6-9206-4DD7-BE09-5291C62117AB}" type="pres">
      <dgm:prSet presAssocID="{C54063C4-24CD-4834-9424-53756AE38C6B}" presName="sibTrans" presStyleCnt="0"/>
      <dgm:spPr/>
    </dgm:pt>
    <dgm:pt modelId="{B75A207A-E561-4A33-8860-3580568F46B8}" type="pres">
      <dgm:prSet presAssocID="{0F6BA1FB-59E5-4F16-A7B4-1533BB1F09E4}" presName="compositeNode" presStyleCnt="0">
        <dgm:presLayoutVars>
          <dgm:bulletEnabled val="1"/>
        </dgm:presLayoutVars>
      </dgm:prSet>
      <dgm:spPr/>
    </dgm:pt>
    <dgm:pt modelId="{02F7283A-0FC3-4AF1-AA94-0270DC0B1C33}" type="pres">
      <dgm:prSet presAssocID="{0F6BA1FB-59E5-4F16-A7B4-1533BB1F09E4}" presName="bgRect" presStyleLbl="bgAccFollowNode1" presStyleIdx="1" presStyleCnt="5"/>
      <dgm:spPr/>
    </dgm:pt>
    <dgm:pt modelId="{C08FC467-91FE-48BD-B243-273925C2B75A}" type="pres">
      <dgm:prSet presAssocID="{7DBF5CB5-29DD-4671-A0F3-981D48571500}" presName="sibTransNodeCircle" presStyleLbl="alignNode1" presStyleIdx="2" presStyleCnt="10">
        <dgm:presLayoutVars>
          <dgm:chMax val="0"/>
          <dgm:bulletEnabled/>
        </dgm:presLayoutVars>
      </dgm:prSet>
      <dgm:spPr/>
    </dgm:pt>
    <dgm:pt modelId="{DE393E47-CBB6-4D77-A342-C9AFD9FC8CB6}" type="pres">
      <dgm:prSet presAssocID="{0F6BA1FB-59E5-4F16-A7B4-1533BB1F09E4}" presName="bottomLine" presStyleLbl="alignNode1" presStyleIdx="3" presStyleCnt="10">
        <dgm:presLayoutVars/>
      </dgm:prSet>
      <dgm:spPr>
        <a:ln>
          <a:solidFill>
            <a:schemeClr val="accent2"/>
          </a:solidFill>
        </a:ln>
      </dgm:spPr>
    </dgm:pt>
    <dgm:pt modelId="{6209B655-7BD8-4C2E-802B-7A837190A817}" type="pres">
      <dgm:prSet presAssocID="{0F6BA1FB-59E5-4F16-A7B4-1533BB1F09E4}" presName="nodeText" presStyleLbl="bgAccFollowNode1" presStyleIdx="1" presStyleCnt="5">
        <dgm:presLayoutVars>
          <dgm:bulletEnabled val="1"/>
        </dgm:presLayoutVars>
      </dgm:prSet>
      <dgm:spPr/>
    </dgm:pt>
    <dgm:pt modelId="{44DA27FB-BF39-4511-84EF-E3EA3F12D2B6}" type="pres">
      <dgm:prSet presAssocID="{7DBF5CB5-29DD-4671-A0F3-981D48571500}" presName="sibTrans" presStyleCnt="0"/>
      <dgm:spPr/>
    </dgm:pt>
    <dgm:pt modelId="{9ED209A7-CD15-4C32-9372-A0384698B942}" type="pres">
      <dgm:prSet presAssocID="{1D096F01-AEA8-401D-8348-98E9A81F3CE0}" presName="compositeNode" presStyleCnt="0">
        <dgm:presLayoutVars>
          <dgm:bulletEnabled val="1"/>
        </dgm:presLayoutVars>
      </dgm:prSet>
      <dgm:spPr/>
    </dgm:pt>
    <dgm:pt modelId="{B5DA272C-701A-4327-802B-15E4D04DF389}" type="pres">
      <dgm:prSet presAssocID="{1D096F01-AEA8-401D-8348-98E9A81F3CE0}" presName="bgRect" presStyleLbl="bgAccFollowNode1" presStyleIdx="2" presStyleCnt="5" custLinFactNeighborX="81" custLinFactNeighborY="346"/>
      <dgm:spPr/>
    </dgm:pt>
    <dgm:pt modelId="{4104A2F1-FB99-4C42-8067-46B8EEEC9610}" type="pres">
      <dgm:prSet presAssocID="{6088456C-4B73-4948-985C-DD954DEF44EF}" presName="sibTransNodeCircle" presStyleLbl="alignNode1" presStyleIdx="4" presStyleCnt="10">
        <dgm:presLayoutVars>
          <dgm:chMax val="0"/>
          <dgm:bulletEnabled/>
        </dgm:presLayoutVars>
      </dgm:prSet>
      <dgm:spPr/>
    </dgm:pt>
    <dgm:pt modelId="{2EB92C72-3528-4913-AFF6-FF0B4F338399}" type="pres">
      <dgm:prSet presAssocID="{1D096F01-AEA8-401D-8348-98E9A81F3CE0}" presName="bottomLine" presStyleLbl="alignNode1" presStyleIdx="5" presStyleCnt="10">
        <dgm:presLayoutVars/>
      </dgm:prSet>
      <dgm:spPr>
        <a:solidFill>
          <a:schemeClr val="accent4"/>
        </a:solidFill>
        <a:ln>
          <a:solidFill>
            <a:schemeClr val="accent4"/>
          </a:solidFill>
        </a:ln>
      </dgm:spPr>
    </dgm:pt>
    <dgm:pt modelId="{74E21D92-0946-4075-ABB7-F58F125D081F}" type="pres">
      <dgm:prSet presAssocID="{1D096F01-AEA8-401D-8348-98E9A81F3CE0}" presName="nodeText" presStyleLbl="bgAccFollowNode1" presStyleIdx="2" presStyleCnt="5">
        <dgm:presLayoutVars>
          <dgm:bulletEnabled val="1"/>
        </dgm:presLayoutVars>
      </dgm:prSet>
      <dgm:spPr/>
    </dgm:pt>
    <dgm:pt modelId="{E7F9CACB-FE98-4F37-853A-1B05B4BF4385}" type="pres">
      <dgm:prSet presAssocID="{6088456C-4B73-4948-985C-DD954DEF44EF}" presName="sibTrans" presStyleCnt="0"/>
      <dgm:spPr/>
    </dgm:pt>
    <dgm:pt modelId="{313C51D3-DB7E-4530-8AFA-F0AE0E26CE2D}" type="pres">
      <dgm:prSet presAssocID="{DE16CBB4-D3F4-44AD-8379-3A5D78B889D5}" presName="compositeNode" presStyleCnt="0">
        <dgm:presLayoutVars>
          <dgm:bulletEnabled val="1"/>
        </dgm:presLayoutVars>
      </dgm:prSet>
      <dgm:spPr/>
    </dgm:pt>
    <dgm:pt modelId="{549A837B-0FA3-4970-A9F9-3BD236350D3D}" type="pres">
      <dgm:prSet presAssocID="{DE16CBB4-D3F4-44AD-8379-3A5D78B889D5}" presName="bgRect" presStyleLbl="bgAccFollowNode1" presStyleIdx="3" presStyleCnt="5"/>
      <dgm:spPr/>
    </dgm:pt>
    <dgm:pt modelId="{AC6B335A-D8B4-46D8-93DE-B9EF1773F6AC}" type="pres">
      <dgm:prSet presAssocID="{C2728830-9A00-4764-A9F1-670DDF9E57B3}" presName="sibTransNodeCircle" presStyleLbl="alignNode1" presStyleIdx="6" presStyleCnt="10">
        <dgm:presLayoutVars>
          <dgm:chMax val="0"/>
          <dgm:bulletEnabled/>
        </dgm:presLayoutVars>
      </dgm:prSet>
      <dgm:spPr/>
    </dgm:pt>
    <dgm:pt modelId="{7B3E0A16-DB85-46CA-87D6-4D39F6DBFC52}" type="pres">
      <dgm:prSet presAssocID="{DE16CBB4-D3F4-44AD-8379-3A5D78B889D5}" presName="bottomLine" presStyleLbl="alignNode1" presStyleIdx="7" presStyleCnt="10">
        <dgm:presLayoutVars/>
      </dgm:prSet>
      <dgm:spPr>
        <a:ln>
          <a:solidFill>
            <a:schemeClr val="accent5"/>
          </a:solidFill>
        </a:ln>
      </dgm:spPr>
    </dgm:pt>
    <dgm:pt modelId="{B80B8360-3897-45DE-BD0A-F9CCC9BAC34F}" type="pres">
      <dgm:prSet presAssocID="{DE16CBB4-D3F4-44AD-8379-3A5D78B889D5}" presName="nodeText" presStyleLbl="bgAccFollowNode1" presStyleIdx="3" presStyleCnt="5">
        <dgm:presLayoutVars>
          <dgm:bulletEnabled val="1"/>
        </dgm:presLayoutVars>
      </dgm:prSet>
      <dgm:spPr/>
    </dgm:pt>
    <dgm:pt modelId="{4BE79C5F-B252-4C81-B7E8-356A6349584C}" type="pres">
      <dgm:prSet presAssocID="{C2728830-9A00-4764-A9F1-670DDF9E57B3}" presName="sibTrans" presStyleCnt="0"/>
      <dgm:spPr/>
    </dgm:pt>
    <dgm:pt modelId="{11D9C427-A430-492A-BD3C-E4D081DA46F5}" type="pres">
      <dgm:prSet presAssocID="{F7B81412-5EAE-488C-9259-0FA0EB0F090B}" presName="compositeNode" presStyleCnt="0">
        <dgm:presLayoutVars>
          <dgm:bulletEnabled val="1"/>
        </dgm:presLayoutVars>
      </dgm:prSet>
      <dgm:spPr/>
    </dgm:pt>
    <dgm:pt modelId="{4795DD00-81CA-4D89-AAC9-9CB098B4E837}" type="pres">
      <dgm:prSet presAssocID="{F7B81412-5EAE-488C-9259-0FA0EB0F090B}" presName="bgRect" presStyleLbl="bgAccFollowNode1" presStyleIdx="4" presStyleCnt="5"/>
      <dgm:spPr/>
    </dgm:pt>
    <dgm:pt modelId="{06772805-3643-43C2-9C80-F43268C57C20}" type="pres">
      <dgm:prSet presAssocID="{32E76676-0672-4988-9FB1-308093FF8D5C}" presName="sibTransNodeCircle" presStyleLbl="alignNode1" presStyleIdx="8" presStyleCnt="10">
        <dgm:presLayoutVars>
          <dgm:chMax val="0"/>
          <dgm:bulletEnabled/>
        </dgm:presLayoutVars>
      </dgm:prSet>
      <dgm:spPr/>
    </dgm:pt>
    <dgm:pt modelId="{77F59A8B-7684-4E29-B44F-B0F96367FE70}" type="pres">
      <dgm:prSet presAssocID="{F7B81412-5EAE-488C-9259-0FA0EB0F090B}" presName="bottomLine" presStyleLbl="alignNode1" presStyleIdx="9" presStyleCnt="10">
        <dgm:presLayoutVars/>
      </dgm:prSet>
      <dgm:spPr/>
    </dgm:pt>
    <dgm:pt modelId="{80C8596E-ABE7-41A1-8A35-72244067CF90}" type="pres">
      <dgm:prSet presAssocID="{F7B81412-5EAE-488C-9259-0FA0EB0F090B}" presName="nodeText" presStyleLbl="bgAccFollowNode1" presStyleIdx="4" presStyleCnt="5">
        <dgm:presLayoutVars>
          <dgm:bulletEnabled val="1"/>
        </dgm:presLayoutVars>
      </dgm:prSet>
      <dgm:spPr/>
    </dgm:pt>
  </dgm:ptLst>
  <dgm:cxnLst>
    <dgm:cxn modelId="{10EAB407-DDBC-4E09-A41B-36376F2BB005}" type="presOf" srcId="{32E76676-0672-4988-9FB1-308093FF8D5C}" destId="{06772805-3643-43C2-9C80-F43268C57C20}" srcOrd="0" destOrd="0" presId="urn:microsoft.com/office/officeart/2016/7/layout/BasicLinearProcessNumbered#1"/>
    <dgm:cxn modelId="{F47EB913-8831-49CC-ABE6-AB555FA6F993}" type="presOf" srcId="{6088456C-4B73-4948-985C-DD954DEF44EF}" destId="{4104A2F1-FB99-4C42-8067-46B8EEEC9610}" srcOrd="0" destOrd="0" presId="urn:microsoft.com/office/officeart/2016/7/layout/BasicLinearProcessNumbered#1"/>
    <dgm:cxn modelId="{EB7FE821-06C9-4CFA-BBFF-63BF8C7F1444}" type="presOf" srcId="{198ACE8E-34F4-43E6-BB2E-1809B1CC58DC}" destId="{1896CBD6-4A99-4E4A-A270-A70AEFBAAF7E}" srcOrd="0" destOrd="0" presId="urn:microsoft.com/office/officeart/2016/7/layout/BasicLinearProcessNumbered#1"/>
    <dgm:cxn modelId="{9B21BC25-6F2C-47C2-8285-8E9BB26D02F7}" type="presOf" srcId="{DE16CBB4-D3F4-44AD-8379-3A5D78B889D5}" destId="{B80B8360-3897-45DE-BD0A-F9CCC9BAC34F}" srcOrd="1" destOrd="0" presId="urn:microsoft.com/office/officeart/2016/7/layout/BasicLinearProcessNumbered#1"/>
    <dgm:cxn modelId="{A7465026-5EB9-4359-B2CA-62409A490278}" type="presOf" srcId="{0F5B3066-540F-4606-ADEC-65EB1C3E9627}" destId="{869C0C7E-BD0C-4E5F-8D96-6B8EEC39B952}" srcOrd="0" destOrd="0" presId="urn:microsoft.com/office/officeart/2016/7/layout/BasicLinearProcessNumbered#1"/>
    <dgm:cxn modelId="{500C1428-BAD2-4EA1-AAAB-CD4D6F648C0B}" type="presOf" srcId="{0F6BA1FB-59E5-4F16-A7B4-1533BB1F09E4}" destId="{02F7283A-0FC3-4AF1-AA94-0270DC0B1C33}" srcOrd="0" destOrd="0" presId="urn:microsoft.com/office/officeart/2016/7/layout/BasicLinearProcessNumbered#1"/>
    <dgm:cxn modelId="{619E3C68-1E17-487D-ABC8-EB727F4952A3}" type="presOf" srcId="{C54063C4-24CD-4834-9424-53756AE38C6B}" destId="{9C3A7F13-9585-42DF-AD32-B56F82B123C8}" srcOrd="0" destOrd="0" presId="urn:microsoft.com/office/officeart/2016/7/layout/BasicLinearProcessNumbered#1"/>
    <dgm:cxn modelId="{F4BF496B-2EAC-4B21-A290-8C4A35AC4213}" type="presOf" srcId="{7DBF5CB5-29DD-4671-A0F3-981D48571500}" destId="{C08FC467-91FE-48BD-B243-273925C2B75A}" srcOrd="0" destOrd="0" presId="urn:microsoft.com/office/officeart/2016/7/layout/BasicLinearProcessNumbered#1"/>
    <dgm:cxn modelId="{32F29D6B-8717-40AA-AB41-CDE85B6445F2}" type="presOf" srcId="{C2728830-9A00-4764-A9F1-670DDF9E57B3}" destId="{AC6B335A-D8B4-46D8-93DE-B9EF1773F6AC}" srcOrd="0" destOrd="0" presId="urn:microsoft.com/office/officeart/2016/7/layout/BasicLinearProcessNumbered#1"/>
    <dgm:cxn modelId="{8327A44B-5326-4A8B-9B23-A3D3C09A16F3}" srcId="{0F5B3066-540F-4606-ADEC-65EB1C3E9627}" destId="{198ACE8E-34F4-43E6-BB2E-1809B1CC58DC}" srcOrd="0" destOrd="0" parTransId="{49F555B2-B165-4CB6-8578-DF4BCD791ABF}" sibTransId="{C54063C4-24CD-4834-9424-53756AE38C6B}"/>
    <dgm:cxn modelId="{EF38696C-3284-4D81-8B6A-406B0A4B5478}" type="presOf" srcId="{DE16CBB4-D3F4-44AD-8379-3A5D78B889D5}" destId="{549A837B-0FA3-4970-A9F9-3BD236350D3D}" srcOrd="0" destOrd="0" presId="urn:microsoft.com/office/officeart/2016/7/layout/BasicLinearProcessNumbered#1"/>
    <dgm:cxn modelId="{2E8EE86D-D18A-48C5-817B-661FEDBE5EB5}" type="presOf" srcId="{0F6BA1FB-59E5-4F16-A7B4-1533BB1F09E4}" destId="{6209B655-7BD8-4C2E-802B-7A837190A817}" srcOrd="1" destOrd="0" presId="urn:microsoft.com/office/officeart/2016/7/layout/BasicLinearProcessNumbered#1"/>
    <dgm:cxn modelId="{7B7DC85A-1097-4B13-A457-5376A39A58E2}" type="presOf" srcId="{F7B81412-5EAE-488C-9259-0FA0EB0F090B}" destId="{80C8596E-ABE7-41A1-8A35-72244067CF90}" srcOrd="1" destOrd="0" presId="urn:microsoft.com/office/officeart/2016/7/layout/BasicLinearProcessNumbered#1"/>
    <dgm:cxn modelId="{AA103CB4-BE4E-4C3C-8A8A-83391F2FB47F}" type="presOf" srcId="{1D096F01-AEA8-401D-8348-98E9A81F3CE0}" destId="{B5DA272C-701A-4327-802B-15E4D04DF389}" srcOrd="0" destOrd="0" presId="urn:microsoft.com/office/officeart/2016/7/layout/BasicLinearProcessNumbered#1"/>
    <dgm:cxn modelId="{451EA9B5-F1ED-4BC6-8C22-CD5C870E657E}" type="presOf" srcId="{F7B81412-5EAE-488C-9259-0FA0EB0F090B}" destId="{4795DD00-81CA-4D89-AAC9-9CB098B4E837}" srcOrd="0" destOrd="0" presId="urn:microsoft.com/office/officeart/2016/7/layout/BasicLinearProcessNumbered#1"/>
    <dgm:cxn modelId="{EC143BBE-149C-4B2B-96B6-7B3C8595B821}" type="presOf" srcId="{1D096F01-AEA8-401D-8348-98E9A81F3CE0}" destId="{74E21D92-0946-4075-ABB7-F58F125D081F}" srcOrd="1" destOrd="0" presId="urn:microsoft.com/office/officeart/2016/7/layout/BasicLinearProcessNumbered#1"/>
    <dgm:cxn modelId="{AD7281BE-8A99-43C0-9016-4082EB985BF2}" srcId="{0F5B3066-540F-4606-ADEC-65EB1C3E9627}" destId="{F7B81412-5EAE-488C-9259-0FA0EB0F090B}" srcOrd="4" destOrd="0" parTransId="{C9E63F01-62A4-4331-A67D-7FE563CE9D07}" sibTransId="{32E76676-0672-4988-9FB1-308093FF8D5C}"/>
    <dgm:cxn modelId="{FD2381C0-DA6F-4859-90D6-313730044E7C}" srcId="{0F5B3066-540F-4606-ADEC-65EB1C3E9627}" destId="{1D096F01-AEA8-401D-8348-98E9A81F3CE0}" srcOrd="2" destOrd="0" parTransId="{AB9DA1CE-0370-48BB-8362-3A4CBF7FFB29}" sibTransId="{6088456C-4B73-4948-985C-DD954DEF44EF}"/>
    <dgm:cxn modelId="{8CB3EED4-728A-4D4F-ACB4-5DD629623D8A}" type="presOf" srcId="{198ACE8E-34F4-43E6-BB2E-1809B1CC58DC}" destId="{1636F17A-F9E0-460B-890B-A46A6E583FD1}" srcOrd="1" destOrd="0" presId="urn:microsoft.com/office/officeart/2016/7/layout/BasicLinearProcessNumbered#1"/>
    <dgm:cxn modelId="{F0FA65E5-FB81-4E7A-9467-65363565F4A0}" srcId="{0F5B3066-540F-4606-ADEC-65EB1C3E9627}" destId="{0F6BA1FB-59E5-4F16-A7B4-1533BB1F09E4}" srcOrd="1" destOrd="0" parTransId="{6A557BB1-C0DD-44CB-8745-CE5481476209}" sibTransId="{7DBF5CB5-29DD-4671-A0F3-981D48571500}"/>
    <dgm:cxn modelId="{058D75E7-8E09-41CE-ADFC-EEAD1556353B}" srcId="{0F5B3066-540F-4606-ADEC-65EB1C3E9627}" destId="{DE16CBB4-D3F4-44AD-8379-3A5D78B889D5}" srcOrd="3" destOrd="0" parTransId="{917142D8-7514-46BB-B61D-8633F0189C31}" sibTransId="{C2728830-9A00-4764-A9F1-670DDF9E57B3}"/>
    <dgm:cxn modelId="{6FD83AE8-DB7F-4EFE-8F0A-58735E6AEC64}" type="presParOf" srcId="{869C0C7E-BD0C-4E5F-8D96-6B8EEC39B952}" destId="{A1C50682-E81A-4719-9746-6B052BFB6DD3}" srcOrd="0" destOrd="0" presId="urn:microsoft.com/office/officeart/2016/7/layout/BasicLinearProcessNumbered#1"/>
    <dgm:cxn modelId="{AA17009A-379B-43BE-97BA-12B67036AD90}" type="presParOf" srcId="{A1C50682-E81A-4719-9746-6B052BFB6DD3}" destId="{1896CBD6-4A99-4E4A-A270-A70AEFBAAF7E}" srcOrd="0" destOrd="0" presId="urn:microsoft.com/office/officeart/2016/7/layout/BasicLinearProcessNumbered#1"/>
    <dgm:cxn modelId="{6D85C09F-1D0A-406F-9396-06638BA4FD92}" type="presParOf" srcId="{A1C50682-E81A-4719-9746-6B052BFB6DD3}" destId="{9C3A7F13-9585-42DF-AD32-B56F82B123C8}" srcOrd="1" destOrd="0" presId="urn:microsoft.com/office/officeart/2016/7/layout/BasicLinearProcessNumbered#1"/>
    <dgm:cxn modelId="{794669B6-74B7-439A-8EE2-238314813197}" type="presParOf" srcId="{A1C50682-E81A-4719-9746-6B052BFB6DD3}" destId="{923B2301-552B-45D2-9EF0-53A10AA17FC6}" srcOrd="2" destOrd="0" presId="urn:microsoft.com/office/officeart/2016/7/layout/BasicLinearProcessNumbered#1"/>
    <dgm:cxn modelId="{23ECCBA1-941D-4643-9618-18F560A80DAB}" type="presParOf" srcId="{A1C50682-E81A-4719-9746-6B052BFB6DD3}" destId="{1636F17A-F9E0-460B-890B-A46A6E583FD1}" srcOrd="3" destOrd="0" presId="urn:microsoft.com/office/officeart/2016/7/layout/BasicLinearProcessNumbered#1"/>
    <dgm:cxn modelId="{84426433-1E67-4D55-9D10-3C4CF150BF28}" type="presParOf" srcId="{869C0C7E-BD0C-4E5F-8D96-6B8EEC39B952}" destId="{CE18CCA6-9206-4DD7-BE09-5291C62117AB}" srcOrd="1" destOrd="0" presId="urn:microsoft.com/office/officeart/2016/7/layout/BasicLinearProcessNumbered#1"/>
    <dgm:cxn modelId="{16E156BA-CA11-45E4-B5EA-B4F3067B424F}" type="presParOf" srcId="{869C0C7E-BD0C-4E5F-8D96-6B8EEC39B952}" destId="{B75A207A-E561-4A33-8860-3580568F46B8}" srcOrd="2" destOrd="0" presId="urn:microsoft.com/office/officeart/2016/7/layout/BasicLinearProcessNumbered#1"/>
    <dgm:cxn modelId="{63957AA2-61FB-47C5-9B97-06D23CB5FDF5}" type="presParOf" srcId="{B75A207A-E561-4A33-8860-3580568F46B8}" destId="{02F7283A-0FC3-4AF1-AA94-0270DC0B1C33}" srcOrd="0" destOrd="0" presId="urn:microsoft.com/office/officeart/2016/7/layout/BasicLinearProcessNumbered#1"/>
    <dgm:cxn modelId="{3099F022-A87D-4FA3-8BC3-9575F846BC44}" type="presParOf" srcId="{B75A207A-E561-4A33-8860-3580568F46B8}" destId="{C08FC467-91FE-48BD-B243-273925C2B75A}" srcOrd="1" destOrd="0" presId="urn:microsoft.com/office/officeart/2016/7/layout/BasicLinearProcessNumbered#1"/>
    <dgm:cxn modelId="{A2E37B9F-7D4B-49D4-AF46-9A540F2ACE59}" type="presParOf" srcId="{B75A207A-E561-4A33-8860-3580568F46B8}" destId="{DE393E47-CBB6-4D77-A342-C9AFD9FC8CB6}" srcOrd="2" destOrd="0" presId="urn:microsoft.com/office/officeart/2016/7/layout/BasicLinearProcessNumbered#1"/>
    <dgm:cxn modelId="{3374E4EC-7EA8-47C5-B2E6-92A2F8FDFB7F}" type="presParOf" srcId="{B75A207A-E561-4A33-8860-3580568F46B8}" destId="{6209B655-7BD8-4C2E-802B-7A837190A817}" srcOrd="3" destOrd="0" presId="urn:microsoft.com/office/officeart/2016/7/layout/BasicLinearProcessNumbered#1"/>
    <dgm:cxn modelId="{64EBAD3F-E38B-4135-AAA2-C165246599F7}" type="presParOf" srcId="{869C0C7E-BD0C-4E5F-8D96-6B8EEC39B952}" destId="{44DA27FB-BF39-4511-84EF-E3EA3F12D2B6}" srcOrd="3" destOrd="0" presId="urn:microsoft.com/office/officeart/2016/7/layout/BasicLinearProcessNumbered#1"/>
    <dgm:cxn modelId="{C047657C-4647-4043-950A-E8F7F675767E}" type="presParOf" srcId="{869C0C7E-BD0C-4E5F-8D96-6B8EEC39B952}" destId="{9ED209A7-CD15-4C32-9372-A0384698B942}" srcOrd="4" destOrd="0" presId="urn:microsoft.com/office/officeart/2016/7/layout/BasicLinearProcessNumbered#1"/>
    <dgm:cxn modelId="{0F5F3613-D3F0-4FA7-ACBA-C61DDC0B6FCC}" type="presParOf" srcId="{9ED209A7-CD15-4C32-9372-A0384698B942}" destId="{B5DA272C-701A-4327-802B-15E4D04DF389}" srcOrd="0" destOrd="0" presId="urn:microsoft.com/office/officeart/2016/7/layout/BasicLinearProcessNumbered#1"/>
    <dgm:cxn modelId="{AB7A54D4-8E23-4583-8E98-345042A04591}" type="presParOf" srcId="{9ED209A7-CD15-4C32-9372-A0384698B942}" destId="{4104A2F1-FB99-4C42-8067-46B8EEEC9610}" srcOrd="1" destOrd="0" presId="urn:microsoft.com/office/officeart/2016/7/layout/BasicLinearProcessNumbered#1"/>
    <dgm:cxn modelId="{06C75B26-0F3E-41ED-839F-4D64199F4461}" type="presParOf" srcId="{9ED209A7-CD15-4C32-9372-A0384698B942}" destId="{2EB92C72-3528-4913-AFF6-FF0B4F338399}" srcOrd="2" destOrd="0" presId="urn:microsoft.com/office/officeart/2016/7/layout/BasicLinearProcessNumbered#1"/>
    <dgm:cxn modelId="{AAB9864E-92C0-4EA3-9F0E-6EB52D100EBE}" type="presParOf" srcId="{9ED209A7-CD15-4C32-9372-A0384698B942}" destId="{74E21D92-0946-4075-ABB7-F58F125D081F}" srcOrd="3" destOrd="0" presId="urn:microsoft.com/office/officeart/2016/7/layout/BasicLinearProcessNumbered#1"/>
    <dgm:cxn modelId="{13ED127B-27D7-4A94-8FC0-60DF0BA87D27}" type="presParOf" srcId="{869C0C7E-BD0C-4E5F-8D96-6B8EEC39B952}" destId="{E7F9CACB-FE98-4F37-853A-1B05B4BF4385}" srcOrd="5" destOrd="0" presId="urn:microsoft.com/office/officeart/2016/7/layout/BasicLinearProcessNumbered#1"/>
    <dgm:cxn modelId="{4B61CEE5-C2BB-4897-9CE0-A1A15D162F44}" type="presParOf" srcId="{869C0C7E-BD0C-4E5F-8D96-6B8EEC39B952}" destId="{313C51D3-DB7E-4530-8AFA-F0AE0E26CE2D}" srcOrd="6" destOrd="0" presId="urn:microsoft.com/office/officeart/2016/7/layout/BasicLinearProcessNumbered#1"/>
    <dgm:cxn modelId="{9B85DE27-B7E4-402F-BE27-E3C3985E9A79}" type="presParOf" srcId="{313C51D3-DB7E-4530-8AFA-F0AE0E26CE2D}" destId="{549A837B-0FA3-4970-A9F9-3BD236350D3D}" srcOrd="0" destOrd="0" presId="urn:microsoft.com/office/officeart/2016/7/layout/BasicLinearProcessNumbered#1"/>
    <dgm:cxn modelId="{9D5D9389-D124-429A-8F96-49696F6F4EF9}" type="presParOf" srcId="{313C51D3-DB7E-4530-8AFA-F0AE0E26CE2D}" destId="{AC6B335A-D8B4-46D8-93DE-B9EF1773F6AC}" srcOrd="1" destOrd="0" presId="urn:microsoft.com/office/officeart/2016/7/layout/BasicLinearProcessNumbered#1"/>
    <dgm:cxn modelId="{AEF2A504-6850-4ED8-81A9-8B6F7FF43DCD}" type="presParOf" srcId="{313C51D3-DB7E-4530-8AFA-F0AE0E26CE2D}" destId="{7B3E0A16-DB85-46CA-87D6-4D39F6DBFC52}" srcOrd="2" destOrd="0" presId="urn:microsoft.com/office/officeart/2016/7/layout/BasicLinearProcessNumbered#1"/>
    <dgm:cxn modelId="{25F27692-3F46-46F7-BF34-29BD99560D08}" type="presParOf" srcId="{313C51D3-DB7E-4530-8AFA-F0AE0E26CE2D}" destId="{B80B8360-3897-45DE-BD0A-F9CCC9BAC34F}" srcOrd="3" destOrd="0" presId="urn:microsoft.com/office/officeart/2016/7/layout/BasicLinearProcessNumbered#1"/>
    <dgm:cxn modelId="{4796AC81-FE2B-441F-A0B6-C344625F6E96}" type="presParOf" srcId="{869C0C7E-BD0C-4E5F-8D96-6B8EEC39B952}" destId="{4BE79C5F-B252-4C81-B7E8-356A6349584C}" srcOrd="7" destOrd="0" presId="urn:microsoft.com/office/officeart/2016/7/layout/BasicLinearProcessNumbered#1"/>
    <dgm:cxn modelId="{F640017D-6D0A-4410-A66B-828F2066B1C3}" type="presParOf" srcId="{869C0C7E-BD0C-4E5F-8D96-6B8EEC39B952}" destId="{11D9C427-A430-492A-BD3C-E4D081DA46F5}" srcOrd="8" destOrd="0" presId="urn:microsoft.com/office/officeart/2016/7/layout/BasicLinearProcessNumbered#1"/>
    <dgm:cxn modelId="{3F5AE0F2-FA72-4C37-BCFA-A61C660A8759}" type="presParOf" srcId="{11D9C427-A430-492A-BD3C-E4D081DA46F5}" destId="{4795DD00-81CA-4D89-AAC9-9CB098B4E837}" srcOrd="0" destOrd="0" presId="urn:microsoft.com/office/officeart/2016/7/layout/BasicLinearProcessNumbered#1"/>
    <dgm:cxn modelId="{D1D3C516-0A96-4C35-8949-341CF221BBD1}" type="presParOf" srcId="{11D9C427-A430-492A-BD3C-E4D081DA46F5}" destId="{06772805-3643-43C2-9C80-F43268C57C20}" srcOrd="1" destOrd="0" presId="urn:microsoft.com/office/officeart/2016/7/layout/BasicLinearProcessNumbered#1"/>
    <dgm:cxn modelId="{A39F6DBC-EC8C-42B3-9D5B-962E5C23F626}" type="presParOf" srcId="{11D9C427-A430-492A-BD3C-E4D081DA46F5}" destId="{77F59A8B-7684-4E29-B44F-B0F96367FE70}" srcOrd="2" destOrd="0" presId="urn:microsoft.com/office/officeart/2016/7/layout/BasicLinearProcessNumbered#1"/>
    <dgm:cxn modelId="{37B3E4C3-947D-462B-A3DF-A33AAEB8FA1C}" type="presParOf" srcId="{11D9C427-A430-492A-BD3C-E4D081DA46F5}" destId="{80C8596E-ABE7-41A1-8A35-72244067CF90}" srcOrd="3" destOrd="0" presId="urn:microsoft.com/office/officeart/2016/7/layout/BasicLinearProcessNumbere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5B3066-540F-4606-ADEC-65EB1C3E9627}" type="doc">
      <dgm:prSet loTypeId="urn:microsoft.com/office/officeart/2016/7/layout/BasicLinearProcessNumbered#1" loCatId="process" qsTypeId="urn:microsoft.com/office/officeart/2005/8/quickstyle/simple1" qsCatId="simple" csTypeId="urn:microsoft.com/office/officeart/2005/8/colors/colorful1" csCatId="colorful" phldr="1"/>
      <dgm:spPr/>
      <dgm:t>
        <a:bodyPr/>
        <a:lstStyle/>
        <a:p>
          <a:endParaRPr lang="en-US"/>
        </a:p>
      </dgm:t>
    </dgm:pt>
    <dgm:pt modelId="{198ACE8E-34F4-43E6-BB2E-1809B1CC58DC}">
      <dgm:prSet custT="1"/>
      <dgm:spPr>
        <a:solidFill>
          <a:schemeClr val="accent1">
            <a:lumMod val="20000"/>
            <a:lumOff val="80000"/>
            <a:alpha val="90000"/>
          </a:schemeClr>
        </a:solidFill>
        <a:ln>
          <a:noFill/>
        </a:ln>
      </dgm:spPr>
      <dgm:t>
        <a:bodyPr/>
        <a:lstStyle/>
        <a:p>
          <a:r>
            <a:rPr lang="en-US" sz="1400" b="0" i="0" u="none" dirty="0"/>
            <a:t>Ibrahim tells you he is 16 years old.</a:t>
          </a:r>
          <a:endParaRPr lang="en-US" sz="1400" dirty="0"/>
        </a:p>
      </dgm:t>
    </dgm:pt>
    <dgm:pt modelId="{49F555B2-B165-4CB6-8578-DF4BCD791ABF}" type="parTrans" cxnId="{8327A44B-5326-4A8B-9B23-A3D3C09A16F3}">
      <dgm:prSet/>
      <dgm:spPr/>
      <dgm:t>
        <a:bodyPr/>
        <a:lstStyle/>
        <a:p>
          <a:endParaRPr lang="en-US"/>
        </a:p>
      </dgm:t>
    </dgm:pt>
    <dgm:pt modelId="{C54063C4-24CD-4834-9424-53756AE38C6B}" type="sibTrans" cxnId="{8327A44B-5326-4A8B-9B23-A3D3C09A16F3}">
      <dgm:prSet phldrT="1" phldr="0"/>
      <dgm:spPr>
        <a:solidFill>
          <a:schemeClr val="accent1"/>
        </a:solidFill>
        <a:ln>
          <a:noFill/>
        </a:ln>
      </dgm:spPr>
      <dgm:t>
        <a:bodyPr/>
        <a:lstStyle/>
        <a:p>
          <a:r>
            <a:rPr lang="en-US"/>
            <a:t>1</a:t>
          </a:r>
          <a:endParaRPr lang="en-US" dirty="0"/>
        </a:p>
      </dgm:t>
    </dgm:pt>
    <dgm:pt modelId="{0F6BA1FB-59E5-4F16-A7B4-1533BB1F09E4}">
      <dgm:prSet custT="1"/>
      <dgm:spPr>
        <a:solidFill>
          <a:schemeClr val="accent2">
            <a:lumMod val="20000"/>
            <a:lumOff val="80000"/>
            <a:alpha val="90000"/>
          </a:schemeClr>
        </a:solidFill>
        <a:ln>
          <a:noFill/>
        </a:ln>
      </dgm:spPr>
      <dgm:t>
        <a:bodyPr/>
        <a:lstStyle/>
        <a:p>
          <a:r>
            <a:rPr lang="en-GB" sz="1400" dirty="0"/>
            <a:t>You explain that he should not be detained in an adult facility and you are going to speak with the IRC.</a:t>
          </a:r>
          <a:endParaRPr lang="en-US" sz="1400" dirty="0"/>
        </a:p>
      </dgm:t>
    </dgm:pt>
    <dgm:pt modelId="{6A557BB1-C0DD-44CB-8745-CE5481476209}" type="parTrans" cxnId="{F0FA65E5-FB81-4E7A-9467-65363565F4A0}">
      <dgm:prSet/>
      <dgm:spPr/>
      <dgm:t>
        <a:bodyPr/>
        <a:lstStyle/>
        <a:p>
          <a:endParaRPr lang="en-US"/>
        </a:p>
      </dgm:t>
    </dgm:pt>
    <dgm:pt modelId="{7DBF5CB5-29DD-4671-A0F3-981D48571500}" type="sibTrans" cxnId="{F0FA65E5-FB81-4E7A-9467-65363565F4A0}">
      <dgm:prSet phldrT="2" phldr="0"/>
      <dgm:spPr>
        <a:solidFill>
          <a:schemeClr val="accent2"/>
        </a:solidFill>
        <a:ln>
          <a:noFill/>
        </a:ln>
      </dgm:spPr>
      <dgm:t>
        <a:bodyPr/>
        <a:lstStyle/>
        <a:p>
          <a:r>
            <a:rPr lang="en-US"/>
            <a:t>2</a:t>
          </a:r>
          <a:endParaRPr lang="en-US" dirty="0"/>
        </a:p>
      </dgm:t>
    </dgm:pt>
    <dgm:pt modelId="{1D096F01-AEA8-401D-8348-98E9A81F3CE0}">
      <dgm:prSet custT="1"/>
      <dgm:spPr>
        <a:solidFill>
          <a:schemeClr val="accent4">
            <a:lumMod val="20000"/>
            <a:lumOff val="80000"/>
            <a:alpha val="90000"/>
          </a:schemeClr>
        </a:solidFill>
        <a:ln>
          <a:noFill/>
        </a:ln>
      </dgm:spPr>
      <dgm:t>
        <a:bodyPr/>
        <a:lstStyle/>
        <a:p>
          <a:r>
            <a:rPr lang="en-US" sz="1400" dirty="0"/>
            <a:t>After</a:t>
          </a:r>
          <a:r>
            <a:rPr lang="en-US" sz="1400" baseline="0" dirty="0"/>
            <a:t> your visit you speak with the manager on duty. They tell you the HO are aware and believe he is 25.</a:t>
          </a:r>
          <a:endParaRPr lang="en-US" sz="1400" dirty="0"/>
        </a:p>
      </dgm:t>
    </dgm:pt>
    <dgm:pt modelId="{AB9DA1CE-0370-48BB-8362-3A4CBF7FFB29}" type="parTrans" cxnId="{FD2381C0-DA6F-4859-90D6-313730044E7C}">
      <dgm:prSet/>
      <dgm:spPr/>
      <dgm:t>
        <a:bodyPr/>
        <a:lstStyle/>
        <a:p>
          <a:endParaRPr lang="en-US"/>
        </a:p>
      </dgm:t>
    </dgm:pt>
    <dgm:pt modelId="{6088456C-4B73-4948-985C-DD954DEF44EF}" type="sibTrans" cxnId="{FD2381C0-DA6F-4859-90D6-313730044E7C}">
      <dgm:prSet phldrT="3" phldr="0"/>
      <dgm:spPr>
        <a:solidFill>
          <a:schemeClr val="accent4"/>
        </a:solidFill>
        <a:ln>
          <a:noFill/>
        </a:ln>
      </dgm:spPr>
      <dgm:t>
        <a:bodyPr/>
        <a:lstStyle/>
        <a:p>
          <a:r>
            <a:rPr lang="en-US"/>
            <a:t>3</a:t>
          </a:r>
          <a:endParaRPr lang="en-US" dirty="0"/>
        </a:p>
      </dgm:t>
    </dgm:pt>
    <dgm:pt modelId="{DE16CBB4-D3F4-44AD-8379-3A5D78B889D5}">
      <dgm:prSet custT="1"/>
      <dgm:spPr>
        <a:solidFill>
          <a:schemeClr val="accent5">
            <a:lumMod val="20000"/>
            <a:lumOff val="80000"/>
            <a:alpha val="90000"/>
          </a:schemeClr>
        </a:solidFill>
        <a:ln>
          <a:noFill/>
        </a:ln>
      </dgm:spPr>
      <dgm:t>
        <a:bodyPr/>
        <a:lstStyle/>
        <a:p>
          <a:r>
            <a:rPr lang="en-US" sz="1400" b="0" i="0" u="none" dirty="0"/>
            <a:t>When you get out of the IRC you call the GDWG office to relay what happened.</a:t>
          </a:r>
          <a:endParaRPr lang="en-US" sz="1400" dirty="0"/>
        </a:p>
      </dgm:t>
    </dgm:pt>
    <dgm:pt modelId="{917142D8-7514-46BB-B61D-8633F0189C31}" type="parTrans" cxnId="{058D75E7-8E09-41CE-ADFC-EEAD1556353B}">
      <dgm:prSet/>
      <dgm:spPr/>
      <dgm:t>
        <a:bodyPr/>
        <a:lstStyle/>
        <a:p>
          <a:endParaRPr lang="en-US"/>
        </a:p>
      </dgm:t>
    </dgm:pt>
    <dgm:pt modelId="{C2728830-9A00-4764-A9F1-670DDF9E57B3}" type="sibTrans" cxnId="{058D75E7-8E09-41CE-ADFC-EEAD1556353B}">
      <dgm:prSet phldrT="4" phldr="0"/>
      <dgm:spPr>
        <a:solidFill>
          <a:schemeClr val="accent5"/>
        </a:solidFill>
        <a:ln>
          <a:noFill/>
        </a:ln>
      </dgm:spPr>
      <dgm:t>
        <a:bodyPr/>
        <a:lstStyle/>
        <a:p>
          <a:r>
            <a:rPr lang="en-US"/>
            <a:t>4</a:t>
          </a:r>
          <a:endParaRPr lang="en-US" dirty="0"/>
        </a:p>
      </dgm:t>
    </dgm:pt>
    <dgm:pt modelId="{F7B81412-5EAE-488C-9259-0FA0EB0F090B}">
      <dgm:prSet custT="1"/>
      <dgm:spPr>
        <a:solidFill>
          <a:schemeClr val="accent6">
            <a:lumMod val="20000"/>
            <a:lumOff val="80000"/>
            <a:alpha val="90000"/>
          </a:schemeClr>
        </a:solidFill>
        <a:ln>
          <a:noFill/>
        </a:ln>
      </dgm:spPr>
      <dgm:t>
        <a:bodyPr/>
        <a:lstStyle/>
        <a:p>
          <a:r>
            <a:rPr lang="en-US" sz="1400" dirty="0"/>
            <a:t>Staff </a:t>
          </a:r>
          <a:r>
            <a:rPr lang="en-US" sz="1400" baseline="0" dirty="0"/>
            <a:t>report your concerns to WSCC Safeguarding, call Ibrahim, refer him to the Refugee Council and a public law solicitor.</a:t>
          </a:r>
          <a:endParaRPr lang="en-US" sz="1400" dirty="0"/>
        </a:p>
      </dgm:t>
    </dgm:pt>
    <dgm:pt modelId="{C9E63F01-62A4-4331-A67D-7FE563CE9D07}" type="parTrans" cxnId="{AD7281BE-8A99-43C0-9016-4082EB985BF2}">
      <dgm:prSet/>
      <dgm:spPr/>
      <dgm:t>
        <a:bodyPr/>
        <a:lstStyle/>
        <a:p>
          <a:endParaRPr lang="en-US"/>
        </a:p>
      </dgm:t>
    </dgm:pt>
    <dgm:pt modelId="{32E76676-0672-4988-9FB1-308093FF8D5C}" type="sibTrans" cxnId="{AD7281BE-8A99-43C0-9016-4082EB985BF2}">
      <dgm:prSet phldrT="5" phldr="0"/>
      <dgm:spPr>
        <a:solidFill>
          <a:schemeClr val="accent6"/>
        </a:solidFill>
        <a:ln>
          <a:noFill/>
        </a:ln>
      </dgm:spPr>
      <dgm:t>
        <a:bodyPr/>
        <a:lstStyle/>
        <a:p>
          <a:r>
            <a:rPr lang="en-US"/>
            <a:t>5</a:t>
          </a:r>
          <a:endParaRPr lang="en-US" dirty="0"/>
        </a:p>
      </dgm:t>
    </dgm:pt>
    <dgm:pt modelId="{869C0C7E-BD0C-4E5F-8D96-6B8EEC39B952}" type="pres">
      <dgm:prSet presAssocID="{0F5B3066-540F-4606-ADEC-65EB1C3E9627}" presName="Name0" presStyleCnt="0">
        <dgm:presLayoutVars>
          <dgm:animLvl val="lvl"/>
          <dgm:resizeHandles val="exact"/>
        </dgm:presLayoutVars>
      </dgm:prSet>
      <dgm:spPr/>
    </dgm:pt>
    <dgm:pt modelId="{A1C50682-E81A-4719-9746-6B052BFB6DD3}" type="pres">
      <dgm:prSet presAssocID="{198ACE8E-34F4-43E6-BB2E-1809B1CC58DC}" presName="compositeNode" presStyleCnt="0">
        <dgm:presLayoutVars>
          <dgm:bulletEnabled val="1"/>
        </dgm:presLayoutVars>
      </dgm:prSet>
      <dgm:spPr/>
    </dgm:pt>
    <dgm:pt modelId="{1896CBD6-4A99-4E4A-A270-A70AEFBAAF7E}" type="pres">
      <dgm:prSet presAssocID="{198ACE8E-34F4-43E6-BB2E-1809B1CC58DC}" presName="bgRect" presStyleLbl="bgAccFollowNode1" presStyleIdx="0" presStyleCnt="5"/>
      <dgm:spPr/>
    </dgm:pt>
    <dgm:pt modelId="{9C3A7F13-9585-42DF-AD32-B56F82B123C8}" type="pres">
      <dgm:prSet presAssocID="{C54063C4-24CD-4834-9424-53756AE38C6B}" presName="sibTransNodeCircle" presStyleLbl="alignNode1" presStyleIdx="0" presStyleCnt="10">
        <dgm:presLayoutVars>
          <dgm:chMax val="0"/>
          <dgm:bulletEnabled/>
        </dgm:presLayoutVars>
      </dgm:prSet>
      <dgm:spPr/>
    </dgm:pt>
    <dgm:pt modelId="{923B2301-552B-45D2-9EF0-53A10AA17FC6}" type="pres">
      <dgm:prSet presAssocID="{198ACE8E-34F4-43E6-BB2E-1809B1CC58DC}" presName="bottomLine" presStyleLbl="alignNode1" presStyleIdx="1" presStyleCnt="10">
        <dgm:presLayoutVars/>
      </dgm:prSet>
      <dgm:spPr>
        <a:ln>
          <a:solidFill>
            <a:schemeClr val="accent1"/>
          </a:solidFill>
        </a:ln>
      </dgm:spPr>
    </dgm:pt>
    <dgm:pt modelId="{1636F17A-F9E0-460B-890B-A46A6E583FD1}" type="pres">
      <dgm:prSet presAssocID="{198ACE8E-34F4-43E6-BB2E-1809B1CC58DC}" presName="nodeText" presStyleLbl="bgAccFollowNode1" presStyleIdx="0" presStyleCnt="5">
        <dgm:presLayoutVars>
          <dgm:bulletEnabled val="1"/>
        </dgm:presLayoutVars>
      </dgm:prSet>
      <dgm:spPr/>
    </dgm:pt>
    <dgm:pt modelId="{CE18CCA6-9206-4DD7-BE09-5291C62117AB}" type="pres">
      <dgm:prSet presAssocID="{C54063C4-24CD-4834-9424-53756AE38C6B}" presName="sibTrans" presStyleCnt="0"/>
      <dgm:spPr/>
    </dgm:pt>
    <dgm:pt modelId="{B75A207A-E561-4A33-8860-3580568F46B8}" type="pres">
      <dgm:prSet presAssocID="{0F6BA1FB-59E5-4F16-A7B4-1533BB1F09E4}" presName="compositeNode" presStyleCnt="0">
        <dgm:presLayoutVars>
          <dgm:bulletEnabled val="1"/>
        </dgm:presLayoutVars>
      </dgm:prSet>
      <dgm:spPr/>
    </dgm:pt>
    <dgm:pt modelId="{02F7283A-0FC3-4AF1-AA94-0270DC0B1C33}" type="pres">
      <dgm:prSet presAssocID="{0F6BA1FB-59E5-4F16-A7B4-1533BB1F09E4}" presName="bgRect" presStyleLbl="bgAccFollowNode1" presStyleIdx="1" presStyleCnt="5"/>
      <dgm:spPr/>
    </dgm:pt>
    <dgm:pt modelId="{C08FC467-91FE-48BD-B243-273925C2B75A}" type="pres">
      <dgm:prSet presAssocID="{7DBF5CB5-29DD-4671-A0F3-981D48571500}" presName="sibTransNodeCircle" presStyleLbl="alignNode1" presStyleIdx="2" presStyleCnt="10">
        <dgm:presLayoutVars>
          <dgm:chMax val="0"/>
          <dgm:bulletEnabled/>
        </dgm:presLayoutVars>
      </dgm:prSet>
      <dgm:spPr/>
    </dgm:pt>
    <dgm:pt modelId="{DE393E47-CBB6-4D77-A342-C9AFD9FC8CB6}" type="pres">
      <dgm:prSet presAssocID="{0F6BA1FB-59E5-4F16-A7B4-1533BB1F09E4}" presName="bottomLine" presStyleLbl="alignNode1" presStyleIdx="3" presStyleCnt="10">
        <dgm:presLayoutVars/>
      </dgm:prSet>
      <dgm:spPr>
        <a:ln>
          <a:solidFill>
            <a:schemeClr val="accent2"/>
          </a:solidFill>
        </a:ln>
      </dgm:spPr>
    </dgm:pt>
    <dgm:pt modelId="{6209B655-7BD8-4C2E-802B-7A837190A817}" type="pres">
      <dgm:prSet presAssocID="{0F6BA1FB-59E5-4F16-A7B4-1533BB1F09E4}" presName="nodeText" presStyleLbl="bgAccFollowNode1" presStyleIdx="1" presStyleCnt="5">
        <dgm:presLayoutVars>
          <dgm:bulletEnabled val="1"/>
        </dgm:presLayoutVars>
      </dgm:prSet>
      <dgm:spPr/>
    </dgm:pt>
    <dgm:pt modelId="{44DA27FB-BF39-4511-84EF-E3EA3F12D2B6}" type="pres">
      <dgm:prSet presAssocID="{7DBF5CB5-29DD-4671-A0F3-981D48571500}" presName="sibTrans" presStyleCnt="0"/>
      <dgm:spPr/>
    </dgm:pt>
    <dgm:pt modelId="{9ED209A7-CD15-4C32-9372-A0384698B942}" type="pres">
      <dgm:prSet presAssocID="{1D096F01-AEA8-401D-8348-98E9A81F3CE0}" presName="compositeNode" presStyleCnt="0">
        <dgm:presLayoutVars>
          <dgm:bulletEnabled val="1"/>
        </dgm:presLayoutVars>
      </dgm:prSet>
      <dgm:spPr/>
    </dgm:pt>
    <dgm:pt modelId="{B5DA272C-701A-4327-802B-15E4D04DF389}" type="pres">
      <dgm:prSet presAssocID="{1D096F01-AEA8-401D-8348-98E9A81F3CE0}" presName="bgRect" presStyleLbl="bgAccFollowNode1" presStyleIdx="2" presStyleCnt="5" custLinFactNeighborX="81" custLinFactNeighborY="346"/>
      <dgm:spPr/>
    </dgm:pt>
    <dgm:pt modelId="{4104A2F1-FB99-4C42-8067-46B8EEEC9610}" type="pres">
      <dgm:prSet presAssocID="{6088456C-4B73-4948-985C-DD954DEF44EF}" presName="sibTransNodeCircle" presStyleLbl="alignNode1" presStyleIdx="4" presStyleCnt="10">
        <dgm:presLayoutVars>
          <dgm:chMax val="0"/>
          <dgm:bulletEnabled/>
        </dgm:presLayoutVars>
      </dgm:prSet>
      <dgm:spPr/>
    </dgm:pt>
    <dgm:pt modelId="{2EB92C72-3528-4913-AFF6-FF0B4F338399}" type="pres">
      <dgm:prSet presAssocID="{1D096F01-AEA8-401D-8348-98E9A81F3CE0}" presName="bottomLine" presStyleLbl="alignNode1" presStyleIdx="5" presStyleCnt="10">
        <dgm:presLayoutVars/>
      </dgm:prSet>
      <dgm:spPr>
        <a:solidFill>
          <a:schemeClr val="accent4"/>
        </a:solidFill>
        <a:ln>
          <a:solidFill>
            <a:schemeClr val="accent4"/>
          </a:solidFill>
        </a:ln>
      </dgm:spPr>
    </dgm:pt>
    <dgm:pt modelId="{74E21D92-0946-4075-ABB7-F58F125D081F}" type="pres">
      <dgm:prSet presAssocID="{1D096F01-AEA8-401D-8348-98E9A81F3CE0}" presName="nodeText" presStyleLbl="bgAccFollowNode1" presStyleIdx="2" presStyleCnt="5">
        <dgm:presLayoutVars>
          <dgm:bulletEnabled val="1"/>
        </dgm:presLayoutVars>
      </dgm:prSet>
      <dgm:spPr/>
    </dgm:pt>
    <dgm:pt modelId="{E7F9CACB-FE98-4F37-853A-1B05B4BF4385}" type="pres">
      <dgm:prSet presAssocID="{6088456C-4B73-4948-985C-DD954DEF44EF}" presName="sibTrans" presStyleCnt="0"/>
      <dgm:spPr/>
    </dgm:pt>
    <dgm:pt modelId="{313C51D3-DB7E-4530-8AFA-F0AE0E26CE2D}" type="pres">
      <dgm:prSet presAssocID="{DE16CBB4-D3F4-44AD-8379-3A5D78B889D5}" presName="compositeNode" presStyleCnt="0">
        <dgm:presLayoutVars>
          <dgm:bulletEnabled val="1"/>
        </dgm:presLayoutVars>
      </dgm:prSet>
      <dgm:spPr/>
    </dgm:pt>
    <dgm:pt modelId="{549A837B-0FA3-4970-A9F9-3BD236350D3D}" type="pres">
      <dgm:prSet presAssocID="{DE16CBB4-D3F4-44AD-8379-3A5D78B889D5}" presName="bgRect" presStyleLbl="bgAccFollowNode1" presStyleIdx="3" presStyleCnt="5"/>
      <dgm:spPr/>
    </dgm:pt>
    <dgm:pt modelId="{AC6B335A-D8B4-46D8-93DE-B9EF1773F6AC}" type="pres">
      <dgm:prSet presAssocID="{C2728830-9A00-4764-A9F1-670DDF9E57B3}" presName="sibTransNodeCircle" presStyleLbl="alignNode1" presStyleIdx="6" presStyleCnt="10">
        <dgm:presLayoutVars>
          <dgm:chMax val="0"/>
          <dgm:bulletEnabled/>
        </dgm:presLayoutVars>
      </dgm:prSet>
      <dgm:spPr/>
    </dgm:pt>
    <dgm:pt modelId="{7B3E0A16-DB85-46CA-87D6-4D39F6DBFC52}" type="pres">
      <dgm:prSet presAssocID="{DE16CBB4-D3F4-44AD-8379-3A5D78B889D5}" presName="bottomLine" presStyleLbl="alignNode1" presStyleIdx="7" presStyleCnt="10">
        <dgm:presLayoutVars/>
      </dgm:prSet>
      <dgm:spPr>
        <a:ln>
          <a:solidFill>
            <a:schemeClr val="accent5"/>
          </a:solidFill>
        </a:ln>
      </dgm:spPr>
    </dgm:pt>
    <dgm:pt modelId="{B80B8360-3897-45DE-BD0A-F9CCC9BAC34F}" type="pres">
      <dgm:prSet presAssocID="{DE16CBB4-D3F4-44AD-8379-3A5D78B889D5}" presName="nodeText" presStyleLbl="bgAccFollowNode1" presStyleIdx="3" presStyleCnt="5">
        <dgm:presLayoutVars>
          <dgm:bulletEnabled val="1"/>
        </dgm:presLayoutVars>
      </dgm:prSet>
      <dgm:spPr/>
    </dgm:pt>
    <dgm:pt modelId="{4BE79C5F-B252-4C81-B7E8-356A6349584C}" type="pres">
      <dgm:prSet presAssocID="{C2728830-9A00-4764-A9F1-670DDF9E57B3}" presName="sibTrans" presStyleCnt="0"/>
      <dgm:spPr/>
    </dgm:pt>
    <dgm:pt modelId="{11D9C427-A430-492A-BD3C-E4D081DA46F5}" type="pres">
      <dgm:prSet presAssocID="{F7B81412-5EAE-488C-9259-0FA0EB0F090B}" presName="compositeNode" presStyleCnt="0">
        <dgm:presLayoutVars>
          <dgm:bulletEnabled val="1"/>
        </dgm:presLayoutVars>
      </dgm:prSet>
      <dgm:spPr/>
    </dgm:pt>
    <dgm:pt modelId="{4795DD00-81CA-4D89-AAC9-9CB098B4E837}" type="pres">
      <dgm:prSet presAssocID="{F7B81412-5EAE-488C-9259-0FA0EB0F090B}" presName="bgRect" presStyleLbl="bgAccFollowNode1" presStyleIdx="4" presStyleCnt="5"/>
      <dgm:spPr/>
    </dgm:pt>
    <dgm:pt modelId="{06772805-3643-43C2-9C80-F43268C57C20}" type="pres">
      <dgm:prSet presAssocID="{32E76676-0672-4988-9FB1-308093FF8D5C}" presName="sibTransNodeCircle" presStyleLbl="alignNode1" presStyleIdx="8" presStyleCnt="10">
        <dgm:presLayoutVars>
          <dgm:chMax val="0"/>
          <dgm:bulletEnabled/>
        </dgm:presLayoutVars>
      </dgm:prSet>
      <dgm:spPr/>
    </dgm:pt>
    <dgm:pt modelId="{77F59A8B-7684-4E29-B44F-B0F96367FE70}" type="pres">
      <dgm:prSet presAssocID="{F7B81412-5EAE-488C-9259-0FA0EB0F090B}" presName="bottomLine" presStyleLbl="alignNode1" presStyleIdx="9" presStyleCnt="10">
        <dgm:presLayoutVars/>
      </dgm:prSet>
      <dgm:spPr/>
    </dgm:pt>
    <dgm:pt modelId="{80C8596E-ABE7-41A1-8A35-72244067CF90}" type="pres">
      <dgm:prSet presAssocID="{F7B81412-5EAE-488C-9259-0FA0EB0F090B}" presName="nodeText" presStyleLbl="bgAccFollowNode1" presStyleIdx="4" presStyleCnt="5">
        <dgm:presLayoutVars>
          <dgm:bulletEnabled val="1"/>
        </dgm:presLayoutVars>
      </dgm:prSet>
      <dgm:spPr/>
    </dgm:pt>
  </dgm:ptLst>
  <dgm:cxnLst>
    <dgm:cxn modelId="{10EAB407-DDBC-4E09-A41B-36376F2BB005}" type="presOf" srcId="{32E76676-0672-4988-9FB1-308093FF8D5C}" destId="{06772805-3643-43C2-9C80-F43268C57C20}" srcOrd="0" destOrd="0" presId="urn:microsoft.com/office/officeart/2016/7/layout/BasicLinearProcessNumbered#1"/>
    <dgm:cxn modelId="{F47EB913-8831-49CC-ABE6-AB555FA6F993}" type="presOf" srcId="{6088456C-4B73-4948-985C-DD954DEF44EF}" destId="{4104A2F1-FB99-4C42-8067-46B8EEEC9610}" srcOrd="0" destOrd="0" presId="urn:microsoft.com/office/officeart/2016/7/layout/BasicLinearProcessNumbered#1"/>
    <dgm:cxn modelId="{EB7FE821-06C9-4CFA-BBFF-63BF8C7F1444}" type="presOf" srcId="{198ACE8E-34F4-43E6-BB2E-1809B1CC58DC}" destId="{1896CBD6-4A99-4E4A-A270-A70AEFBAAF7E}" srcOrd="0" destOrd="0" presId="urn:microsoft.com/office/officeart/2016/7/layout/BasicLinearProcessNumbered#1"/>
    <dgm:cxn modelId="{9B21BC25-6F2C-47C2-8285-8E9BB26D02F7}" type="presOf" srcId="{DE16CBB4-D3F4-44AD-8379-3A5D78B889D5}" destId="{B80B8360-3897-45DE-BD0A-F9CCC9BAC34F}" srcOrd="1" destOrd="0" presId="urn:microsoft.com/office/officeart/2016/7/layout/BasicLinearProcessNumbered#1"/>
    <dgm:cxn modelId="{A7465026-5EB9-4359-B2CA-62409A490278}" type="presOf" srcId="{0F5B3066-540F-4606-ADEC-65EB1C3E9627}" destId="{869C0C7E-BD0C-4E5F-8D96-6B8EEC39B952}" srcOrd="0" destOrd="0" presId="urn:microsoft.com/office/officeart/2016/7/layout/BasicLinearProcessNumbered#1"/>
    <dgm:cxn modelId="{500C1428-BAD2-4EA1-AAAB-CD4D6F648C0B}" type="presOf" srcId="{0F6BA1FB-59E5-4F16-A7B4-1533BB1F09E4}" destId="{02F7283A-0FC3-4AF1-AA94-0270DC0B1C33}" srcOrd="0" destOrd="0" presId="urn:microsoft.com/office/officeart/2016/7/layout/BasicLinearProcessNumbered#1"/>
    <dgm:cxn modelId="{619E3C68-1E17-487D-ABC8-EB727F4952A3}" type="presOf" srcId="{C54063C4-24CD-4834-9424-53756AE38C6B}" destId="{9C3A7F13-9585-42DF-AD32-B56F82B123C8}" srcOrd="0" destOrd="0" presId="urn:microsoft.com/office/officeart/2016/7/layout/BasicLinearProcessNumbered#1"/>
    <dgm:cxn modelId="{F4BF496B-2EAC-4B21-A290-8C4A35AC4213}" type="presOf" srcId="{7DBF5CB5-29DD-4671-A0F3-981D48571500}" destId="{C08FC467-91FE-48BD-B243-273925C2B75A}" srcOrd="0" destOrd="0" presId="urn:microsoft.com/office/officeart/2016/7/layout/BasicLinearProcessNumbered#1"/>
    <dgm:cxn modelId="{32F29D6B-8717-40AA-AB41-CDE85B6445F2}" type="presOf" srcId="{C2728830-9A00-4764-A9F1-670DDF9E57B3}" destId="{AC6B335A-D8B4-46D8-93DE-B9EF1773F6AC}" srcOrd="0" destOrd="0" presId="urn:microsoft.com/office/officeart/2016/7/layout/BasicLinearProcessNumbered#1"/>
    <dgm:cxn modelId="{8327A44B-5326-4A8B-9B23-A3D3C09A16F3}" srcId="{0F5B3066-540F-4606-ADEC-65EB1C3E9627}" destId="{198ACE8E-34F4-43E6-BB2E-1809B1CC58DC}" srcOrd="0" destOrd="0" parTransId="{49F555B2-B165-4CB6-8578-DF4BCD791ABF}" sibTransId="{C54063C4-24CD-4834-9424-53756AE38C6B}"/>
    <dgm:cxn modelId="{EF38696C-3284-4D81-8B6A-406B0A4B5478}" type="presOf" srcId="{DE16CBB4-D3F4-44AD-8379-3A5D78B889D5}" destId="{549A837B-0FA3-4970-A9F9-3BD236350D3D}" srcOrd="0" destOrd="0" presId="urn:microsoft.com/office/officeart/2016/7/layout/BasicLinearProcessNumbered#1"/>
    <dgm:cxn modelId="{2E8EE86D-D18A-48C5-817B-661FEDBE5EB5}" type="presOf" srcId="{0F6BA1FB-59E5-4F16-A7B4-1533BB1F09E4}" destId="{6209B655-7BD8-4C2E-802B-7A837190A817}" srcOrd="1" destOrd="0" presId="urn:microsoft.com/office/officeart/2016/7/layout/BasicLinearProcessNumbered#1"/>
    <dgm:cxn modelId="{7B7DC85A-1097-4B13-A457-5376A39A58E2}" type="presOf" srcId="{F7B81412-5EAE-488C-9259-0FA0EB0F090B}" destId="{80C8596E-ABE7-41A1-8A35-72244067CF90}" srcOrd="1" destOrd="0" presId="urn:microsoft.com/office/officeart/2016/7/layout/BasicLinearProcessNumbered#1"/>
    <dgm:cxn modelId="{AA103CB4-BE4E-4C3C-8A8A-83391F2FB47F}" type="presOf" srcId="{1D096F01-AEA8-401D-8348-98E9A81F3CE0}" destId="{B5DA272C-701A-4327-802B-15E4D04DF389}" srcOrd="0" destOrd="0" presId="urn:microsoft.com/office/officeart/2016/7/layout/BasicLinearProcessNumbered#1"/>
    <dgm:cxn modelId="{451EA9B5-F1ED-4BC6-8C22-CD5C870E657E}" type="presOf" srcId="{F7B81412-5EAE-488C-9259-0FA0EB0F090B}" destId="{4795DD00-81CA-4D89-AAC9-9CB098B4E837}" srcOrd="0" destOrd="0" presId="urn:microsoft.com/office/officeart/2016/7/layout/BasicLinearProcessNumbered#1"/>
    <dgm:cxn modelId="{EC143BBE-149C-4B2B-96B6-7B3C8595B821}" type="presOf" srcId="{1D096F01-AEA8-401D-8348-98E9A81F3CE0}" destId="{74E21D92-0946-4075-ABB7-F58F125D081F}" srcOrd="1" destOrd="0" presId="urn:microsoft.com/office/officeart/2016/7/layout/BasicLinearProcessNumbered#1"/>
    <dgm:cxn modelId="{AD7281BE-8A99-43C0-9016-4082EB985BF2}" srcId="{0F5B3066-540F-4606-ADEC-65EB1C3E9627}" destId="{F7B81412-5EAE-488C-9259-0FA0EB0F090B}" srcOrd="4" destOrd="0" parTransId="{C9E63F01-62A4-4331-A67D-7FE563CE9D07}" sibTransId="{32E76676-0672-4988-9FB1-308093FF8D5C}"/>
    <dgm:cxn modelId="{FD2381C0-DA6F-4859-90D6-313730044E7C}" srcId="{0F5B3066-540F-4606-ADEC-65EB1C3E9627}" destId="{1D096F01-AEA8-401D-8348-98E9A81F3CE0}" srcOrd="2" destOrd="0" parTransId="{AB9DA1CE-0370-48BB-8362-3A4CBF7FFB29}" sibTransId="{6088456C-4B73-4948-985C-DD954DEF44EF}"/>
    <dgm:cxn modelId="{8CB3EED4-728A-4D4F-ACB4-5DD629623D8A}" type="presOf" srcId="{198ACE8E-34F4-43E6-BB2E-1809B1CC58DC}" destId="{1636F17A-F9E0-460B-890B-A46A6E583FD1}" srcOrd="1" destOrd="0" presId="urn:microsoft.com/office/officeart/2016/7/layout/BasicLinearProcessNumbered#1"/>
    <dgm:cxn modelId="{F0FA65E5-FB81-4E7A-9467-65363565F4A0}" srcId="{0F5B3066-540F-4606-ADEC-65EB1C3E9627}" destId="{0F6BA1FB-59E5-4F16-A7B4-1533BB1F09E4}" srcOrd="1" destOrd="0" parTransId="{6A557BB1-C0DD-44CB-8745-CE5481476209}" sibTransId="{7DBF5CB5-29DD-4671-A0F3-981D48571500}"/>
    <dgm:cxn modelId="{058D75E7-8E09-41CE-ADFC-EEAD1556353B}" srcId="{0F5B3066-540F-4606-ADEC-65EB1C3E9627}" destId="{DE16CBB4-D3F4-44AD-8379-3A5D78B889D5}" srcOrd="3" destOrd="0" parTransId="{917142D8-7514-46BB-B61D-8633F0189C31}" sibTransId="{C2728830-9A00-4764-A9F1-670DDF9E57B3}"/>
    <dgm:cxn modelId="{6FD83AE8-DB7F-4EFE-8F0A-58735E6AEC64}" type="presParOf" srcId="{869C0C7E-BD0C-4E5F-8D96-6B8EEC39B952}" destId="{A1C50682-E81A-4719-9746-6B052BFB6DD3}" srcOrd="0" destOrd="0" presId="urn:microsoft.com/office/officeart/2016/7/layout/BasicLinearProcessNumbered#1"/>
    <dgm:cxn modelId="{AA17009A-379B-43BE-97BA-12B67036AD90}" type="presParOf" srcId="{A1C50682-E81A-4719-9746-6B052BFB6DD3}" destId="{1896CBD6-4A99-4E4A-A270-A70AEFBAAF7E}" srcOrd="0" destOrd="0" presId="urn:microsoft.com/office/officeart/2016/7/layout/BasicLinearProcessNumbered#1"/>
    <dgm:cxn modelId="{6D85C09F-1D0A-406F-9396-06638BA4FD92}" type="presParOf" srcId="{A1C50682-E81A-4719-9746-6B052BFB6DD3}" destId="{9C3A7F13-9585-42DF-AD32-B56F82B123C8}" srcOrd="1" destOrd="0" presId="urn:microsoft.com/office/officeart/2016/7/layout/BasicLinearProcessNumbered#1"/>
    <dgm:cxn modelId="{794669B6-74B7-439A-8EE2-238314813197}" type="presParOf" srcId="{A1C50682-E81A-4719-9746-6B052BFB6DD3}" destId="{923B2301-552B-45D2-9EF0-53A10AA17FC6}" srcOrd="2" destOrd="0" presId="urn:microsoft.com/office/officeart/2016/7/layout/BasicLinearProcessNumbered#1"/>
    <dgm:cxn modelId="{23ECCBA1-941D-4643-9618-18F560A80DAB}" type="presParOf" srcId="{A1C50682-E81A-4719-9746-6B052BFB6DD3}" destId="{1636F17A-F9E0-460B-890B-A46A6E583FD1}" srcOrd="3" destOrd="0" presId="urn:microsoft.com/office/officeart/2016/7/layout/BasicLinearProcessNumbered#1"/>
    <dgm:cxn modelId="{84426433-1E67-4D55-9D10-3C4CF150BF28}" type="presParOf" srcId="{869C0C7E-BD0C-4E5F-8D96-6B8EEC39B952}" destId="{CE18CCA6-9206-4DD7-BE09-5291C62117AB}" srcOrd="1" destOrd="0" presId="urn:microsoft.com/office/officeart/2016/7/layout/BasicLinearProcessNumbered#1"/>
    <dgm:cxn modelId="{16E156BA-CA11-45E4-B5EA-B4F3067B424F}" type="presParOf" srcId="{869C0C7E-BD0C-4E5F-8D96-6B8EEC39B952}" destId="{B75A207A-E561-4A33-8860-3580568F46B8}" srcOrd="2" destOrd="0" presId="urn:microsoft.com/office/officeart/2016/7/layout/BasicLinearProcessNumbered#1"/>
    <dgm:cxn modelId="{63957AA2-61FB-47C5-9B97-06D23CB5FDF5}" type="presParOf" srcId="{B75A207A-E561-4A33-8860-3580568F46B8}" destId="{02F7283A-0FC3-4AF1-AA94-0270DC0B1C33}" srcOrd="0" destOrd="0" presId="urn:microsoft.com/office/officeart/2016/7/layout/BasicLinearProcessNumbered#1"/>
    <dgm:cxn modelId="{3099F022-A87D-4FA3-8BC3-9575F846BC44}" type="presParOf" srcId="{B75A207A-E561-4A33-8860-3580568F46B8}" destId="{C08FC467-91FE-48BD-B243-273925C2B75A}" srcOrd="1" destOrd="0" presId="urn:microsoft.com/office/officeart/2016/7/layout/BasicLinearProcessNumbered#1"/>
    <dgm:cxn modelId="{A2E37B9F-7D4B-49D4-AF46-9A540F2ACE59}" type="presParOf" srcId="{B75A207A-E561-4A33-8860-3580568F46B8}" destId="{DE393E47-CBB6-4D77-A342-C9AFD9FC8CB6}" srcOrd="2" destOrd="0" presId="urn:microsoft.com/office/officeart/2016/7/layout/BasicLinearProcessNumbered#1"/>
    <dgm:cxn modelId="{3374E4EC-7EA8-47C5-B2E6-92A2F8FDFB7F}" type="presParOf" srcId="{B75A207A-E561-4A33-8860-3580568F46B8}" destId="{6209B655-7BD8-4C2E-802B-7A837190A817}" srcOrd="3" destOrd="0" presId="urn:microsoft.com/office/officeart/2016/7/layout/BasicLinearProcessNumbered#1"/>
    <dgm:cxn modelId="{64EBAD3F-E38B-4135-AAA2-C165246599F7}" type="presParOf" srcId="{869C0C7E-BD0C-4E5F-8D96-6B8EEC39B952}" destId="{44DA27FB-BF39-4511-84EF-E3EA3F12D2B6}" srcOrd="3" destOrd="0" presId="urn:microsoft.com/office/officeart/2016/7/layout/BasicLinearProcessNumbered#1"/>
    <dgm:cxn modelId="{C047657C-4647-4043-950A-E8F7F675767E}" type="presParOf" srcId="{869C0C7E-BD0C-4E5F-8D96-6B8EEC39B952}" destId="{9ED209A7-CD15-4C32-9372-A0384698B942}" srcOrd="4" destOrd="0" presId="urn:microsoft.com/office/officeart/2016/7/layout/BasicLinearProcessNumbered#1"/>
    <dgm:cxn modelId="{0F5F3613-D3F0-4FA7-ACBA-C61DDC0B6FCC}" type="presParOf" srcId="{9ED209A7-CD15-4C32-9372-A0384698B942}" destId="{B5DA272C-701A-4327-802B-15E4D04DF389}" srcOrd="0" destOrd="0" presId="urn:microsoft.com/office/officeart/2016/7/layout/BasicLinearProcessNumbered#1"/>
    <dgm:cxn modelId="{AB7A54D4-8E23-4583-8E98-345042A04591}" type="presParOf" srcId="{9ED209A7-CD15-4C32-9372-A0384698B942}" destId="{4104A2F1-FB99-4C42-8067-46B8EEEC9610}" srcOrd="1" destOrd="0" presId="urn:microsoft.com/office/officeart/2016/7/layout/BasicLinearProcessNumbered#1"/>
    <dgm:cxn modelId="{06C75B26-0F3E-41ED-839F-4D64199F4461}" type="presParOf" srcId="{9ED209A7-CD15-4C32-9372-A0384698B942}" destId="{2EB92C72-3528-4913-AFF6-FF0B4F338399}" srcOrd="2" destOrd="0" presId="urn:microsoft.com/office/officeart/2016/7/layout/BasicLinearProcessNumbered#1"/>
    <dgm:cxn modelId="{AAB9864E-92C0-4EA3-9F0E-6EB52D100EBE}" type="presParOf" srcId="{9ED209A7-CD15-4C32-9372-A0384698B942}" destId="{74E21D92-0946-4075-ABB7-F58F125D081F}" srcOrd="3" destOrd="0" presId="urn:microsoft.com/office/officeart/2016/7/layout/BasicLinearProcessNumbered#1"/>
    <dgm:cxn modelId="{13ED127B-27D7-4A94-8FC0-60DF0BA87D27}" type="presParOf" srcId="{869C0C7E-BD0C-4E5F-8D96-6B8EEC39B952}" destId="{E7F9CACB-FE98-4F37-853A-1B05B4BF4385}" srcOrd="5" destOrd="0" presId="urn:microsoft.com/office/officeart/2016/7/layout/BasicLinearProcessNumbered#1"/>
    <dgm:cxn modelId="{4B61CEE5-C2BB-4897-9CE0-A1A15D162F44}" type="presParOf" srcId="{869C0C7E-BD0C-4E5F-8D96-6B8EEC39B952}" destId="{313C51D3-DB7E-4530-8AFA-F0AE0E26CE2D}" srcOrd="6" destOrd="0" presId="urn:microsoft.com/office/officeart/2016/7/layout/BasicLinearProcessNumbered#1"/>
    <dgm:cxn modelId="{9B85DE27-B7E4-402F-BE27-E3C3985E9A79}" type="presParOf" srcId="{313C51D3-DB7E-4530-8AFA-F0AE0E26CE2D}" destId="{549A837B-0FA3-4970-A9F9-3BD236350D3D}" srcOrd="0" destOrd="0" presId="urn:microsoft.com/office/officeart/2016/7/layout/BasicLinearProcessNumbered#1"/>
    <dgm:cxn modelId="{9D5D9389-D124-429A-8F96-49696F6F4EF9}" type="presParOf" srcId="{313C51D3-DB7E-4530-8AFA-F0AE0E26CE2D}" destId="{AC6B335A-D8B4-46D8-93DE-B9EF1773F6AC}" srcOrd="1" destOrd="0" presId="urn:microsoft.com/office/officeart/2016/7/layout/BasicLinearProcessNumbered#1"/>
    <dgm:cxn modelId="{AEF2A504-6850-4ED8-81A9-8B6F7FF43DCD}" type="presParOf" srcId="{313C51D3-DB7E-4530-8AFA-F0AE0E26CE2D}" destId="{7B3E0A16-DB85-46CA-87D6-4D39F6DBFC52}" srcOrd="2" destOrd="0" presId="urn:microsoft.com/office/officeart/2016/7/layout/BasicLinearProcessNumbered#1"/>
    <dgm:cxn modelId="{25F27692-3F46-46F7-BF34-29BD99560D08}" type="presParOf" srcId="{313C51D3-DB7E-4530-8AFA-F0AE0E26CE2D}" destId="{B80B8360-3897-45DE-BD0A-F9CCC9BAC34F}" srcOrd="3" destOrd="0" presId="urn:microsoft.com/office/officeart/2016/7/layout/BasicLinearProcessNumbered#1"/>
    <dgm:cxn modelId="{4796AC81-FE2B-441F-A0B6-C344625F6E96}" type="presParOf" srcId="{869C0C7E-BD0C-4E5F-8D96-6B8EEC39B952}" destId="{4BE79C5F-B252-4C81-B7E8-356A6349584C}" srcOrd="7" destOrd="0" presId="urn:microsoft.com/office/officeart/2016/7/layout/BasicLinearProcessNumbered#1"/>
    <dgm:cxn modelId="{F640017D-6D0A-4410-A66B-828F2066B1C3}" type="presParOf" srcId="{869C0C7E-BD0C-4E5F-8D96-6B8EEC39B952}" destId="{11D9C427-A430-492A-BD3C-E4D081DA46F5}" srcOrd="8" destOrd="0" presId="urn:microsoft.com/office/officeart/2016/7/layout/BasicLinearProcessNumbered#1"/>
    <dgm:cxn modelId="{3F5AE0F2-FA72-4C37-BCFA-A61C660A8759}" type="presParOf" srcId="{11D9C427-A430-492A-BD3C-E4D081DA46F5}" destId="{4795DD00-81CA-4D89-AAC9-9CB098B4E837}" srcOrd="0" destOrd="0" presId="urn:microsoft.com/office/officeart/2016/7/layout/BasicLinearProcessNumbered#1"/>
    <dgm:cxn modelId="{D1D3C516-0A96-4C35-8949-341CF221BBD1}" type="presParOf" srcId="{11D9C427-A430-492A-BD3C-E4D081DA46F5}" destId="{06772805-3643-43C2-9C80-F43268C57C20}" srcOrd="1" destOrd="0" presId="urn:microsoft.com/office/officeart/2016/7/layout/BasicLinearProcessNumbered#1"/>
    <dgm:cxn modelId="{A39F6DBC-EC8C-42B3-9D5B-962E5C23F626}" type="presParOf" srcId="{11D9C427-A430-492A-BD3C-E4D081DA46F5}" destId="{77F59A8B-7684-4E29-B44F-B0F96367FE70}" srcOrd="2" destOrd="0" presId="urn:microsoft.com/office/officeart/2016/7/layout/BasicLinearProcessNumbered#1"/>
    <dgm:cxn modelId="{37B3E4C3-947D-462B-A3DF-A33AAEB8FA1C}" type="presParOf" srcId="{11D9C427-A430-492A-BD3C-E4D081DA46F5}" destId="{80C8596E-ABE7-41A1-8A35-72244067CF90}" srcOrd="3" destOrd="0" presId="urn:microsoft.com/office/officeart/2016/7/layout/BasicLinearProcessNumbere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5B3066-540F-4606-ADEC-65EB1C3E9627}" type="doc">
      <dgm:prSet loTypeId="urn:microsoft.com/office/officeart/2016/7/layout/BasicLinearProcessNumbered#1" loCatId="process" qsTypeId="urn:microsoft.com/office/officeart/2005/8/quickstyle/simple1" qsCatId="simple" csTypeId="urn:microsoft.com/office/officeart/2005/8/colors/colorful1" csCatId="colorful" phldr="1"/>
      <dgm:spPr/>
      <dgm:t>
        <a:bodyPr/>
        <a:lstStyle/>
        <a:p>
          <a:endParaRPr lang="en-US"/>
        </a:p>
      </dgm:t>
    </dgm:pt>
    <dgm:pt modelId="{198ACE8E-34F4-43E6-BB2E-1809B1CC58DC}">
      <dgm:prSet custT="1"/>
      <dgm:spPr>
        <a:solidFill>
          <a:schemeClr val="accent1">
            <a:lumMod val="20000"/>
            <a:lumOff val="80000"/>
            <a:alpha val="90000"/>
          </a:schemeClr>
        </a:solidFill>
        <a:ln>
          <a:noFill/>
        </a:ln>
      </dgm:spPr>
      <dgm:t>
        <a:bodyPr/>
        <a:lstStyle/>
        <a:p>
          <a:r>
            <a:rPr lang="en-GB" sz="1400" dirty="0"/>
            <a:t>You receive a </a:t>
          </a:r>
          <a:r>
            <a:rPr lang="en-GB" sz="1400" dirty="0" err="1"/>
            <a:t>Whatsapp</a:t>
          </a:r>
          <a:r>
            <a:rPr lang="en-GB" sz="1400" dirty="0"/>
            <a:t> from Mandeep saying he plans to end his life. You call Mandeep but he does not pick up.</a:t>
          </a:r>
          <a:endParaRPr lang="en-US" sz="1400" dirty="0"/>
        </a:p>
      </dgm:t>
    </dgm:pt>
    <dgm:pt modelId="{49F555B2-B165-4CB6-8578-DF4BCD791ABF}" type="parTrans" cxnId="{8327A44B-5326-4A8B-9B23-A3D3C09A16F3}">
      <dgm:prSet/>
      <dgm:spPr/>
      <dgm:t>
        <a:bodyPr/>
        <a:lstStyle/>
        <a:p>
          <a:endParaRPr lang="en-US"/>
        </a:p>
      </dgm:t>
    </dgm:pt>
    <dgm:pt modelId="{C54063C4-24CD-4834-9424-53756AE38C6B}" type="sibTrans" cxnId="{8327A44B-5326-4A8B-9B23-A3D3C09A16F3}">
      <dgm:prSet phldrT="1" phldr="0"/>
      <dgm:spPr>
        <a:solidFill>
          <a:schemeClr val="accent1"/>
        </a:solidFill>
        <a:ln>
          <a:noFill/>
        </a:ln>
      </dgm:spPr>
      <dgm:t>
        <a:bodyPr/>
        <a:lstStyle/>
        <a:p>
          <a:r>
            <a:rPr lang="en-US"/>
            <a:t>1</a:t>
          </a:r>
          <a:endParaRPr lang="en-US" dirty="0"/>
        </a:p>
      </dgm:t>
    </dgm:pt>
    <dgm:pt modelId="{0F6BA1FB-59E5-4F16-A7B4-1533BB1F09E4}">
      <dgm:prSet custT="1"/>
      <dgm:spPr>
        <a:solidFill>
          <a:schemeClr val="accent2">
            <a:lumMod val="20000"/>
            <a:lumOff val="80000"/>
            <a:alpha val="90000"/>
          </a:schemeClr>
        </a:solidFill>
        <a:ln>
          <a:noFill/>
        </a:ln>
      </dgm:spPr>
      <dgm:t>
        <a:bodyPr/>
        <a:lstStyle/>
        <a:p>
          <a:r>
            <a:rPr lang="en-GB" sz="1400" dirty="0"/>
            <a:t>You call 999 and report this to the police. </a:t>
          </a:r>
          <a:endParaRPr lang="en-US" sz="1400" dirty="0"/>
        </a:p>
      </dgm:t>
    </dgm:pt>
    <dgm:pt modelId="{6A557BB1-C0DD-44CB-8745-CE5481476209}" type="parTrans" cxnId="{F0FA65E5-FB81-4E7A-9467-65363565F4A0}">
      <dgm:prSet/>
      <dgm:spPr/>
      <dgm:t>
        <a:bodyPr/>
        <a:lstStyle/>
        <a:p>
          <a:endParaRPr lang="en-US"/>
        </a:p>
      </dgm:t>
    </dgm:pt>
    <dgm:pt modelId="{7DBF5CB5-29DD-4671-A0F3-981D48571500}" type="sibTrans" cxnId="{F0FA65E5-FB81-4E7A-9467-65363565F4A0}">
      <dgm:prSet phldrT="2" phldr="0"/>
      <dgm:spPr>
        <a:solidFill>
          <a:schemeClr val="accent2"/>
        </a:solidFill>
        <a:ln>
          <a:noFill/>
        </a:ln>
      </dgm:spPr>
      <dgm:t>
        <a:bodyPr/>
        <a:lstStyle/>
        <a:p>
          <a:r>
            <a:rPr lang="en-US"/>
            <a:t>2</a:t>
          </a:r>
          <a:endParaRPr lang="en-US" dirty="0"/>
        </a:p>
      </dgm:t>
    </dgm:pt>
    <dgm:pt modelId="{1D096F01-AEA8-401D-8348-98E9A81F3CE0}">
      <dgm:prSet custT="1"/>
      <dgm:spPr>
        <a:solidFill>
          <a:schemeClr val="accent4">
            <a:lumMod val="20000"/>
            <a:lumOff val="80000"/>
            <a:alpha val="90000"/>
          </a:schemeClr>
        </a:solidFill>
        <a:ln>
          <a:noFill/>
        </a:ln>
      </dgm:spPr>
      <dgm:t>
        <a:bodyPr/>
        <a:lstStyle/>
        <a:p>
          <a:r>
            <a:rPr lang="en-US" sz="1400" dirty="0"/>
            <a:t>You call Anna on her mobile to report what happened</a:t>
          </a:r>
          <a:r>
            <a:rPr lang="en-US" sz="1400" baseline="0" dirty="0"/>
            <a:t>.</a:t>
          </a:r>
          <a:endParaRPr lang="en-US" sz="1400" dirty="0"/>
        </a:p>
      </dgm:t>
    </dgm:pt>
    <dgm:pt modelId="{AB9DA1CE-0370-48BB-8362-3A4CBF7FFB29}" type="parTrans" cxnId="{FD2381C0-DA6F-4859-90D6-313730044E7C}">
      <dgm:prSet/>
      <dgm:spPr/>
      <dgm:t>
        <a:bodyPr/>
        <a:lstStyle/>
        <a:p>
          <a:endParaRPr lang="en-US"/>
        </a:p>
      </dgm:t>
    </dgm:pt>
    <dgm:pt modelId="{6088456C-4B73-4948-985C-DD954DEF44EF}" type="sibTrans" cxnId="{FD2381C0-DA6F-4859-90D6-313730044E7C}">
      <dgm:prSet phldrT="3" phldr="0"/>
      <dgm:spPr>
        <a:solidFill>
          <a:schemeClr val="accent4"/>
        </a:solidFill>
        <a:ln>
          <a:noFill/>
        </a:ln>
      </dgm:spPr>
      <dgm:t>
        <a:bodyPr/>
        <a:lstStyle/>
        <a:p>
          <a:r>
            <a:rPr lang="en-US"/>
            <a:t>3</a:t>
          </a:r>
          <a:endParaRPr lang="en-US" dirty="0"/>
        </a:p>
      </dgm:t>
    </dgm:pt>
    <dgm:pt modelId="{DE16CBB4-D3F4-44AD-8379-3A5D78B889D5}">
      <dgm:prSet custT="1"/>
      <dgm:spPr>
        <a:solidFill>
          <a:schemeClr val="accent5">
            <a:lumMod val="20000"/>
            <a:lumOff val="80000"/>
            <a:alpha val="90000"/>
          </a:schemeClr>
        </a:solidFill>
        <a:ln>
          <a:noFill/>
        </a:ln>
      </dgm:spPr>
      <dgm:t>
        <a:bodyPr/>
        <a:lstStyle/>
        <a:p>
          <a:r>
            <a:rPr lang="en-US" sz="1400" b="0" i="0" u="none" dirty="0"/>
            <a:t>GDWG staff follow up with Mandeep the next day.</a:t>
          </a:r>
          <a:endParaRPr lang="en-US" sz="1400" dirty="0"/>
        </a:p>
      </dgm:t>
    </dgm:pt>
    <dgm:pt modelId="{917142D8-7514-46BB-B61D-8633F0189C31}" type="parTrans" cxnId="{058D75E7-8E09-41CE-ADFC-EEAD1556353B}">
      <dgm:prSet/>
      <dgm:spPr/>
      <dgm:t>
        <a:bodyPr/>
        <a:lstStyle/>
        <a:p>
          <a:endParaRPr lang="en-US"/>
        </a:p>
      </dgm:t>
    </dgm:pt>
    <dgm:pt modelId="{C2728830-9A00-4764-A9F1-670DDF9E57B3}" type="sibTrans" cxnId="{058D75E7-8E09-41CE-ADFC-EEAD1556353B}">
      <dgm:prSet phldrT="4" phldr="0"/>
      <dgm:spPr>
        <a:solidFill>
          <a:schemeClr val="accent5"/>
        </a:solidFill>
        <a:ln>
          <a:noFill/>
        </a:ln>
      </dgm:spPr>
      <dgm:t>
        <a:bodyPr/>
        <a:lstStyle/>
        <a:p>
          <a:r>
            <a:rPr lang="en-US"/>
            <a:t>4</a:t>
          </a:r>
          <a:endParaRPr lang="en-US" dirty="0"/>
        </a:p>
      </dgm:t>
    </dgm:pt>
    <dgm:pt modelId="{F7B81412-5EAE-488C-9259-0FA0EB0F090B}">
      <dgm:prSet custT="1"/>
      <dgm:spPr>
        <a:solidFill>
          <a:schemeClr val="accent6">
            <a:lumMod val="20000"/>
            <a:lumOff val="80000"/>
            <a:alpha val="90000"/>
          </a:schemeClr>
        </a:solidFill>
        <a:ln>
          <a:noFill/>
        </a:ln>
      </dgm:spPr>
      <dgm:t>
        <a:bodyPr/>
        <a:lstStyle/>
        <a:p>
          <a:r>
            <a:rPr lang="en-US" sz="1400" dirty="0"/>
            <a:t>GDWG staff</a:t>
          </a:r>
          <a:r>
            <a:rPr lang="en-US" sz="1400" baseline="0" dirty="0"/>
            <a:t> refer Mandeep to local services e.g. GP, Single Point of Access and charities</a:t>
          </a:r>
          <a:endParaRPr lang="en-US" sz="1400" dirty="0"/>
        </a:p>
      </dgm:t>
    </dgm:pt>
    <dgm:pt modelId="{C9E63F01-62A4-4331-A67D-7FE563CE9D07}" type="parTrans" cxnId="{AD7281BE-8A99-43C0-9016-4082EB985BF2}">
      <dgm:prSet/>
      <dgm:spPr/>
      <dgm:t>
        <a:bodyPr/>
        <a:lstStyle/>
        <a:p>
          <a:endParaRPr lang="en-US"/>
        </a:p>
      </dgm:t>
    </dgm:pt>
    <dgm:pt modelId="{32E76676-0672-4988-9FB1-308093FF8D5C}" type="sibTrans" cxnId="{AD7281BE-8A99-43C0-9016-4082EB985BF2}">
      <dgm:prSet phldrT="5" phldr="0"/>
      <dgm:spPr>
        <a:solidFill>
          <a:schemeClr val="accent6"/>
        </a:solidFill>
        <a:ln>
          <a:noFill/>
        </a:ln>
      </dgm:spPr>
      <dgm:t>
        <a:bodyPr/>
        <a:lstStyle/>
        <a:p>
          <a:r>
            <a:rPr lang="en-US"/>
            <a:t>5</a:t>
          </a:r>
          <a:endParaRPr lang="en-US" dirty="0"/>
        </a:p>
      </dgm:t>
    </dgm:pt>
    <dgm:pt modelId="{869C0C7E-BD0C-4E5F-8D96-6B8EEC39B952}" type="pres">
      <dgm:prSet presAssocID="{0F5B3066-540F-4606-ADEC-65EB1C3E9627}" presName="Name0" presStyleCnt="0">
        <dgm:presLayoutVars>
          <dgm:animLvl val="lvl"/>
          <dgm:resizeHandles val="exact"/>
        </dgm:presLayoutVars>
      </dgm:prSet>
      <dgm:spPr/>
    </dgm:pt>
    <dgm:pt modelId="{A1C50682-E81A-4719-9746-6B052BFB6DD3}" type="pres">
      <dgm:prSet presAssocID="{198ACE8E-34F4-43E6-BB2E-1809B1CC58DC}" presName="compositeNode" presStyleCnt="0">
        <dgm:presLayoutVars>
          <dgm:bulletEnabled val="1"/>
        </dgm:presLayoutVars>
      </dgm:prSet>
      <dgm:spPr/>
    </dgm:pt>
    <dgm:pt modelId="{1896CBD6-4A99-4E4A-A270-A70AEFBAAF7E}" type="pres">
      <dgm:prSet presAssocID="{198ACE8E-34F4-43E6-BB2E-1809B1CC58DC}" presName="bgRect" presStyleLbl="bgAccFollowNode1" presStyleIdx="0" presStyleCnt="5"/>
      <dgm:spPr/>
    </dgm:pt>
    <dgm:pt modelId="{9C3A7F13-9585-42DF-AD32-B56F82B123C8}" type="pres">
      <dgm:prSet presAssocID="{C54063C4-24CD-4834-9424-53756AE38C6B}" presName="sibTransNodeCircle" presStyleLbl="alignNode1" presStyleIdx="0" presStyleCnt="10">
        <dgm:presLayoutVars>
          <dgm:chMax val="0"/>
          <dgm:bulletEnabled/>
        </dgm:presLayoutVars>
      </dgm:prSet>
      <dgm:spPr/>
    </dgm:pt>
    <dgm:pt modelId="{923B2301-552B-45D2-9EF0-53A10AA17FC6}" type="pres">
      <dgm:prSet presAssocID="{198ACE8E-34F4-43E6-BB2E-1809B1CC58DC}" presName="bottomLine" presStyleLbl="alignNode1" presStyleIdx="1" presStyleCnt="10">
        <dgm:presLayoutVars/>
      </dgm:prSet>
      <dgm:spPr>
        <a:ln>
          <a:solidFill>
            <a:schemeClr val="accent1"/>
          </a:solidFill>
        </a:ln>
      </dgm:spPr>
    </dgm:pt>
    <dgm:pt modelId="{1636F17A-F9E0-460B-890B-A46A6E583FD1}" type="pres">
      <dgm:prSet presAssocID="{198ACE8E-34F4-43E6-BB2E-1809B1CC58DC}" presName="nodeText" presStyleLbl="bgAccFollowNode1" presStyleIdx="0" presStyleCnt="5">
        <dgm:presLayoutVars>
          <dgm:bulletEnabled val="1"/>
        </dgm:presLayoutVars>
      </dgm:prSet>
      <dgm:spPr/>
    </dgm:pt>
    <dgm:pt modelId="{CE18CCA6-9206-4DD7-BE09-5291C62117AB}" type="pres">
      <dgm:prSet presAssocID="{C54063C4-24CD-4834-9424-53756AE38C6B}" presName="sibTrans" presStyleCnt="0"/>
      <dgm:spPr/>
    </dgm:pt>
    <dgm:pt modelId="{B75A207A-E561-4A33-8860-3580568F46B8}" type="pres">
      <dgm:prSet presAssocID="{0F6BA1FB-59E5-4F16-A7B4-1533BB1F09E4}" presName="compositeNode" presStyleCnt="0">
        <dgm:presLayoutVars>
          <dgm:bulletEnabled val="1"/>
        </dgm:presLayoutVars>
      </dgm:prSet>
      <dgm:spPr/>
    </dgm:pt>
    <dgm:pt modelId="{02F7283A-0FC3-4AF1-AA94-0270DC0B1C33}" type="pres">
      <dgm:prSet presAssocID="{0F6BA1FB-59E5-4F16-A7B4-1533BB1F09E4}" presName="bgRect" presStyleLbl="bgAccFollowNode1" presStyleIdx="1" presStyleCnt="5"/>
      <dgm:spPr/>
    </dgm:pt>
    <dgm:pt modelId="{C08FC467-91FE-48BD-B243-273925C2B75A}" type="pres">
      <dgm:prSet presAssocID="{7DBF5CB5-29DD-4671-A0F3-981D48571500}" presName="sibTransNodeCircle" presStyleLbl="alignNode1" presStyleIdx="2" presStyleCnt="10">
        <dgm:presLayoutVars>
          <dgm:chMax val="0"/>
          <dgm:bulletEnabled/>
        </dgm:presLayoutVars>
      </dgm:prSet>
      <dgm:spPr/>
    </dgm:pt>
    <dgm:pt modelId="{DE393E47-CBB6-4D77-A342-C9AFD9FC8CB6}" type="pres">
      <dgm:prSet presAssocID="{0F6BA1FB-59E5-4F16-A7B4-1533BB1F09E4}" presName="bottomLine" presStyleLbl="alignNode1" presStyleIdx="3" presStyleCnt="10">
        <dgm:presLayoutVars/>
      </dgm:prSet>
      <dgm:spPr>
        <a:ln>
          <a:solidFill>
            <a:schemeClr val="accent2"/>
          </a:solidFill>
        </a:ln>
      </dgm:spPr>
    </dgm:pt>
    <dgm:pt modelId="{6209B655-7BD8-4C2E-802B-7A837190A817}" type="pres">
      <dgm:prSet presAssocID="{0F6BA1FB-59E5-4F16-A7B4-1533BB1F09E4}" presName="nodeText" presStyleLbl="bgAccFollowNode1" presStyleIdx="1" presStyleCnt="5">
        <dgm:presLayoutVars>
          <dgm:bulletEnabled val="1"/>
        </dgm:presLayoutVars>
      </dgm:prSet>
      <dgm:spPr/>
    </dgm:pt>
    <dgm:pt modelId="{44DA27FB-BF39-4511-84EF-E3EA3F12D2B6}" type="pres">
      <dgm:prSet presAssocID="{7DBF5CB5-29DD-4671-A0F3-981D48571500}" presName="sibTrans" presStyleCnt="0"/>
      <dgm:spPr/>
    </dgm:pt>
    <dgm:pt modelId="{9ED209A7-CD15-4C32-9372-A0384698B942}" type="pres">
      <dgm:prSet presAssocID="{1D096F01-AEA8-401D-8348-98E9A81F3CE0}" presName="compositeNode" presStyleCnt="0">
        <dgm:presLayoutVars>
          <dgm:bulletEnabled val="1"/>
        </dgm:presLayoutVars>
      </dgm:prSet>
      <dgm:spPr/>
    </dgm:pt>
    <dgm:pt modelId="{B5DA272C-701A-4327-802B-15E4D04DF389}" type="pres">
      <dgm:prSet presAssocID="{1D096F01-AEA8-401D-8348-98E9A81F3CE0}" presName="bgRect" presStyleLbl="bgAccFollowNode1" presStyleIdx="2" presStyleCnt="5" custLinFactNeighborX="81" custLinFactNeighborY="346"/>
      <dgm:spPr/>
    </dgm:pt>
    <dgm:pt modelId="{4104A2F1-FB99-4C42-8067-46B8EEEC9610}" type="pres">
      <dgm:prSet presAssocID="{6088456C-4B73-4948-985C-DD954DEF44EF}" presName="sibTransNodeCircle" presStyleLbl="alignNode1" presStyleIdx="4" presStyleCnt="10">
        <dgm:presLayoutVars>
          <dgm:chMax val="0"/>
          <dgm:bulletEnabled/>
        </dgm:presLayoutVars>
      </dgm:prSet>
      <dgm:spPr/>
    </dgm:pt>
    <dgm:pt modelId="{2EB92C72-3528-4913-AFF6-FF0B4F338399}" type="pres">
      <dgm:prSet presAssocID="{1D096F01-AEA8-401D-8348-98E9A81F3CE0}" presName="bottomLine" presStyleLbl="alignNode1" presStyleIdx="5" presStyleCnt="10">
        <dgm:presLayoutVars/>
      </dgm:prSet>
      <dgm:spPr>
        <a:solidFill>
          <a:schemeClr val="accent4"/>
        </a:solidFill>
        <a:ln>
          <a:solidFill>
            <a:schemeClr val="accent4"/>
          </a:solidFill>
        </a:ln>
      </dgm:spPr>
    </dgm:pt>
    <dgm:pt modelId="{74E21D92-0946-4075-ABB7-F58F125D081F}" type="pres">
      <dgm:prSet presAssocID="{1D096F01-AEA8-401D-8348-98E9A81F3CE0}" presName="nodeText" presStyleLbl="bgAccFollowNode1" presStyleIdx="2" presStyleCnt="5">
        <dgm:presLayoutVars>
          <dgm:bulletEnabled val="1"/>
        </dgm:presLayoutVars>
      </dgm:prSet>
      <dgm:spPr/>
    </dgm:pt>
    <dgm:pt modelId="{E7F9CACB-FE98-4F37-853A-1B05B4BF4385}" type="pres">
      <dgm:prSet presAssocID="{6088456C-4B73-4948-985C-DD954DEF44EF}" presName="sibTrans" presStyleCnt="0"/>
      <dgm:spPr/>
    </dgm:pt>
    <dgm:pt modelId="{313C51D3-DB7E-4530-8AFA-F0AE0E26CE2D}" type="pres">
      <dgm:prSet presAssocID="{DE16CBB4-D3F4-44AD-8379-3A5D78B889D5}" presName="compositeNode" presStyleCnt="0">
        <dgm:presLayoutVars>
          <dgm:bulletEnabled val="1"/>
        </dgm:presLayoutVars>
      </dgm:prSet>
      <dgm:spPr/>
    </dgm:pt>
    <dgm:pt modelId="{549A837B-0FA3-4970-A9F9-3BD236350D3D}" type="pres">
      <dgm:prSet presAssocID="{DE16CBB4-D3F4-44AD-8379-3A5D78B889D5}" presName="bgRect" presStyleLbl="bgAccFollowNode1" presStyleIdx="3" presStyleCnt="5"/>
      <dgm:spPr/>
    </dgm:pt>
    <dgm:pt modelId="{AC6B335A-D8B4-46D8-93DE-B9EF1773F6AC}" type="pres">
      <dgm:prSet presAssocID="{C2728830-9A00-4764-A9F1-670DDF9E57B3}" presName="sibTransNodeCircle" presStyleLbl="alignNode1" presStyleIdx="6" presStyleCnt="10">
        <dgm:presLayoutVars>
          <dgm:chMax val="0"/>
          <dgm:bulletEnabled/>
        </dgm:presLayoutVars>
      </dgm:prSet>
      <dgm:spPr/>
    </dgm:pt>
    <dgm:pt modelId="{7B3E0A16-DB85-46CA-87D6-4D39F6DBFC52}" type="pres">
      <dgm:prSet presAssocID="{DE16CBB4-D3F4-44AD-8379-3A5D78B889D5}" presName="bottomLine" presStyleLbl="alignNode1" presStyleIdx="7" presStyleCnt="10">
        <dgm:presLayoutVars/>
      </dgm:prSet>
      <dgm:spPr>
        <a:ln>
          <a:solidFill>
            <a:schemeClr val="accent5"/>
          </a:solidFill>
        </a:ln>
      </dgm:spPr>
    </dgm:pt>
    <dgm:pt modelId="{B80B8360-3897-45DE-BD0A-F9CCC9BAC34F}" type="pres">
      <dgm:prSet presAssocID="{DE16CBB4-D3F4-44AD-8379-3A5D78B889D5}" presName="nodeText" presStyleLbl="bgAccFollowNode1" presStyleIdx="3" presStyleCnt="5">
        <dgm:presLayoutVars>
          <dgm:bulletEnabled val="1"/>
        </dgm:presLayoutVars>
      </dgm:prSet>
      <dgm:spPr/>
    </dgm:pt>
    <dgm:pt modelId="{4BE79C5F-B252-4C81-B7E8-356A6349584C}" type="pres">
      <dgm:prSet presAssocID="{C2728830-9A00-4764-A9F1-670DDF9E57B3}" presName="sibTrans" presStyleCnt="0"/>
      <dgm:spPr/>
    </dgm:pt>
    <dgm:pt modelId="{11D9C427-A430-492A-BD3C-E4D081DA46F5}" type="pres">
      <dgm:prSet presAssocID="{F7B81412-5EAE-488C-9259-0FA0EB0F090B}" presName="compositeNode" presStyleCnt="0">
        <dgm:presLayoutVars>
          <dgm:bulletEnabled val="1"/>
        </dgm:presLayoutVars>
      </dgm:prSet>
      <dgm:spPr/>
    </dgm:pt>
    <dgm:pt modelId="{4795DD00-81CA-4D89-AAC9-9CB098B4E837}" type="pres">
      <dgm:prSet presAssocID="{F7B81412-5EAE-488C-9259-0FA0EB0F090B}" presName="bgRect" presStyleLbl="bgAccFollowNode1" presStyleIdx="4" presStyleCnt="5"/>
      <dgm:spPr/>
    </dgm:pt>
    <dgm:pt modelId="{06772805-3643-43C2-9C80-F43268C57C20}" type="pres">
      <dgm:prSet presAssocID="{32E76676-0672-4988-9FB1-308093FF8D5C}" presName="sibTransNodeCircle" presStyleLbl="alignNode1" presStyleIdx="8" presStyleCnt="10">
        <dgm:presLayoutVars>
          <dgm:chMax val="0"/>
          <dgm:bulletEnabled/>
        </dgm:presLayoutVars>
      </dgm:prSet>
      <dgm:spPr/>
    </dgm:pt>
    <dgm:pt modelId="{77F59A8B-7684-4E29-B44F-B0F96367FE70}" type="pres">
      <dgm:prSet presAssocID="{F7B81412-5EAE-488C-9259-0FA0EB0F090B}" presName="bottomLine" presStyleLbl="alignNode1" presStyleIdx="9" presStyleCnt="10">
        <dgm:presLayoutVars/>
      </dgm:prSet>
      <dgm:spPr/>
    </dgm:pt>
    <dgm:pt modelId="{80C8596E-ABE7-41A1-8A35-72244067CF90}" type="pres">
      <dgm:prSet presAssocID="{F7B81412-5EAE-488C-9259-0FA0EB0F090B}" presName="nodeText" presStyleLbl="bgAccFollowNode1" presStyleIdx="4" presStyleCnt="5">
        <dgm:presLayoutVars>
          <dgm:bulletEnabled val="1"/>
        </dgm:presLayoutVars>
      </dgm:prSet>
      <dgm:spPr/>
    </dgm:pt>
  </dgm:ptLst>
  <dgm:cxnLst>
    <dgm:cxn modelId="{10EAB407-DDBC-4E09-A41B-36376F2BB005}" type="presOf" srcId="{32E76676-0672-4988-9FB1-308093FF8D5C}" destId="{06772805-3643-43C2-9C80-F43268C57C20}" srcOrd="0" destOrd="0" presId="urn:microsoft.com/office/officeart/2016/7/layout/BasicLinearProcessNumbered#1"/>
    <dgm:cxn modelId="{F47EB913-8831-49CC-ABE6-AB555FA6F993}" type="presOf" srcId="{6088456C-4B73-4948-985C-DD954DEF44EF}" destId="{4104A2F1-FB99-4C42-8067-46B8EEEC9610}" srcOrd="0" destOrd="0" presId="urn:microsoft.com/office/officeart/2016/7/layout/BasicLinearProcessNumbered#1"/>
    <dgm:cxn modelId="{EB7FE821-06C9-4CFA-BBFF-63BF8C7F1444}" type="presOf" srcId="{198ACE8E-34F4-43E6-BB2E-1809B1CC58DC}" destId="{1896CBD6-4A99-4E4A-A270-A70AEFBAAF7E}" srcOrd="0" destOrd="0" presId="urn:microsoft.com/office/officeart/2016/7/layout/BasicLinearProcessNumbered#1"/>
    <dgm:cxn modelId="{9B21BC25-6F2C-47C2-8285-8E9BB26D02F7}" type="presOf" srcId="{DE16CBB4-D3F4-44AD-8379-3A5D78B889D5}" destId="{B80B8360-3897-45DE-BD0A-F9CCC9BAC34F}" srcOrd="1" destOrd="0" presId="urn:microsoft.com/office/officeart/2016/7/layout/BasicLinearProcessNumbered#1"/>
    <dgm:cxn modelId="{A7465026-5EB9-4359-B2CA-62409A490278}" type="presOf" srcId="{0F5B3066-540F-4606-ADEC-65EB1C3E9627}" destId="{869C0C7E-BD0C-4E5F-8D96-6B8EEC39B952}" srcOrd="0" destOrd="0" presId="urn:microsoft.com/office/officeart/2016/7/layout/BasicLinearProcessNumbered#1"/>
    <dgm:cxn modelId="{500C1428-BAD2-4EA1-AAAB-CD4D6F648C0B}" type="presOf" srcId="{0F6BA1FB-59E5-4F16-A7B4-1533BB1F09E4}" destId="{02F7283A-0FC3-4AF1-AA94-0270DC0B1C33}" srcOrd="0" destOrd="0" presId="urn:microsoft.com/office/officeart/2016/7/layout/BasicLinearProcessNumbered#1"/>
    <dgm:cxn modelId="{619E3C68-1E17-487D-ABC8-EB727F4952A3}" type="presOf" srcId="{C54063C4-24CD-4834-9424-53756AE38C6B}" destId="{9C3A7F13-9585-42DF-AD32-B56F82B123C8}" srcOrd="0" destOrd="0" presId="urn:microsoft.com/office/officeart/2016/7/layout/BasicLinearProcessNumbered#1"/>
    <dgm:cxn modelId="{F4BF496B-2EAC-4B21-A290-8C4A35AC4213}" type="presOf" srcId="{7DBF5CB5-29DD-4671-A0F3-981D48571500}" destId="{C08FC467-91FE-48BD-B243-273925C2B75A}" srcOrd="0" destOrd="0" presId="urn:microsoft.com/office/officeart/2016/7/layout/BasicLinearProcessNumbered#1"/>
    <dgm:cxn modelId="{32F29D6B-8717-40AA-AB41-CDE85B6445F2}" type="presOf" srcId="{C2728830-9A00-4764-A9F1-670DDF9E57B3}" destId="{AC6B335A-D8B4-46D8-93DE-B9EF1773F6AC}" srcOrd="0" destOrd="0" presId="urn:microsoft.com/office/officeart/2016/7/layout/BasicLinearProcessNumbered#1"/>
    <dgm:cxn modelId="{8327A44B-5326-4A8B-9B23-A3D3C09A16F3}" srcId="{0F5B3066-540F-4606-ADEC-65EB1C3E9627}" destId="{198ACE8E-34F4-43E6-BB2E-1809B1CC58DC}" srcOrd="0" destOrd="0" parTransId="{49F555B2-B165-4CB6-8578-DF4BCD791ABF}" sibTransId="{C54063C4-24CD-4834-9424-53756AE38C6B}"/>
    <dgm:cxn modelId="{EF38696C-3284-4D81-8B6A-406B0A4B5478}" type="presOf" srcId="{DE16CBB4-D3F4-44AD-8379-3A5D78B889D5}" destId="{549A837B-0FA3-4970-A9F9-3BD236350D3D}" srcOrd="0" destOrd="0" presId="urn:microsoft.com/office/officeart/2016/7/layout/BasicLinearProcessNumbered#1"/>
    <dgm:cxn modelId="{2E8EE86D-D18A-48C5-817B-661FEDBE5EB5}" type="presOf" srcId="{0F6BA1FB-59E5-4F16-A7B4-1533BB1F09E4}" destId="{6209B655-7BD8-4C2E-802B-7A837190A817}" srcOrd="1" destOrd="0" presId="urn:microsoft.com/office/officeart/2016/7/layout/BasicLinearProcessNumbered#1"/>
    <dgm:cxn modelId="{7B7DC85A-1097-4B13-A457-5376A39A58E2}" type="presOf" srcId="{F7B81412-5EAE-488C-9259-0FA0EB0F090B}" destId="{80C8596E-ABE7-41A1-8A35-72244067CF90}" srcOrd="1" destOrd="0" presId="urn:microsoft.com/office/officeart/2016/7/layout/BasicLinearProcessNumbered#1"/>
    <dgm:cxn modelId="{AA103CB4-BE4E-4C3C-8A8A-83391F2FB47F}" type="presOf" srcId="{1D096F01-AEA8-401D-8348-98E9A81F3CE0}" destId="{B5DA272C-701A-4327-802B-15E4D04DF389}" srcOrd="0" destOrd="0" presId="urn:microsoft.com/office/officeart/2016/7/layout/BasicLinearProcessNumbered#1"/>
    <dgm:cxn modelId="{451EA9B5-F1ED-4BC6-8C22-CD5C870E657E}" type="presOf" srcId="{F7B81412-5EAE-488C-9259-0FA0EB0F090B}" destId="{4795DD00-81CA-4D89-AAC9-9CB098B4E837}" srcOrd="0" destOrd="0" presId="urn:microsoft.com/office/officeart/2016/7/layout/BasicLinearProcessNumbered#1"/>
    <dgm:cxn modelId="{EC143BBE-149C-4B2B-96B6-7B3C8595B821}" type="presOf" srcId="{1D096F01-AEA8-401D-8348-98E9A81F3CE0}" destId="{74E21D92-0946-4075-ABB7-F58F125D081F}" srcOrd="1" destOrd="0" presId="urn:microsoft.com/office/officeart/2016/7/layout/BasicLinearProcessNumbered#1"/>
    <dgm:cxn modelId="{AD7281BE-8A99-43C0-9016-4082EB985BF2}" srcId="{0F5B3066-540F-4606-ADEC-65EB1C3E9627}" destId="{F7B81412-5EAE-488C-9259-0FA0EB0F090B}" srcOrd="4" destOrd="0" parTransId="{C9E63F01-62A4-4331-A67D-7FE563CE9D07}" sibTransId="{32E76676-0672-4988-9FB1-308093FF8D5C}"/>
    <dgm:cxn modelId="{FD2381C0-DA6F-4859-90D6-313730044E7C}" srcId="{0F5B3066-540F-4606-ADEC-65EB1C3E9627}" destId="{1D096F01-AEA8-401D-8348-98E9A81F3CE0}" srcOrd="2" destOrd="0" parTransId="{AB9DA1CE-0370-48BB-8362-3A4CBF7FFB29}" sibTransId="{6088456C-4B73-4948-985C-DD954DEF44EF}"/>
    <dgm:cxn modelId="{8CB3EED4-728A-4D4F-ACB4-5DD629623D8A}" type="presOf" srcId="{198ACE8E-34F4-43E6-BB2E-1809B1CC58DC}" destId="{1636F17A-F9E0-460B-890B-A46A6E583FD1}" srcOrd="1" destOrd="0" presId="urn:microsoft.com/office/officeart/2016/7/layout/BasicLinearProcessNumbered#1"/>
    <dgm:cxn modelId="{F0FA65E5-FB81-4E7A-9467-65363565F4A0}" srcId="{0F5B3066-540F-4606-ADEC-65EB1C3E9627}" destId="{0F6BA1FB-59E5-4F16-A7B4-1533BB1F09E4}" srcOrd="1" destOrd="0" parTransId="{6A557BB1-C0DD-44CB-8745-CE5481476209}" sibTransId="{7DBF5CB5-29DD-4671-A0F3-981D48571500}"/>
    <dgm:cxn modelId="{058D75E7-8E09-41CE-ADFC-EEAD1556353B}" srcId="{0F5B3066-540F-4606-ADEC-65EB1C3E9627}" destId="{DE16CBB4-D3F4-44AD-8379-3A5D78B889D5}" srcOrd="3" destOrd="0" parTransId="{917142D8-7514-46BB-B61D-8633F0189C31}" sibTransId="{C2728830-9A00-4764-A9F1-670DDF9E57B3}"/>
    <dgm:cxn modelId="{6FD83AE8-DB7F-4EFE-8F0A-58735E6AEC64}" type="presParOf" srcId="{869C0C7E-BD0C-4E5F-8D96-6B8EEC39B952}" destId="{A1C50682-E81A-4719-9746-6B052BFB6DD3}" srcOrd="0" destOrd="0" presId="urn:microsoft.com/office/officeart/2016/7/layout/BasicLinearProcessNumbered#1"/>
    <dgm:cxn modelId="{AA17009A-379B-43BE-97BA-12B67036AD90}" type="presParOf" srcId="{A1C50682-E81A-4719-9746-6B052BFB6DD3}" destId="{1896CBD6-4A99-4E4A-A270-A70AEFBAAF7E}" srcOrd="0" destOrd="0" presId="urn:microsoft.com/office/officeart/2016/7/layout/BasicLinearProcessNumbered#1"/>
    <dgm:cxn modelId="{6D85C09F-1D0A-406F-9396-06638BA4FD92}" type="presParOf" srcId="{A1C50682-E81A-4719-9746-6B052BFB6DD3}" destId="{9C3A7F13-9585-42DF-AD32-B56F82B123C8}" srcOrd="1" destOrd="0" presId="urn:microsoft.com/office/officeart/2016/7/layout/BasicLinearProcessNumbered#1"/>
    <dgm:cxn modelId="{794669B6-74B7-439A-8EE2-238314813197}" type="presParOf" srcId="{A1C50682-E81A-4719-9746-6B052BFB6DD3}" destId="{923B2301-552B-45D2-9EF0-53A10AA17FC6}" srcOrd="2" destOrd="0" presId="urn:microsoft.com/office/officeart/2016/7/layout/BasicLinearProcessNumbered#1"/>
    <dgm:cxn modelId="{23ECCBA1-941D-4643-9618-18F560A80DAB}" type="presParOf" srcId="{A1C50682-E81A-4719-9746-6B052BFB6DD3}" destId="{1636F17A-F9E0-460B-890B-A46A6E583FD1}" srcOrd="3" destOrd="0" presId="urn:microsoft.com/office/officeart/2016/7/layout/BasicLinearProcessNumbered#1"/>
    <dgm:cxn modelId="{84426433-1E67-4D55-9D10-3C4CF150BF28}" type="presParOf" srcId="{869C0C7E-BD0C-4E5F-8D96-6B8EEC39B952}" destId="{CE18CCA6-9206-4DD7-BE09-5291C62117AB}" srcOrd="1" destOrd="0" presId="urn:microsoft.com/office/officeart/2016/7/layout/BasicLinearProcessNumbered#1"/>
    <dgm:cxn modelId="{16E156BA-CA11-45E4-B5EA-B4F3067B424F}" type="presParOf" srcId="{869C0C7E-BD0C-4E5F-8D96-6B8EEC39B952}" destId="{B75A207A-E561-4A33-8860-3580568F46B8}" srcOrd="2" destOrd="0" presId="urn:microsoft.com/office/officeart/2016/7/layout/BasicLinearProcessNumbered#1"/>
    <dgm:cxn modelId="{63957AA2-61FB-47C5-9B97-06D23CB5FDF5}" type="presParOf" srcId="{B75A207A-E561-4A33-8860-3580568F46B8}" destId="{02F7283A-0FC3-4AF1-AA94-0270DC0B1C33}" srcOrd="0" destOrd="0" presId="urn:microsoft.com/office/officeart/2016/7/layout/BasicLinearProcessNumbered#1"/>
    <dgm:cxn modelId="{3099F022-A87D-4FA3-8BC3-9575F846BC44}" type="presParOf" srcId="{B75A207A-E561-4A33-8860-3580568F46B8}" destId="{C08FC467-91FE-48BD-B243-273925C2B75A}" srcOrd="1" destOrd="0" presId="urn:microsoft.com/office/officeart/2016/7/layout/BasicLinearProcessNumbered#1"/>
    <dgm:cxn modelId="{A2E37B9F-7D4B-49D4-AF46-9A540F2ACE59}" type="presParOf" srcId="{B75A207A-E561-4A33-8860-3580568F46B8}" destId="{DE393E47-CBB6-4D77-A342-C9AFD9FC8CB6}" srcOrd="2" destOrd="0" presId="urn:microsoft.com/office/officeart/2016/7/layout/BasicLinearProcessNumbered#1"/>
    <dgm:cxn modelId="{3374E4EC-7EA8-47C5-B2E6-92A2F8FDFB7F}" type="presParOf" srcId="{B75A207A-E561-4A33-8860-3580568F46B8}" destId="{6209B655-7BD8-4C2E-802B-7A837190A817}" srcOrd="3" destOrd="0" presId="urn:microsoft.com/office/officeart/2016/7/layout/BasicLinearProcessNumbered#1"/>
    <dgm:cxn modelId="{64EBAD3F-E38B-4135-AAA2-C165246599F7}" type="presParOf" srcId="{869C0C7E-BD0C-4E5F-8D96-6B8EEC39B952}" destId="{44DA27FB-BF39-4511-84EF-E3EA3F12D2B6}" srcOrd="3" destOrd="0" presId="urn:microsoft.com/office/officeart/2016/7/layout/BasicLinearProcessNumbered#1"/>
    <dgm:cxn modelId="{C047657C-4647-4043-950A-E8F7F675767E}" type="presParOf" srcId="{869C0C7E-BD0C-4E5F-8D96-6B8EEC39B952}" destId="{9ED209A7-CD15-4C32-9372-A0384698B942}" srcOrd="4" destOrd="0" presId="urn:microsoft.com/office/officeart/2016/7/layout/BasicLinearProcessNumbered#1"/>
    <dgm:cxn modelId="{0F5F3613-D3F0-4FA7-ACBA-C61DDC0B6FCC}" type="presParOf" srcId="{9ED209A7-CD15-4C32-9372-A0384698B942}" destId="{B5DA272C-701A-4327-802B-15E4D04DF389}" srcOrd="0" destOrd="0" presId="urn:microsoft.com/office/officeart/2016/7/layout/BasicLinearProcessNumbered#1"/>
    <dgm:cxn modelId="{AB7A54D4-8E23-4583-8E98-345042A04591}" type="presParOf" srcId="{9ED209A7-CD15-4C32-9372-A0384698B942}" destId="{4104A2F1-FB99-4C42-8067-46B8EEEC9610}" srcOrd="1" destOrd="0" presId="urn:microsoft.com/office/officeart/2016/7/layout/BasicLinearProcessNumbered#1"/>
    <dgm:cxn modelId="{06C75B26-0F3E-41ED-839F-4D64199F4461}" type="presParOf" srcId="{9ED209A7-CD15-4C32-9372-A0384698B942}" destId="{2EB92C72-3528-4913-AFF6-FF0B4F338399}" srcOrd="2" destOrd="0" presId="urn:microsoft.com/office/officeart/2016/7/layout/BasicLinearProcessNumbered#1"/>
    <dgm:cxn modelId="{AAB9864E-92C0-4EA3-9F0E-6EB52D100EBE}" type="presParOf" srcId="{9ED209A7-CD15-4C32-9372-A0384698B942}" destId="{74E21D92-0946-4075-ABB7-F58F125D081F}" srcOrd="3" destOrd="0" presId="urn:microsoft.com/office/officeart/2016/7/layout/BasicLinearProcessNumbered#1"/>
    <dgm:cxn modelId="{13ED127B-27D7-4A94-8FC0-60DF0BA87D27}" type="presParOf" srcId="{869C0C7E-BD0C-4E5F-8D96-6B8EEC39B952}" destId="{E7F9CACB-FE98-4F37-853A-1B05B4BF4385}" srcOrd="5" destOrd="0" presId="urn:microsoft.com/office/officeart/2016/7/layout/BasicLinearProcessNumbered#1"/>
    <dgm:cxn modelId="{4B61CEE5-C2BB-4897-9CE0-A1A15D162F44}" type="presParOf" srcId="{869C0C7E-BD0C-4E5F-8D96-6B8EEC39B952}" destId="{313C51D3-DB7E-4530-8AFA-F0AE0E26CE2D}" srcOrd="6" destOrd="0" presId="urn:microsoft.com/office/officeart/2016/7/layout/BasicLinearProcessNumbered#1"/>
    <dgm:cxn modelId="{9B85DE27-B7E4-402F-BE27-E3C3985E9A79}" type="presParOf" srcId="{313C51D3-DB7E-4530-8AFA-F0AE0E26CE2D}" destId="{549A837B-0FA3-4970-A9F9-3BD236350D3D}" srcOrd="0" destOrd="0" presId="urn:microsoft.com/office/officeart/2016/7/layout/BasicLinearProcessNumbered#1"/>
    <dgm:cxn modelId="{9D5D9389-D124-429A-8F96-49696F6F4EF9}" type="presParOf" srcId="{313C51D3-DB7E-4530-8AFA-F0AE0E26CE2D}" destId="{AC6B335A-D8B4-46D8-93DE-B9EF1773F6AC}" srcOrd="1" destOrd="0" presId="urn:microsoft.com/office/officeart/2016/7/layout/BasicLinearProcessNumbered#1"/>
    <dgm:cxn modelId="{AEF2A504-6850-4ED8-81A9-8B6F7FF43DCD}" type="presParOf" srcId="{313C51D3-DB7E-4530-8AFA-F0AE0E26CE2D}" destId="{7B3E0A16-DB85-46CA-87D6-4D39F6DBFC52}" srcOrd="2" destOrd="0" presId="urn:microsoft.com/office/officeart/2016/7/layout/BasicLinearProcessNumbered#1"/>
    <dgm:cxn modelId="{25F27692-3F46-46F7-BF34-29BD99560D08}" type="presParOf" srcId="{313C51D3-DB7E-4530-8AFA-F0AE0E26CE2D}" destId="{B80B8360-3897-45DE-BD0A-F9CCC9BAC34F}" srcOrd="3" destOrd="0" presId="urn:microsoft.com/office/officeart/2016/7/layout/BasicLinearProcessNumbered#1"/>
    <dgm:cxn modelId="{4796AC81-FE2B-441F-A0B6-C344625F6E96}" type="presParOf" srcId="{869C0C7E-BD0C-4E5F-8D96-6B8EEC39B952}" destId="{4BE79C5F-B252-4C81-B7E8-356A6349584C}" srcOrd="7" destOrd="0" presId="urn:microsoft.com/office/officeart/2016/7/layout/BasicLinearProcessNumbered#1"/>
    <dgm:cxn modelId="{F640017D-6D0A-4410-A66B-828F2066B1C3}" type="presParOf" srcId="{869C0C7E-BD0C-4E5F-8D96-6B8EEC39B952}" destId="{11D9C427-A430-492A-BD3C-E4D081DA46F5}" srcOrd="8" destOrd="0" presId="urn:microsoft.com/office/officeart/2016/7/layout/BasicLinearProcessNumbered#1"/>
    <dgm:cxn modelId="{3F5AE0F2-FA72-4C37-BCFA-A61C660A8759}" type="presParOf" srcId="{11D9C427-A430-492A-BD3C-E4D081DA46F5}" destId="{4795DD00-81CA-4D89-AAC9-9CB098B4E837}" srcOrd="0" destOrd="0" presId="urn:microsoft.com/office/officeart/2016/7/layout/BasicLinearProcessNumbered#1"/>
    <dgm:cxn modelId="{D1D3C516-0A96-4C35-8949-341CF221BBD1}" type="presParOf" srcId="{11D9C427-A430-492A-BD3C-E4D081DA46F5}" destId="{06772805-3643-43C2-9C80-F43268C57C20}" srcOrd="1" destOrd="0" presId="urn:microsoft.com/office/officeart/2016/7/layout/BasicLinearProcessNumbered#1"/>
    <dgm:cxn modelId="{A39F6DBC-EC8C-42B3-9D5B-962E5C23F626}" type="presParOf" srcId="{11D9C427-A430-492A-BD3C-E4D081DA46F5}" destId="{77F59A8B-7684-4E29-B44F-B0F96367FE70}" srcOrd="2" destOrd="0" presId="urn:microsoft.com/office/officeart/2016/7/layout/BasicLinearProcessNumbered#1"/>
    <dgm:cxn modelId="{37B3E4C3-947D-462B-A3DF-A33AAEB8FA1C}" type="presParOf" srcId="{11D9C427-A430-492A-BD3C-E4D081DA46F5}" destId="{80C8596E-ABE7-41A1-8A35-72244067CF90}" srcOrd="3" destOrd="0" presId="urn:microsoft.com/office/officeart/2016/7/layout/BasicLinearProcessNumbere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96CBD6-4A99-4E4A-A270-A70AEFBAAF7E}">
      <dsp:nvSpPr>
        <dsp:cNvPr id="0" name=""/>
        <dsp:cNvSpPr/>
      </dsp:nvSpPr>
      <dsp:spPr>
        <a:xfrm>
          <a:off x="3484" y="517200"/>
          <a:ext cx="1886775" cy="2641486"/>
        </a:xfrm>
        <a:prstGeom prst="rect">
          <a:avLst/>
        </a:prstGeom>
        <a:solidFill>
          <a:schemeClr val="accent1">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622300">
            <a:lnSpc>
              <a:spcPct val="90000"/>
            </a:lnSpc>
            <a:spcBef>
              <a:spcPct val="0"/>
            </a:spcBef>
            <a:spcAft>
              <a:spcPct val="35000"/>
            </a:spcAft>
            <a:buNone/>
          </a:pPr>
          <a:r>
            <a:rPr lang="en-US" sz="1400" b="0" i="0" u="none" kern="1200" dirty="0"/>
            <a:t>Ade tells you that  someone has been forcing him to take drugs to ‘test’ them.</a:t>
          </a:r>
          <a:endParaRPr lang="en-US" sz="1400" kern="1200" dirty="0"/>
        </a:p>
      </dsp:txBody>
      <dsp:txXfrm>
        <a:off x="3484" y="1520965"/>
        <a:ext cx="1886775" cy="1584891"/>
      </dsp:txXfrm>
    </dsp:sp>
    <dsp:sp modelId="{9C3A7F13-9585-42DF-AD32-B56F82B123C8}">
      <dsp:nvSpPr>
        <dsp:cNvPr id="0" name=""/>
        <dsp:cNvSpPr/>
      </dsp:nvSpPr>
      <dsp:spPr>
        <a:xfrm>
          <a:off x="550649" y="781349"/>
          <a:ext cx="792445" cy="792445"/>
        </a:xfrm>
        <a:prstGeom prst="ellipse">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t>1</a:t>
          </a:r>
          <a:endParaRPr lang="en-US" sz="3800" kern="1200" dirty="0"/>
        </a:p>
      </dsp:txBody>
      <dsp:txXfrm>
        <a:off x="666700" y="897400"/>
        <a:ext cx="560343" cy="560343"/>
      </dsp:txXfrm>
    </dsp:sp>
    <dsp:sp modelId="{923B2301-552B-45D2-9EF0-53A10AA17FC6}">
      <dsp:nvSpPr>
        <dsp:cNvPr id="0" name=""/>
        <dsp:cNvSpPr/>
      </dsp:nvSpPr>
      <dsp:spPr>
        <a:xfrm>
          <a:off x="3484" y="3158615"/>
          <a:ext cx="1886775" cy="72"/>
        </a:xfrm>
        <a:prstGeom prst="rect">
          <a:avLst/>
        </a:prstGeom>
        <a:solidFill>
          <a:schemeClr val="accent3">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F7283A-0FC3-4AF1-AA94-0270DC0B1C33}">
      <dsp:nvSpPr>
        <dsp:cNvPr id="0" name=""/>
        <dsp:cNvSpPr/>
      </dsp:nvSpPr>
      <dsp:spPr>
        <a:xfrm>
          <a:off x="2078938" y="517200"/>
          <a:ext cx="1886775" cy="2641486"/>
        </a:xfrm>
        <a:prstGeom prst="rect">
          <a:avLst/>
        </a:prstGeom>
        <a:solidFill>
          <a:schemeClr val="accent2">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622300">
            <a:lnSpc>
              <a:spcPct val="90000"/>
            </a:lnSpc>
            <a:spcBef>
              <a:spcPct val="0"/>
            </a:spcBef>
            <a:spcAft>
              <a:spcPct val="35000"/>
            </a:spcAft>
            <a:buNone/>
          </a:pPr>
          <a:r>
            <a:rPr lang="en-GB" sz="1400" kern="1200" dirty="0"/>
            <a:t>You remain calm, listen, reassure and explain you will need to share the information with the office.</a:t>
          </a:r>
          <a:endParaRPr lang="en-US" sz="1400" kern="1200" dirty="0"/>
        </a:p>
      </dsp:txBody>
      <dsp:txXfrm>
        <a:off x="2078938" y="1520965"/>
        <a:ext cx="1886775" cy="1584891"/>
      </dsp:txXfrm>
    </dsp:sp>
    <dsp:sp modelId="{C08FC467-91FE-48BD-B243-273925C2B75A}">
      <dsp:nvSpPr>
        <dsp:cNvPr id="0" name=""/>
        <dsp:cNvSpPr/>
      </dsp:nvSpPr>
      <dsp:spPr>
        <a:xfrm>
          <a:off x="2626103" y="781349"/>
          <a:ext cx="792445" cy="792445"/>
        </a:xfrm>
        <a:prstGeom prst="ellipse">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t>2</a:t>
          </a:r>
          <a:endParaRPr lang="en-US" sz="3800" kern="1200" dirty="0"/>
        </a:p>
      </dsp:txBody>
      <dsp:txXfrm>
        <a:off x="2742154" y="897400"/>
        <a:ext cx="560343" cy="560343"/>
      </dsp:txXfrm>
    </dsp:sp>
    <dsp:sp modelId="{DE393E47-CBB6-4D77-A342-C9AFD9FC8CB6}">
      <dsp:nvSpPr>
        <dsp:cNvPr id="0" name=""/>
        <dsp:cNvSpPr/>
      </dsp:nvSpPr>
      <dsp:spPr>
        <a:xfrm>
          <a:off x="2078938" y="3158615"/>
          <a:ext cx="1886775" cy="72"/>
        </a:xfrm>
        <a:prstGeom prst="rect">
          <a:avLst/>
        </a:prstGeom>
        <a:solidFill>
          <a:schemeClr val="accent5">
            <a:hueOff val="0"/>
            <a:satOff val="0"/>
            <a:lumOff val="0"/>
            <a:alphaOff val="0"/>
          </a:schemeClr>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DA272C-701A-4327-802B-15E4D04DF389}">
      <dsp:nvSpPr>
        <dsp:cNvPr id="0" name=""/>
        <dsp:cNvSpPr/>
      </dsp:nvSpPr>
      <dsp:spPr>
        <a:xfrm>
          <a:off x="4155920" y="526340"/>
          <a:ext cx="1886775" cy="2641486"/>
        </a:xfrm>
        <a:prstGeom prst="rect">
          <a:avLst/>
        </a:prstGeom>
        <a:solidFill>
          <a:schemeClr val="accent4">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622300">
            <a:lnSpc>
              <a:spcPct val="90000"/>
            </a:lnSpc>
            <a:spcBef>
              <a:spcPct val="0"/>
            </a:spcBef>
            <a:spcAft>
              <a:spcPct val="35000"/>
            </a:spcAft>
            <a:buNone/>
          </a:pPr>
          <a:r>
            <a:rPr lang="en-US" sz="1400" kern="1200" dirty="0"/>
            <a:t>After</a:t>
          </a:r>
          <a:r>
            <a:rPr lang="en-US" sz="1400" kern="1200" baseline="0" dirty="0"/>
            <a:t> your visit you write down what Ade said and call the GDWG office to report the concern.</a:t>
          </a:r>
          <a:endParaRPr lang="en-US" sz="1400" kern="1200" dirty="0"/>
        </a:p>
      </dsp:txBody>
      <dsp:txXfrm>
        <a:off x="4155920" y="1530105"/>
        <a:ext cx="1886775" cy="1584891"/>
      </dsp:txXfrm>
    </dsp:sp>
    <dsp:sp modelId="{4104A2F1-FB99-4C42-8067-46B8EEEC9610}">
      <dsp:nvSpPr>
        <dsp:cNvPr id="0" name=""/>
        <dsp:cNvSpPr/>
      </dsp:nvSpPr>
      <dsp:spPr>
        <a:xfrm>
          <a:off x="4701557" y="781349"/>
          <a:ext cx="792445" cy="792445"/>
        </a:xfrm>
        <a:prstGeom prst="ellipse">
          <a:avLst/>
        </a:prstGeom>
        <a:solidFill>
          <a:schemeClr val="accent4"/>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t>3</a:t>
          </a:r>
          <a:endParaRPr lang="en-US" sz="3800" kern="1200" dirty="0"/>
        </a:p>
      </dsp:txBody>
      <dsp:txXfrm>
        <a:off x="4817608" y="897400"/>
        <a:ext cx="560343" cy="560343"/>
      </dsp:txXfrm>
    </dsp:sp>
    <dsp:sp modelId="{2EB92C72-3528-4913-AFF6-FF0B4F338399}">
      <dsp:nvSpPr>
        <dsp:cNvPr id="0" name=""/>
        <dsp:cNvSpPr/>
      </dsp:nvSpPr>
      <dsp:spPr>
        <a:xfrm>
          <a:off x="4154392" y="3158615"/>
          <a:ext cx="1886775" cy="72"/>
        </a:xfrm>
        <a:prstGeom prst="rect">
          <a:avLst/>
        </a:prstGeom>
        <a:solidFill>
          <a:schemeClr val="accent4"/>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9A837B-0FA3-4970-A9F9-3BD236350D3D}">
      <dsp:nvSpPr>
        <dsp:cNvPr id="0" name=""/>
        <dsp:cNvSpPr/>
      </dsp:nvSpPr>
      <dsp:spPr>
        <a:xfrm>
          <a:off x="6229845" y="517200"/>
          <a:ext cx="1886775" cy="2641486"/>
        </a:xfrm>
        <a:prstGeom prst="rect">
          <a:avLst/>
        </a:prstGeom>
        <a:solidFill>
          <a:schemeClr val="accent5">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622300">
            <a:lnSpc>
              <a:spcPct val="90000"/>
            </a:lnSpc>
            <a:spcBef>
              <a:spcPct val="0"/>
            </a:spcBef>
            <a:spcAft>
              <a:spcPct val="35000"/>
            </a:spcAft>
            <a:buNone/>
          </a:pPr>
          <a:r>
            <a:rPr lang="en-US" sz="1400" b="0" i="0" u="none" kern="1200" dirty="0"/>
            <a:t>Staff at GDWG discuss it with Anna and call Ade to get more info and let him know we will report it to the IRC.</a:t>
          </a:r>
          <a:endParaRPr lang="en-US" sz="1400" kern="1200" dirty="0"/>
        </a:p>
      </dsp:txBody>
      <dsp:txXfrm>
        <a:off x="6229845" y="1520965"/>
        <a:ext cx="1886775" cy="1584891"/>
      </dsp:txXfrm>
    </dsp:sp>
    <dsp:sp modelId="{AC6B335A-D8B4-46D8-93DE-B9EF1773F6AC}">
      <dsp:nvSpPr>
        <dsp:cNvPr id="0" name=""/>
        <dsp:cNvSpPr/>
      </dsp:nvSpPr>
      <dsp:spPr>
        <a:xfrm>
          <a:off x="6777010" y="781349"/>
          <a:ext cx="792445" cy="792445"/>
        </a:xfrm>
        <a:prstGeom prst="ellipse">
          <a:avLst/>
        </a:prstGeom>
        <a:solidFill>
          <a:schemeClr val="accent5"/>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t>4</a:t>
          </a:r>
          <a:endParaRPr lang="en-US" sz="3800" kern="1200" dirty="0"/>
        </a:p>
      </dsp:txBody>
      <dsp:txXfrm>
        <a:off x="6893061" y="897400"/>
        <a:ext cx="560343" cy="560343"/>
      </dsp:txXfrm>
    </dsp:sp>
    <dsp:sp modelId="{7B3E0A16-DB85-46CA-87D6-4D39F6DBFC52}">
      <dsp:nvSpPr>
        <dsp:cNvPr id="0" name=""/>
        <dsp:cNvSpPr/>
      </dsp:nvSpPr>
      <dsp:spPr>
        <a:xfrm>
          <a:off x="6229845" y="3158615"/>
          <a:ext cx="1886775" cy="72"/>
        </a:xfrm>
        <a:prstGeom prst="rect">
          <a:avLst/>
        </a:prstGeom>
        <a:solidFill>
          <a:schemeClr val="accent4">
            <a:hueOff val="0"/>
            <a:satOff val="0"/>
            <a:lumOff val="0"/>
            <a:alphaOff val="0"/>
          </a:schemeClr>
        </a:solidFill>
        <a:ln w="12700" cap="flat" cmpd="sng" algn="ctr">
          <a:solidFill>
            <a:schemeClr val="accent5"/>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95DD00-81CA-4D89-AAC9-9CB098B4E837}">
      <dsp:nvSpPr>
        <dsp:cNvPr id="0" name=""/>
        <dsp:cNvSpPr/>
      </dsp:nvSpPr>
      <dsp:spPr>
        <a:xfrm>
          <a:off x="8288846" y="537091"/>
          <a:ext cx="1886775" cy="2641486"/>
        </a:xfrm>
        <a:prstGeom prst="rect">
          <a:avLst/>
        </a:prstGeom>
        <a:solidFill>
          <a:schemeClr val="accent6">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622300">
            <a:lnSpc>
              <a:spcPct val="90000"/>
            </a:lnSpc>
            <a:spcBef>
              <a:spcPct val="0"/>
            </a:spcBef>
            <a:spcAft>
              <a:spcPct val="35000"/>
            </a:spcAft>
            <a:buNone/>
          </a:pPr>
          <a:r>
            <a:rPr lang="en-US" sz="1400" kern="1200" dirty="0"/>
            <a:t>Staff </a:t>
          </a:r>
          <a:r>
            <a:rPr lang="en-US" sz="1400" kern="1200" baseline="0" dirty="0"/>
            <a:t>contact the IRC Safeguarding Director to report these concerns and report back to visitor.</a:t>
          </a:r>
          <a:endParaRPr lang="en-US" sz="1400" kern="1200" dirty="0"/>
        </a:p>
      </dsp:txBody>
      <dsp:txXfrm>
        <a:off x="8288846" y="1540856"/>
        <a:ext cx="1886775" cy="1584891"/>
      </dsp:txXfrm>
    </dsp:sp>
    <dsp:sp modelId="{06772805-3643-43C2-9C80-F43268C57C20}">
      <dsp:nvSpPr>
        <dsp:cNvPr id="0" name=""/>
        <dsp:cNvSpPr/>
      </dsp:nvSpPr>
      <dsp:spPr>
        <a:xfrm>
          <a:off x="8852464" y="781349"/>
          <a:ext cx="792445" cy="792445"/>
        </a:xfrm>
        <a:prstGeom prst="ellipse">
          <a:avLst/>
        </a:prstGeom>
        <a:solidFill>
          <a:schemeClr val="accent6"/>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t>5</a:t>
          </a:r>
          <a:endParaRPr lang="en-US" sz="3800" kern="1200" dirty="0"/>
        </a:p>
      </dsp:txBody>
      <dsp:txXfrm>
        <a:off x="8968515" y="897400"/>
        <a:ext cx="560343" cy="560343"/>
      </dsp:txXfrm>
    </dsp:sp>
    <dsp:sp modelId="{77F59A8B-7684-4E29-B44F-B0F96367FE70}">
      <dsp:nvSpPr>
        <dsp:cNvPr id="0" name=""/>
        <dsp:cNvSpPr/>
      </dsp:nvSpPr>
      <dsp:spPr>
        <a:xfrm>
          <a:off x="8305299" y="3158615"/>
          <a:ext cx="1886775" cy="72"/>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96CBD6-4A99-4E4A-A270-A70AEFBAAF7E}">
      <dsp:nvSpPr>
        <dsp:cNvPr id="0" name=""/>
        <dsp:cNvSpPr/>
      </dsp:nvSpPr>
      <dsp:spPr>
        <a:xfrm>
          <a:off x="3484" y="517200"/>
          <a:ext cx="1886775" cy="2641486"/>
        </a:xfrm>
        <a:prstGeom prst="rect">
          <a:avLst/>
        </a:prstGeom>
        <a:solidFill>
          <a:schemeClr val="accent1">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622300">
            <a:lnSpc>
              <a:spcPct val="90000"/>
            </a:lnSpc>
            <a:spcBef>
              <a:spcPct val="0"/>
            </a:spcBef>
            <a:spcAft>
              <a:spcPct val="35000"/>
            </a:spcAft>
            <a:buNone/>
          </a:pPr>
          <a:r>
            <a:rPr lang="en-US" sz="1400" b="0" i="0" u="none" kern="1200" dirty="0"/>
            <a:t>In your second visit to Trong you notice he appears to be having delusional thoughts.</a:t>
          </a:r>
          <a:endParaRPr lang="en-US" sz="1400" kern="1200" dirty="0"/>
        </a:p>
      </dsp:txBody>
      <dsp:txXfrm>
        <a:off x="3484" y="1520965"/>
        <a:ext cx="1886775" cy="1584891"/>
      </dsp:txXfrm>
    </dsp:sp>
    <dsp:sp modelId="{9C3A7F13-9585-42DF-AD32-B56F82B123C8}">
      <dsp:nvSpPr>
        <dsp:cNvPr id="0" name=""/>
        <dsp:cNvSpPr/>
      </dsp:nvSpPr>
      <dsp:spPr>
        <a:xfrm>
          <a:off x="550649" y="781349"/>
          <a:ext cx="792445" cy="792445"/>
        </a:xfrm>
        <a:prstGeom prst="ellipse">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t>1</a:t>
          </a:r>
          <a:endParaRPr lang="en-US" sz="3800" kern="1200" dirty="0"/>
        </a:p>
      </dsp:txBody>
      <dsp:txXfrm>
        <a:off x="666700" y="897400"/>
        <a:ext cx="560343" cy="560343"/>
      </dsp:txXfrm>
    </dsp:sp>
    <dsp:sp modelId="{923B2301-552B-45D2-9EF0-53A10AA17FC6}">
      <dsp:nvSpPr>
        <dsp:cNvPr id="0" name=""/>
        <dsp:cNvSpPr/>
      </dsp:nvSpPr>
      <dsp:spPr>
        <a:xfrm>
          <a:off x="3484" y="3158615"/>
          <a:ext cx="1886775" cy="72"/>
        </a:xfrm>
        <a:prstGeom prst="rect">
          <a:avLst/>
        </a:prstGeom>
        <a:solidFill>
          <a:schemeClr val="accent3">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F7283A-0FC3-4AF1-AA94-0270DC0B1C33}">
      <dsp:nvSpPr>
        <dsp:cNvPr id="0" name=""/>
        <dsp:cNvSpPr/>
      </dsp:nvSpPr>
      <dsp:spPr>
        <a:xfrm>
          <a:off x="2078938" y="517200"/>
          <a:ext cx="1886775" cy="2641486"/>
        </a:xfrm>
        <a:prstGeom prst="rect">
          <a:avLst/>
        </a:prstGeom>
        <a:solidFill>
          <a:schemeClr val="accent2">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622300">
            <a:lnSpc>
              <a:spcPct val="90000"/>
            </a:lnSpc>
            <a:spcBef>
              <a:spcPct val="0"/>
            </a:spcBef>
            <a:spcAft>
              <a:spcPct val="35000"/>
            </a:spcAft>
            <a:buNone/>
          </a:pPr>
          <a:r>
            <a:rPr lang="en-GB" sz="1400" kern="1200" dirty="0"/>
            <a:t>You remain calm and listen to </a:t>
          </a:r>
          <a:r>
            <a:rPr lang="en-GB" sz="1400" kern="1200" dirty="0" err="1"/>
            <a:t>Trong</a:t>
          </a:r>
          <a:r>
            <a:rPr lang="en-GB" sz="1400" kern="1200" dirty="0"/>
            <a:t>. You make careful notes of what he is saying. </a:t>
          </a:r>
          <a:endParaRPr lang="en-US" sz="1400" kern="1200" dirty="0"/>
        </a:p>
      </dsp:txBody>
      <dsp:txXfrm>
        <a:off x="2078938" y="1520965"/>
        <a:ext cx="1886775" cy="1584891"/>
      </dsp:txXfrm>
    </dsp:sp>
    <dsp:sp modelId="{C08FC467-91FE-48BD-B243-273925C2B75A}">
      <dsp:nvSpPr>
        <dsp:cNvPr id="0" name=""/>
        <dsp:cNvSpPr/>
      </dsp:nvSpPr>
      <dsp:spPr>
        <a:xfrm>
          <a:off x="2626103" y="781349"/>
          <a:ext cx="792445" cy="792445"/>
        </a:xfrm>
        <a:prstGeom prst="ellipse">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t>2</a:t>
          </a:r>
          <a:endParaRPr lang="en-US" sz="3800" kern="1200" dirty="0"/>
        </a:p>
      </dsp:txBody>
      <dsp:txXfrm>
        <a:off x="2742154" y="897400"/>
        <a:ext cx="560343" cy="560343"/>
      </dsp:txXfrm>
    </dsp:sp>
    <dsp:sp modelId="{DE393E47-CBB6-4D77-A342-C9AFD9FC8CB6}">
      <dsp:nvSpPr>
        <dsp:cNvPr id="0" name=""/>
        <dsp:cNvSpPr/>
      </dsp:nvSpPr>
      <dsp:spPr>
        <a:xfrm>
          <a:off x="2078938" y="3158615"/>
          <a:ext cx="1886775" cy="72"/>
        </a:xfrm>
        <a:prstGeom prst="rect">
          <a:avLst/>
        </a:prstGeom>
        <a:solidFill>
          <a:schemeClr val="accent5">
            <a:hueOff val="0"/>
            <a:satOff val="0"/>
            <a:lumOff val="0"/>
            <a:alphaOff val="0"/>
          </a:schemeClr>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DA272C-701A-4327-802B-15E4D04DF389}">
      <dsp:nvSpPr>
        <dsp:cNvPr id="0" name=""/>
        <dsp:cNvSpPr/>
      </dsp:nvSpPr>
      <dsp:spPr>
        <a:xfrm>
          <a:off x="4155920" y="526340"/>
          <a:ext cx="1886775" cy="2641486"/>
        </a:xfrm>
        <a:prstGeom prst="rect">
          <a:avLst/>
        </a:prstGeom>
        <a:solidFill>
          <a:schemeClr val="accent4">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622300">
            <a:lnSpc>
              <a:spcPct val="90000"/>
            </a:lnSpc>
            <a:spcBef>
              <a:spcPct val="0"/>
            </a:spcBef>
            <a:spcAft>
              <a:spcPct val="35000"/>
            </a:spcAft>
            <a:buNone/>
          </a:pPr>
          <a:r>
            <a:rPr lang="en-US" sz="1400" kern="1200" dirty="0"/>
            <a:t>After</a:t>
          </a:r>
          <a:r>
            <a:rPr lang="en-US" sz="1400" kern="1200" baseline="0" dirty="0"/>
            <a:t> your visit comes to an end you call the GDWG office to raise your concerns.</a:t>
          </a:r>
          <a:endParaRPr lang="en-US" sz="1400" kern="1200" dirty="0"/>
        </a:p>
      </dsp:txBody>
      <dsp:txXfrm>
        <a:off x="4155920" y="1530105"/>
        <a:ext cx="1886775" cy="1584891"/>
      </dsp:txXfrm>
    </dsp:sp>
    <dsp:sp modelId="{4104A2F1-FB99-4C42-8067-46B8EEEC9610}">
      <dsp:nvSpPr>
        <dsp:cNvPr id="0" name=""/>
        <dsp:cNvSpPr/>
      </dsp:nvSpPr>
      <dsp:spPr>
        <a:xfrm>
          <a:off x="4701557" y="781349"/>
          <a:ext cx="792445" cy="792445"/>
        </a:xfrm>
        <a:prstGeom prst="ellipse">
          <a:avLst/>
        </a:prstGeom>
        <a:solidFill>
          <a:schemeClr val="accent4"/>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t>3</a:t>
          </a:r>
          <a:endParaRPr lang="en-US" sz="3800" kern="1200" dirty="0"/>
        </a:p>
      </dsp:txBody>
      <dsp:txXfrm>
        <a:off x="4817608" y="897400"/>
        <a:ext cx="560343" cy="560343"/>
      </dsp:txXfrm>
    </dsp:sp>
    <dsp:sp modelId="{2EB92C72-3528-4913-AFF6-FF0B4F338399}">
      <dsp:nvSpPr>
        <dsp:cNvPr id="0" name=""/>
        <dsp:cNvSpPr/>
      </dsp:nvSpPr>
      <dsp:spPr>
        <a:xfrm>
          <a:off x="4154392" y="3158615"/>
          <a:ext cx="1886775" cy="72"/>
        </a:xfrm>
        <a:prstGeom prst="rect">
          <a:avLst/>
        </a:prstGeom>
        <a:solidFill>
          <a:schemeClr val="accent4"/>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9A837B-0FA3-4970-A9F9-3BD236350D3D}">
      <dsp:nvSpPr>
        <dsp:cNvPr id="0" name=""/>
        <dsp:cNvSpPr/>
      </dsp:nvSpPr>
      <dsp:spPr>
        <a:xfrm>
          <a:off x="6229845" y="517200"/>
          <a:ext cx="1886775" cy="2641486"/>
        </a:xfrm>
        <a:prstGeom prst="rect">
          <a:avLst/>
        </a:prstGeom>
        <a:solidFill>
          <a:schemeClr val="accent5">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622300">
            <a:lnSpc>
              <a:spcPct val="90000"/>
            </a:lnSpc>
            <a:spcBef>
              <a:spcPct val="0"/>
            </a:spcBef>
            <a:spcAft>
              <a:spcPct val="35000"/>
            </a:spcAft>
            <a:buNone/>
          </a:pPr>
          <a:r>
            <a:rPr lang="en-US" sz="1400" b="0" i="0" u="none" kern="1200" dirty="0"/>
            <a:t>GDWG staff write to the Safeguarding Director,  Healthcare and the IMB to raise our concerns.</a:t>
          </a:r>
          <a:endParaRPr lang="en-US" sz="1400" kern="1200" dirty="0"/>
        </a:p>
      </dsp:txBody>
      <dsp:txXfrm>
        <a:off x="6229845" y="1520965"/>
        <a:ext cx="1886775" cy="1584891"/>
      </dsp:txXfrm>
    </dsp:sp>
    <dsp:sp modelId="{AC6B335A-D8B4-46D8-93DE-B9EF1773F6AC}">
      <dsp:nvSpPr>
        <dsp:cNvPr id="0" name=""/>
        <dsp:cNvSpPr/>
      </dsp:nvSpPr>
      <dsp:spPr>
        <a:xfrm>
          <a:off x="6777010" y="781349"/>
          <a:ext cx="792445" cy="792445"/>
        </a:xfrm>
        <a:prstGeom prst="ellipse">
          <a:avLst/>
        </a:prstGeom>
        <a:solidFill>
          <a:schemeClr val="accent5"/>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t>4</a:t>
          </a:r>
          <a:endParaRPr lang="en-US" sz="3800" kern="1200" dirty="0"/>
        </a:p>
      </dsp:txBody>
      <dsp:txXfrm>
        <a:off x="6893061" y="897400"/>
        <a:ext cx="560343" cy="560343"/>
      </dsp:txXfrm>
    </dsp:sp>
    <dsp:sp modelId="{7B3E0A16-DB85-46CA-87D6-4D39F6DBFC52}">
      <dsp:nvSpPr>
        <dsp:cNvPr id="0" name=""/>
        <dsp:cNvSpPr/>
      </dsp:nvSpPr>
      <dsp:spPr>
        <a:xfrm>
          <a:off x="6229845" y="3158615"/>
          <a:ext cx="1886775" cy="72"/>
        </a:xfrm>
        <a:prstGeom prst="rect">
          <a:avLst/>
        </a:prstGeom>
        <a:solidFill>
          <a:schemeClr val="accent4">
            <a:hueOff val="0"/>
            <a:satOff val="0"/>
            <a:lumOff val="0"/>
            <a:alphaOff val="0"/>
          </a:schemeClr>
        </a:solidFill>
        <a:ln w="12700" cap="flat" cmpd="sng" algn="ctr">
          <a:solidFill>
            <a:schemeClr val="accent5"/>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95DD00-81CA-4D89-AAC9-9CB098B4E837}">
      <dsp:nvSpPr>
        <dsp:cNvPr id="0" name=""/>
        <dsp:cNvSpPr/>
      </dsp:nvSpPr>
      <dsp:spPr>
        <a:xfrm>
          <a:off x="8305299" y="517200"/>
          <a:ext cx="1886775" cy="2641486"/>
        </a:xfrm>
        <a:prstGeom prst="rect">
          <a:avLst/>
        </a:prstGeom>
        <a:solidFill>
          <a:schemeClr val="accent6">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622300">
            <a:lnSpc>
              <a:spcPct val="90000"/>
            </a:lnSpc>
            <a:spcBef>
              <a:spcPct val="0"/>
            </a:spcBef>
            <a:spcAft>
              <a:spcPct val="35000"/>
            </a:spcAft>
            <a:buNone/>
          </a:pPr>
          <a:r>
            <a:rPr lang="en-US" sz="1400" kern="1200" dirty="0"/>
            <a:t>GDWG staff refer </a:t>
          </a:r>
          <a:r>
            <a:rPr lang="en-US" sz="1400" kern="1200" dirty="0" err="1"/>
            <a:t>Trong</a:t>
          </a:r>
          <a:r>
            <a:rPr lang="en-US" sz="1400" kern="1200" dirty="0"/>
            <a:t> to Medical Justice and a public law solicitor. </a:t>
          </a:r>
        </a:p>
      </dsp:txBody>
      <dsp:txXfrm>
        <a:off x="8305299" y="1520965"/>
        <a:ext cx="1886775" cy="1584891"/>
      </dsp:txXfrm>
    </dsp:sp>
    <dsp:sp modelId="{06772805-3643-43C2-9C80-F43268C57C20}">
      <dsp:nvSpPr>
        <dsp:cNvPr id="0" name=""/>
        <dsp:cNvSpPr/>
      </dsp:nvSpPr>
      <dsp:spPr>
        <a:xfrm>
          <a:off x="8852464" y="781349"/>
          <a:ext cx="792445" cy="792445"/>
        </a:xfrm>
        <a:prstGeom prst="ellipse">
          <a:avLst/>
        </a:prstGeom>
        <a:solidFill>
          <a:schemeClr val="accent6"/>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t>5</a:t>
          </a:r>
          <a:endParaRPr lang="en-US" sz="3800" kern="1200" dirty="0"/>
        </a:p>
      </dsp:txBody>
      <dsp:txXfrm>
        <a:off x="8968515" y="897400"/>
        <a:ext cx="560343" cy="560343"/>
      </dsp:txXfrm>
    </dsp:sp>
    <dsp:sp modelId="{77F59A8B-7684-4E29-B44F-B0F96367FE70}">
      <dsp:nvSpPr>
        <dsp:cNvPr id="0" name=""/>
        <dsp:cNvSpPr/>
      </dsp:nvSpPr>
      <dsp:spPr>
        <a:xfrm>
          <a:off x="8305299" y="3158615"/>
          <a:ext cx="1886775" cy="72"/>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96CBD6-4A99-4E4A-A270-A70AEFBAAF7E}">
      <dsp:nvSpPr>
        <dsp:cNvPr id="0" name=""/>
        <dsp:cNvSpPr/>
      </dsp:nvSpPr>
      <dsp:spPr>
        <a:xfrm>
          <a:off x="3484" y="517200"/>
          <a:ext cx="1886775" cy="2641486"/>
        </a:xfrm>
        <a:prstGeom prst="rect">
          <a:avLst/>
        </a:prstGeom>
        <a:solidFill>
          <a:schemeClr val="accent1">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622300">
            <a:lnSpc>
              <a:spcPct val="90000"/>
            </a:lnSpc>
            <a:spcBef>
              <a:spcPct val="0"/>
            </a:spcBef>
            <a:spcAft>
              <a:spcPct val="35000"/>
            </a:spcAft>
            <a:buNone/>
          </a:pPr>
          <a:r>
            <a:rPr lang="en-US" sz="1400" b="0" i="0" u="none" kern="1200" dirty="0"/>
            <a:t>Ibrahim tells you he is 16 years old.</a:t>
          </a:r>
          <a:endParaRPr lang="en-US" sz="1400" kern="1200" dirty="0"/>
        </a:p>
      </dsp:txBody>
      <dsp:txXfrm>
        <a:off x="3484" y="1520965"/>
        <a:ext cx="1886775" cy="1584891"/>
      </dsp:txXfrm>
    </dsp:sp>
    <dsp:sp modelId="{9C3A7F13-9585-42DF-AD32-B56F82B123C8}">
      <dsp:nvSpPr>
        <dsp:cNvPr id="0" name=""/>
        <dsp:cNvSpPr/>
      </dsp:nvSpPr>
      <dsp:spPr>
        <a:xfrm>
          <a:off x="550649" y="781349"/>
          <a:ext cx="792445" cy="792445"/>
        </a:xfrm>
        <a:prstGeom prst="ellipse">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t>1</a:t>
          </a:r>
          <a:endParaRPr lang="en-US" sz="3800" kern="1200" dirty="0"/>
        </a:p>
      </dsp:txBody>
      <dsp:txXfrm>
        <a:off x="666700" y="897400"/>
        <a:ext cx="560343" cy="560343"/>
      </dsp:txXfrm>
    </dsp:sp>
    <dsp:sp modelId="{923B2301-552B-45D2-9EF0-53A10AA17FC6}">
      <dsp:nvSpPr>
        <dsp:cNvPr id="0" name=""/>
        <dsp:cNvSpPr/>
      </dsp:nvSpPr>
      <dsp:spPr>
        <a:xfrm>
          <a:off x="3484" y="3158615"/>
          <a:ext cx="1886775" cy="72"/>
        </a:xfrm>
        <a:prstGeom prst="rect">
          <a:avLst/>
        </a:prstGeom>
        <a:solidFill>
          <a:schemeClr val="accent3">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F7283A-0FC3-4AF1-AA94-0270DC0B1C33}">
      <dsp:nvSpPr>
        <dsp:cNvPr id="0" name=""/>
        <dsp:cNvSpPr/>
      </dsp:nvSpPr>
      <dsp:spPr>
        <a:xfrm>
          <a:off x="2078938" y="517200"/>
          <a:ext cx="1886775" cy="2641486"/>
        </a:xfrm>
        <a:prstGeom prst="rect">
          <a:avLst/>
        </a:prstGeom>
        <a:solidFill>
          <a:schemeClr val="accent2">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622300">
            <a:lnSpc>
              <a:spcPct val="90000"/>
            </a:lnSpc>
            <a:spcBef>
              <a:spcPct val="0"/>
            </a:spcBef>
            <a:spcAft>
              <a:spcPct val="35000"/>
            </a:spcAft>
            <a:buNone/>
          </a:pPr>
          <a:r>
            <a:rPr lang="en-GB" sz="1400" kern="1200" dirty="0"/>
            <a:t>You explain that he should not be detained in an adult facility and you are going to speak with the IRC.</a:t>
          </a:r>
          <a:endParaRPr lang="en-US" sz="1400" kern="1200" dirty="0"/>
        </a:p>
      </dsp:txBody>
      <dsp:txXfrm>
        <a:off x="2078938" y="1520965"/>
        <a:ext cx="1886775" cy="1584891"/>
      </dsp:txXfrm>
    </dsp:sp>
    <dsp:sp modelId="{C08FC467-91FE-48BD-B243-273925C2B75A}">
      <dsp:nvSpPr>
        <dsp:cNvPr id="0" name=""/>
        <dsp:cNvSpPr/>
      </dsp:nvSpPr>
      <dsp:spPr>
        <a:xfrm>
          <a:off x="2626103" y="781349"/>
          <a:ext cx="792445" cy="792445"/>
        </a:xfrm>
        <a:prstGeom prst="ellipse">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t>2</a:t>
          </a:r>
          <a:endParaRPr lang="en-US" sz="3800" kern="1200" dirty="0"/>
        </a:p>
      </dsp:txBody>
      <dsp:txXfrm>
        <a:off x="2742154" y="897400"/>
        <a:ext cx="560343" cy="560343"/>
      </dsp:txXfrm>
    </dsp:sp>
    <dsp:sp modelId="{DE393E47-CBB6-4D77-A342-C9AFD9FC8CB6}">
      <dsp:nvSpPr>
        <dsp:cNvPr id="0" name=""/>
        <dsp:cNvSpPr/>
      </dsp:nvSpPr>
      <dsp:spPr>
        <a:xfrm>
          <a:off x="2078938" y="3158615"/>
          <a:ext cx="1886775" cy="72"/>
        </a:xfrm>
        <a:prstGeom prst="rect">
          <a:avLst/>
        </a:prstGeom>
        <a:solidFill>
          <a:schemeClr val="accent5">
            <a:hueOff val="0"/>
            <a:satOff val="0"/>
            <a:lumOff val="0"/>
            <a:alphaOff val="0"/>
          </a:schemeClr>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DA272C-701A-4327-802B-15E4D04DF389}">
      <dsp:nvSpPr>
        <dsp:cNvPr id="0" name=""/>
        <dsp:cNvSpPr/>
      </dsp:nvSpPr>
      <dsp:spPr>
        <a:xfrm>
          <a:off x="4155920" y="526340"/>
          <a:ext cx="1886775" cy="2641486"/>
        </a:xfrm>
        <a:prstGeom prst="rect">
          <a:avLst/>
        </a:prstGeom>
        <a:solidFill>
          <a:schemeClr val="accent4">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622300">
            <a:lnSpc>
              <a:spcPct val="90000"/>
            </a:lnSpc>
            <a:spcBef>
              <a:spcPct val="0"/>
            </a:spcBef>
            <a:spcAft>
              <a:spcPct val="35000"/>
            </a:spcAft>
            <a:buNone/>
          </a:pPr>
          <a:r>
            <a:rPr lang="en-US" sz="1400" kern="1200" dirty="0"/>
            <a:t>After</a:t>
          </a:r>
          <a:r>
            <a:rPr lang="en-US" sz="1400" kern="1200" baseline="0" dirty="0"/>
            <a:t> your visit you speak with the manager on duty. They tell you the HO are aware and believe he is 25.</a:t>
          </a:r>
          <a:endParaRPr lang="en-US" sz="1400" kern="1200" dirty="0"/>
        </a:p>
      </dsp:txBody>
      <dsp:txXfrm>
        <a:off x="4155920" y="1530105"/>
        <a:ext cx="1886775" cy="1584891"/>
      </dsp:txXfrm>
    </dsp:sp>
    <dsp:sp modelId="{4104A2F1-FB99-4C42-8067-46B8EEEC9610}">
      <dsp:nvSpPr>
        <dsp:cNvPr id="0" name=""/>
        <dsp:cNvSpPr/>
      </dsp:nvSpPr>
      <dsp:spPr>
        <a:xfrm>
          <a:off x="4701557" y="781349"/>
          <a:ext cx="792445" cy="792445"/>
        </a:xfrm>
        <a:prstGeom prst="ellipse">
          <a:avLst/>
        </a:prstGeom>
        <a:solidFill>
          <a:schemeClr val="accent4"/>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t>3</a:t>
          </a:r>
          <a:endParaRPr lang="en-US" sz="3800" kern="1200" dirty="0"/>
        </a:p>
      </dsp:txBody>
      <dsp:txXfrm>
        <a:off x="4817608" y="897400"/>
        <a:ext cx="560343" cy="560343"/>
      </dsp:txXfrm>
    </dsp:sp>
    <dsp:sp modelId="{2EB92C72-3528-4913-AFF6-FF0B4F338399}">
      <dsp:nvSpPr>
        <dsp:cNvPr id="0" name=""/>
        <dsp:cNvSpPr/>
      </dsp:nvSpPr>
      <dsp:spPr>
        <a:xfrm>
          <a:off x="4154392" y="3158615"/>
          <a:ext cx="1886775" cy="72"/>
        </a:xfrm>
        <a:prstGeom prst="rect">
          <a:avLst/>
        </a:prstGeom>
        <a:solidFill>
          <a:schemeClr val="accent4"/>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9A837B-0FA3-4970-A9F9-3BD236350D3D}">
      <dsp:nvSpPr>
        <dsp:cNvPr id="0" name=""/>
        <dsp:cNvSpPr/>
      </dsp:nvSpPr>
      <dsp:spPr>
        <a:xfrm>
          <a:off x="6229845" y="517200"/>
          <a:ext cx="1886775" cy="2641486"/>
        </a:xfrm>
        <a:prstGeom prst="rect">
          <a:avLst/>
        </a:prstGeom>
        <a:solidFill>
          <a:schemeClr val="accent5">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622300">
            <a:lnSpc>
              <a:spcPct val="90000"/>
            </a:lnSpc>
            <a:spcBef>
              <a:spcPct val="0"/>
            </a:spcBef>
            <a:spcAft>
              <a:spcPct val="35000"/>
            </a:spcAft>
            <a:buNone/>
          </a:pPr>
          <a:r>
            <a:rPr lang="en-US" sz="1400" b="0" i="0" u="none" kern="1200" dirty="0"/>
            <a:t>When you get out of the IRC you call the GDWG office to relay what happened.</a:t>
          </a:r>
          <a:endParaRPr lang="en-US" sz="1400" kern="1200" dirty="0"/>
        </a:p>
      </dsp:txBody>
      <dsp:txXfrm>
        <a:off x="6229845" y="1520965"/>
        <a:ext cx="1886775" cy="1584891"/>
      </dsp:txXfrm>
    </dsp:sp>
    <dsp:sp modelId="{AC6B335A-D8B4-46D8-93DE-B9EF1773F6AC}">
      <dsp:nvSpPr>
        <dsp:cNvPr id="0" name=""/>
        <dsp:cNvSpPr/>
      </dsp:nvSpPr>
      <dsp:spPr>
        <a:xfrm>
          <a:off x="6777010" y="781349"/>
          <a:ext cx="792445" cy="792445"/>
        </a:xfrm>
        <a:prstGeom prst="ellipse">
          <a:avLst/>
        </a:prstGeom>
        <a:solidFill>
          <a:schemeClr val="accent5"/>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t>4</a:t>
          </a:r>
          <a:endParaRPr lang="en-US" sz="3800" kern="1200" dirty="0"/>
        </a:p>
      </dsp:txBody>
      <dsp:txXfrm>
        <a:off x="6893061" y="897400"/>
        <a:ext cx="560343" cy="560343"/>
      </dsp:txXfrm>
    </dsp:sp>
    <dsp:sp modelId="{7B3E0A16-DB85-46CA-87D6-4D39F6DBFC52}">
      <dsp:nvSpPr>
        <dsp:cNvPr id="0" name=""/>
        <dsp:cNvSpPr/>
      </dsp:nvSpPr>
      <dsp:spPr>
        <a:xfrm>
          <a:off x="6229845" y="3158615"/>
          <a:ext cx="1886775" cy="72"/>
        </a:xfrm>
        <a:prstGeom prst="rect">
          <a:avLst/>
        </a:prstGeom>
        <a:solidFill>
          <a:schemeClr val="accent4">
            <a:hueOff val="0"/>
            <a:satOff val="0"/>
            <a:lumOff val="0"/>
            <a:alphaOff val="0"/>
          </a:schemeClr>
        </a:solidFill>
        <a:ln w="12700" cap="flat" cmpd="sng" algn="ctr">
          <a:solidFill>
            <a:schemeClr val="accent5"/>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95DD00-81CA-4D89-AAC9-9CB098B4E837}">
      <dsp:nvSpPr>
        <dsp:cNvPr id="0" name=""/>
        <dsp:cNvSpPr/>
      </dsp:nvSpPr>
      <dsp:spPr>
        <a:xfrm>
          <a:off x="8305299" y="517200"/>
          <a:ext cx="1886775" cy="2641486"/>
        </a:xfrm>
        <a:prstGeom prst="rect">
          <a:avLst/>
        </a:prstGeom>
        <a:solidFill>
          <a:schemeClr val="accent6">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622300">
            <a:lnSpc>
              <a:spcPct val="90000"/>
            </a:lnSpc>
            <a:spcBef>
              <a:spcPct val="0"/>
            </a:spcBef>
            <a:spcAft>
              <a:spcPct val="35000"/>
            </a:spcAft>
            <a:buNone/>
          </a:pPr>
          <a:r>
            <a:rPr lang="en-US" sz="1400" kern="1200" dirty="0"/>
            <a:t>Staff </a:t>
          </a:r>
          <a:r>
            <a:rPr lang="en-US" sz="1400" kern="1200" baseline="0" dirty="0"/>
            <a:t>report your concerns to WSCC Safeguarding, call Ibrahim, refer him to the Refugee Council and a public law solicitor.</a:t>
          </a:r>
          <a:endParaRPr lang="en-US" sz="1400" kern="1200" dirty="0"/>
        </a:p>
      </dsp:txBody>
      <dsp:txXfrm>
        <a:off x="8305299" y="1520965"/>
        <a:ext cx="1886775" cy="1584891"/>
      </dsp:txXfrm>
    </dsp:sp>
    <dsp:sp modelId="{06772805-3643-43C2-9C80-F43268C57C20}">
      <dsp:nvSpPr>
        <dsp:cNvPr id="0" name=""/>
        <dsp:cNvSpPr/>
      </dsp:nvSpPr>
      <dsp:spPr>
        <a:xfrm>
          <a:off x="8852464" y="781349"/>
          <a:ext cx="792445" cy="792445"/>
        </a:xfrm>
        <a:prstGeom prst="ellipse">
          <a:avLst/>
        </a:prstGeom>
        <a:solidFill>
          <a:schemeClr val="accent6"/>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t>5</a:t>
          </a:r>
          <a:endParaRPr lang="en-US" sz="3800" kern="1200" dirty="0"/>
        </a:p>
      </dsp:txBody>
      <dsp:txXfrm>
        <a:off x="8968515" y="897400"/>
        <a:ext cx="560343" cy="560343"/>
      </dsp:txXfrm>
    </dsp:sp>
    <dsp:sp modelId="{77F59A8B-7684-4E29-B44F-B0F96367FE70}">
      <dsp:nvSpPr>
        <dsp:cNvPr id="0" name=""/>
        <dsp:cNvSpPr/>
      </dsp:nvSpPr>
      <dsp:spPr>
        <a:xfrm>
          <a:off x="8305299" y="3158615"/>
          <a:ext cx="1886775" cy="72"/>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96CBD6-4A99-4E4A-A270-A70AEFBAAF7E}">
      <dsp:nvSpPr>
        <dsp:cNvPr id="0" name=""/>
        <dsp:cNvSpPr/>
      </dsp:nvSpPr>
      <dsp:spPr>
        <a:xfrm>
          <a:off x="3484" y="517200"/>
          <a:ext cx="1886775" cy="2641486"/>
        </a:xfrm>
        <a:prstGeom prst="rect">
          <a:avLst/>
        </a:prstGeom>
        <a:solidFill>
          <a:schemeClr val="accent1">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622300">
            <a:lnSpc>
              <a:spcPct val="90000"/>
            </a:lnSpc>
            <a:spcBef>
              <a:spcPct val="0"/>
            </a:spcBef>
            <a:spcAft>
              <a:spcPct val="35000"/>
            </a:spcAft>
            <a:buNone/>
          </a:pPr>
          <a:r>
            <a:rPr lang="en-GB" sz="1400" kern="1200" dirty="0"/>
            <a:t>You receive a </a:t>
          </a:r>
          <a:r>
            <a:rPr lang="en-GB" sz="1400" kern="1200" dirty="0" err="1"/>
            <a:t>Whatsapp</a:t>
          </a:r>
          <a:r>
            <a:rPr lang="en-GB" sz="1400" kern="1200" dirty="0"/>
            <a:t> from Mandeep saying he plans to end his life. You call Mandeep but he does not pick up.</a:t>
          </a:r>
          <a:endParaRPr lang="en-US" sz="1400" kern="1200" dirty="0"/>
        </a:p>
      </dsp:txBody>
      <dsp:txXfrm>
        <a:off x="3484" y="1520965"/>
        <a:ext cx="1886775" cy="1584891"/>
      </dsp:txXfrm>
    </dsp:sp>
    <dsp:sp modelId="{9C3A7F13-9585-42DF-AD32-B56F82B123C8}">
      <dsp:nvSpPr>
        <dsp:cNvPr id="0" name=""/>
        <dsp:cNvSpPr/>
      </dsp:nvSpPr>
      <dsp:spPr>
        <a:xfrm>
          <a:off x="550649" y="781349"/>
          <a:ext cx="792445" cy="792445"/>
        </a:xfrm>
        <a:prstGeom prst="ellipse">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t>1</a:t>
          </a:r>
          <a:endParaRPr lang="en-US" sz="3800" kern="1200" dirty="0"/>
        </a:p>
      </dsp:txBody>
      <dsp:txXfrm>
        <a:off x="666700" y="897400"/>
        <a:ext cx="560343" cy="560343"/>
      </dsp:txXfrm>
    </dsp:sp>
    <dsp:sp modelId="{923B2301-552B-45D2-9EF0-53A10AA17FC6}">
      <dsp:nvSpPr>
        <dsp:cNvPr id="0" name=""/>
        <dsp:cNvSpPr/>
      </dsp:nvSpPr>
      <dsp:spPr>
        <a:xfrm>
          <a:off x="3484" y="3158615"/>
          <a:ext cx="1886775" cy="72"/>
        </a:xfrm>
        <a:prstGeom prst="rect">
          <a:avLst/>
        </a:prstGeom>
        <a:solidFill>
          <a:schemeClr val="accent3">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F7283A-0FC3-4AF1-AA94-0270DC0B1C33}">
      <dsp:nvSpPr>
        <dsp:cNvPr id="0" name=""/>
        <dsp:cNvSpPr/>
      </dsp:nvSpPr>
      <dsp:spPr>
        <a:xfrm>
          <a:off x="2078938" y="517200"/>
          <a:ext cx="1886775" cy="2641486"/>
        </a:xfrm>
        <a:prstGeom prst="rect">
          <a:avLst/>
        </a:prstGeom>
        <a:solidFill>
          <a:schemeClr val="accent2">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622300">
            <a:lnSpc>
              <a:spcPct val="90000"/>
            </a:lnSpc>
            <a:spcBef>
              <a:spcPct val="0"/>
            </a:spcBef>
            <a:spcAft>
              <a:spcPct val="35000"/>
            </a:spcAft>
            <a:buNone/>
          </a:pPr>
          <a:r>
            <a:rPr lang="en-GB" sz="1400" kern="1200" dirty="0"/>
            <a:t>You call 999 and report this to the police. </a:t>
          </a:r>
          <a:endParaRPr lang="en-US" sz="1400" kern="1200" dirty="0"/>
        </a:p>
      </dsp:txBody>
      <dsp:txXfrm>
        <a:off x="2078938" y="1520965"/>
        <a:ext cx="1886775" cy="1584891"/>
      </dsp:txXfrm>
    </dsp:sp>
    <dsp:sp modelId="{C08FC467-91FE-48BD-B243-273925C2B75A}">
      <dsp:nvSpPr>
        <dsp:cNvPr id="0" name=""/>
        <dsp:cNvSpPr/>
      </dsp:nvSpPr>
      <dsp:spPr>
        <a:xfrm>
          <a:off x="2626103" y="781349"/>
          <a:ext cx="792445" cy="792445"/>
        </a:xfrm>
        <a:prstGeom prst="ellipse">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t>2</a:t>
          </a:r>
          <a:endParaRPr lang="en-US" sz="3800" kern="1200" dirty="0"/>
        </a:p>
      </dsp:txBody>
      <dsp:txXfrm>
        <a:off x="2742154" y="897400"/>
        <a:ext cx="560343" cy="560343"/>
      </dsp:txXfrm>
    </dsp:sp>
    <dsp:sp modelId="{DE393E47-CBB6-4D77-A342-C9AFD9FC8CB6}">
      <dsp:nvSpPr>
        <dsp:cNvPr id="0" name=""/>
        <dsp:cNvSpPr/>
      </dsp:nvSpPr>
      <dsp:spPr>
        <a:xfrm>
          <a:off x="2078938" y="3158615"/>
          <a:ext cx="1886775" cy="72"/>
        </a:xfrm>
        <a:prstGeom prst="rect">
          <a:avLst/>
        </a:prstGeom>
        <a:solidFill>
          <a:schemeClr val="accent5">
            <a:hueOff val="0"/>
            <a:satOff val="0"/>
            <a:lumOff val="0"/>
            <a:alphaOff val="0"/>
          </a:schemeClr>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DA272C-701A-4327-802B-15E4D04DF389}">
      <dsp:nvSpPr>
        <dsp:cNvPr id="0" name=""/>
        <dsp:cNvSpPr/>
      </dsp:nvSpPr>
      <dsp:spPr>
        <a:xfrm>
          <a:off x="4155920" y="526340"/>
          <a:ext cx="1886775" cy="2641486"/>
        </a:xfrm>
        <a:prstGeom prst="rect">
          <a:avLst/>
        </a:prstGeom>
        <a:solidFill>
          <a:schemeClr val="accent4">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622300">
            <a:lnSpc>
              <a:spcPct val="90000"/>
            </a:lnSpc>
            <a:spcBef>
              <a:spcPct val="0"/>
            </a:spcBef>
            <a:spcAft>
              <a:spcPct val="35000"/>
            </a:spcAft>
            <a:buNone/>
          </a:pPr>
          <a:r>
            <a:rPr lang="en-US" sz="1400" kern="1200" dirty="0"/>
            <a:t>You call Anna on her mobile to report what happened</a:t>
          </a:r>
          <a:r>
            <a:rPr lang="en-US" sz="1400" kern="1200" baseline="0" dirty="0"/>
            <a:t>.</a:t>
          </a:r>
          <a:endParaRPr lang="en-US" sz="1400" kern="1200" dirty="0"/>
        </a:p>
      </dsp:txBody>
      <dsp:txXfrm>
        <a:off x="4155920" y="1530105"/>
        <a:ext cx="1886775" cy="1584891"/>
      </dsp:txXfrm>
    </dsp:sp>
    <dsp:sp modelId="{4104A2F1-FB99-4C42-8067-46B8EEEC9610}">
      <dsp:nvSpPr>
        <dsp:cNvPr id="0" name=""/>
        <dsp:cNvSpPr/>
      </dsp:nvSpPr>
      <dsp:spPr>
        <a:xfrm>
          <a:off x="4701557" y="781349"/>
          <a:ext cx="792445" cy="792445"/>
        </a:xfrm>
        <a:prstGeom prst="ellipse">
          <a:avLst/>
        </a:prstGeom>
        <a:solidFill>
          <a:schemeClr val="accent4"/>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t>3</a:t>
          </a:r>
          <a:endParaRPr lang="en-US" sz="3800" kern="1200" dirty="0"/>
        </a:p>
      </dsp:txBody>
      <dsp:txXfrm>
        <a:off x="4817608" y="897400"/>
        <a:ext cx="560343" cy="560343"/>
      </dsp:txXfrm>
    </dsp:sp>
    <dsp:sp modelId="{2EB92C72-3528-4913-AFF6-FF0B4F338399}">
      <dsp:nvSpPr>
        <dsp:cNvPr id="0" name=""/>
        <dsp:cNvSpPr/>
      </dsp:nvSpPr>
      <dsp:spPr>
        <a:xfrm>
          <a:off x="4154392" y="3158615"/>
          <a:ext cx="1886775" cy="72"/>
        </a:xfrm>
        <a:prstGeom prst="rect">
          <a:avLst/>
        </a:prstGeom>
        <a:solidFill>
          <a:schemeClr val="accent4"/>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9A837B-0FA3-4970-A9F9-3BD236350D3D}">
      <dsp:nvSpPr>
        <dsp:cNvPr id="0" name=""/>
        <dsp:cNvSpPr/>
      </dsp:nvSpPr>
      <dsp:spPr>
        <a:xfrm>
          <a:off x="6229845" y="517200"/>
          <a:ext cx="1886775" cy="2641486"/>
        </a:xfrm>
        <a:prstGeom prst="rect">
          <a:avLst/>
        </a:prstGeom>
        <a:solidFill>
          <a:schemeClr val="accent5">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622300">
            <a:lnSpc>
              <a:spcPct val="90000"/>
            </a:lnSpc>
            <a:spcBef>
              <a:spcPct val="0"/>
            </a:spcBef>
            <a:spcAft>
              <a:spcPct val="35000"/>
            </a:spcAft>
            <a:buNone/>
          </a:pPr>
          <a:r>
            <a:rPr lang="en-US" sz="1400" b="0" i="0" u="none" kern="1200" dirty="0"/>
            <a:t>GDWG staff follow up with Mandeep the next day.</a:t>
          </a:r>
          <a:endParaRPr lang="en-US" sz="1400" kern="1200" dirty="0"/>
        </a:p>
      </dsp:txBody>
      <dsp:txXfrm>
        <a:off x="6229845" y="1520965"/>
        <a:ext cx="1886775" cy="1584891"/>
      </dsp:txXfrm>
    </dsp:sp>
    <dsp:sp modelId="{AC6B335A-D8B4-46D8-93DE-B9EF1773F6AC}">
      <dsp:nvSpPr>
        <dsp:cNvPr id="0" name=""/>
        <dsp:cNvSpPr/>
      </dsp:nvSpPr>
      <dsp:spPr>
        <a:xfrm>
          <a:off x="6777010" y="781349"/>
          <a:ext cx="792445" cy="792445"/>
        </a:xfrm>
        <a:prstGeom prst="ellipse">
          <a:avLst/>
        </a:prstGeom>
        <a:solidFill>
          <a:schemeClr val="accent5"/>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t>4</a:t>
          </a:r>
          <a:endParaRPr lang="en-US" sz="3800" kern="1200" dirty="0"/>
        </a:p>
      </dsp:txBody>
      <dsp:txXfrm>
        <a:off x="6893061" y="897400"/>
        <a:ext cx="560343" cy="560343"/>
      </dsp:txXfrm>
    </dsp:sp>
    <dsp:sp modelId="{7B3E0A16-DB85-46CA-87D6-4D39F6DBFC52}">
      <dsp:nvSpPr>
        <dsp:cNvPr id="0" name=""/>
        <dsp:cNvSpPr/>
      </dsp:nvSpPr>
      <dsp:spPr>
        <a:xfrm>
          <a:off x="6229845" y="3158615"/>
          <a:ext cx="1886775" cy="72"/>
        </a:xfrm>
        <a:prstGeom prst="rect">
          <a:avLst/>
        </a:prstGeom>
        <a:solidFill>
          <a:schemeClr val="accent4">
            <a:hueOff val="0"/>
            <a:satOff val="0"/>
            <a:lumOff val="0"/>
            <a:alphaOff val="0"/>
          </a:schemeClr>
        </a:solidFill>
        <a:ln w="12700" cap="flat" cmpd="sng" algn="ctr">
          <a:solidFill>
            <a:schemeClr val="accent5"/>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95DD00-81CA-4D89-AAC9-9CB098B4E837}">
      <dsp:nvSpPr>
        <dsp:cNvPr id="0" name=""/>
        <dsp:cNvSpPr/>
      </dsp:nvSpPr>
      <dsp:spPr>
        <a:xfrm>
          <a:off x="8305299" y="517200"/>
          <a:ext cx="1886775" cy="2641486"/>
        </a:xfrm>
        <a:prstGeom prst="rect">
          <a:avLst/>
        </a:prstGeom>
        <a:solidFill>
          <a:schemeClr val="accent6">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622300">
            <a:lnSpc>
              <a:spcPct val="90000"/>
            </a:lnSpc>
            <a:spcBef>
              <a:spcPct val="0"/>
            </a:spcBef>
            <a:spcAft>
              <a:spcPct val="35000"/>
            </a:spcAft>
            <a:buNone/>
          </a:pPr>
          <a:r>
            <a:rPr lang="en-US" sz="1400" kern="1200" dirty="0"/>
            <a:t>GDWG staff</a:t>
          </a:r>
          <a:r>
            <a:rPr lang="en-US" sz="1400" kern="1200" baseline="0" dirty="0"/>
            <a:t> refer Mandeep to local services e.g. GP, Single Point of Access and charities</a:t>
          </a:r>
          <a:endParaRPr lang="en-US" sz="1400" kern="1200" dirty="0"/>
        </a:p>
      </dsp:txBody>
      <dsp:txXfrm>
        <a:off x="8305299" y="1520965"/>
        <a:ext cx="1886775" cy="1584891"/>
      </dsp:txXfrm>
    </dsp:sp>
    <dsp:sp modelId="{06772805-3643-43C2-9C80-F43268C57C20}">
      <dsp:nvSpPr>
        <dsp:cNvPr id="0" name=""/>
        <dsp:cNvSpPr/>
      </dsp:nvSpPr>
      <dsp:spPr>
        <a:xfrm>
          <a:off x="8852464" y="781349"/>
          <a:ext cx="792445" cy="792445"/>
        </a:xfrm>
        <a:prstGeom prst="ellipse">
          <a:avLst/>
        </a:prstGeom>
        <a:solidFill>
          <a:schemeClr val="accent6"/>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t>5</a:t>
          </a:r>
          <a:endParaRPr lang="en-US" sz="3800" kern="1200" dirty="0"/>
        </a:p>
      </dsp:txBody>
      <dsp:txXfrm>
        <a:off x="8968515" y="897400"/>
        <a:ext cx="560343" cy="560343"/>
      </dsp:txXfrm>
    </dsp:sp>
    <dsp:sp modelId="{77F59A8B-7684-4E29-B44F-B0F96367FE70}">
      <dsp:nvSpPr>
        <dsp:cNvPr id="0" name=""/>
        <dsp:cNvSpPr/>
      </dsp:nvSpPr>
      <dsp:spPr>
        <a:xfrm>
          <a:off x="8305299" y="3158615"/>
          <a:ext cx="1886775" cy="72"/>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1">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AB8E97A3-458B-4459-8849-EF3A8D885423}">
          <dgm:prSet phldrT="1"/>
          <dgm:t>
            <a:bodyPr/>
            <a:lstStyle/>
            <a:p>
              <a:r>
                <a:t>1</a:t>
              </a:r>
            </a:p>
          </dgm:t>
        </dgm:pt>
        <dgm:pt modelId="201" type="sibTrans" cxnId="{95F9FFCB-1BFC-4B36-BE44-D6A1469F21C3}">
          <dgm:prSet phldrT="2"/>
          <dgm:t>
            <a:bodyPr/>
            <a:lstStyle/>
            <a:p>
              <a:r>
                <a:t>2</a:t>
              </a:r>
            </a:p>
          </dgm:t>
        </dgm:pt>
        <dgm:pt modelId="301" type="sibTrans" cxnId="{A69863A3-5EBF-4CAE-AA51-83CA76DE20BB}">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16/7/layout/BasicLinearProcessNumbered#1">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AB8E97A3-458B-4459-8849-EF3A8D885423}">
          <dgm:prSet phldrT="1"/>
          <dgm:t>
            <a:bodyPr/>
            <a:lstStyle/>
            <a:p>
              <a:r>
                <a:t>1</a:t>
              </a:r>
            </a:p>
          </dgm:t>
        </dgm:pt>
        <dgm:pt modelId="201" type="sibTrans" cxnId="{95F9FFCB-1BFC-4B36-BE44-D6A1469F21C3}">
          <dgm:prSet phldrT="2"/>
          <dgm:t>
            <a:bodyPr/>
            <a:lstStyle/>
            <a:p>
              <a:r>
                <a:t>2</a:t>
              </a:r>
            </a:p>
          </dgm:t>
        </dgm:pt>
        <dgm:pt modelId="301" type="sibTrans" cxnId="{A69863A3-5EBF-4CAE-AA51-83CA76DE20BB}">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16/7/layout/BasicLinearProcessNumbered#1">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AB8E97A3-458B-4459-8849-EF3A8D885423}">
          <dgm:prSet phldrT="1"/>
          <dgm:t>
            <a:bodyPr/>
            <a:lstStyle/>
            <a:p>
              <a:r>
                <a:t>1</a:t>
              </a:r>
            </a:p>
          </dgm:t>
        </dgm:pt>
        <dgm:pt modelId="201" type="sibTrans" cxnId="{95F9FFCB-1BFC-4B36-BE44-D6A1469F21C3}">
          <dgm:prSet phldrT="2"/>
          <dgm:t>
            <a:bodyPr/>
            <a:lstStyle/>
            <a:p>
              <a:r>
                <a:t>2</a:t>
              </a:r>
            </a:p>
          </dgm:t>
        </dgm:pt>
        <dgm:pt modelId="301" type="sibTrans" cxnId="{A69863A3-5EBF-4CAE-AA51-83CA76DE20BB}">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16/7/layout/BasicLinearProcessNumbered#1">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AB8E97A3-458B-4459-8849-EF3A8D885423}">
          <dgm:prSet phldrT="1"/>
          <dgm:t>
            <a:bodyPr/>
            <a:lstStyle/>
            <a:p>
              <a:r>
                <a:t>1</a:t>
              </a:r>
            </a:p>
          </dgm:t>
        </dgm:pt>
        <dgm:pt modelId="201" type="sibTrans" cxnId="{95F9FFCB-1BFC-4B36-BE44-D6A1469F21C3}">
          <dgm:prSet phldrT="2"/>
          <dgm:t>
            <a:bodyPr/>
            <a:lstStyle/>
            <a:p>
              <a:r>
                <a:t>2</a:t>
              </a:r>
            </a:p>
          </dgm:t>
        </dgm:pt>
        <dgm:pt modelId="301" type="sibTrans" cxnId="{A69863A3-5EBF-4CAE-AA51-83CA76DE20BB}">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7BA811-8917-4F1D-B22F-E96045BFA4E0}" type="datetimeFigureOut">
              <a:rPr lang="en-US" smtClean="0"/>
              <a:t>4/4/2024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0C6A29-4676-420C-BBE3-ACC2B80F64D4}" type="slidenum">
              <a:rPr lang="en-US" smtClean="0"/>
              <a:t>‹#›</a:t>
            </a:fld>
            <a:endParaRPr lang="en-US" dirty="0"/>
          </a:p>
        </p:txBody>
      </p:sp>
    </p:spTree>
    <p:extLst>
      <p:ext uri="{BB962C8B-B14F-4D97-AF65-F5344CB8AC3E}">
        <p14:creationId xmlns:p14="http://schemas.microsoft.com/office/powerpoint/2010/main" val="3804597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Freeform 13">
            <a:extLst>
              <a:ext uri="{FF2B5EF4-FFF2-40B4-BE49-F238E27FC236}">
                <a16:creationId xmlns:a16="http://schemas.microsoft.com/office/drawing/2014/main" id="{FCE00AC6-1AA1-42D9-83DD-4C308C3F9322}"/>
              </a:ext>
            </a:extLst>
          </p:cNvPr>
          <p:cNvSpPr/>
          <p:nvPr userDrawn="1"/>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5319A315-F756-49EC-8181-0EC3F0A37B09}"/>
              </a:ext>
            </a:extLst>
          </p:cNvPr>
          <p:cNvCxnSpPr>
            <a:cxnSpLocks/>
          </p:cNvCxnSpPr>
          <p:nvPr userDrawn="1"/>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4" name="Freeform: Shape 13">
            <a:extLst>
              <a:ext uri="{FF2B5EF4-FFF2-40B4-BE49-F238E27FC236}">
                <a16:creationId xmlns:a16="http://schemas.microsoft.com/office/drawing/2014/main" id="{560F3E26-F530-48F5-983F-9DCFF41D4F39}"/>
              </a:ext>
            </a:extLst>
          </p:cNvPr>
          <p:cNvSpPr/>
          <p:nvPr userDrawn="1"/>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5C97701E-DAF9-4174-AA91-DA203CD27D6A}"/>
              </a:ext>
            </a:extLst>
          </p:cNvPr>
          <p:cNvSpPr/>
          <p:nvPr userDrawn="1"/>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4F765374-1A4B-41DC-9E75-A95A6C655328}"/>
              </a:ext>
            </a:extLst>
          </p:cNvPr>
          <p:cNvSpPr/>
          <p:nvPr userDrawn="1"/>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7618DB8E-B14E-42E2-B454-6F4F36A8A9D9}"/>
              </a:ext>
            </a:extLst>
          </p:cNvPr>
          <p:cNvSpPr/>
          <p:nvPr userDrawn="1"/>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Arc 21">
            <a:extLst>
              <a:ext uri="{FF2B5EF4-FFF2-40B4-BE49-F238E27FC236}">
                <a16:creationId xmlns:a16="http://schemas.microsoft.com/office/drawing/2014/main" id="{97666F55-03F1-4D18-9653-0F360E127A7E}"/>
              </a:ext>
            </a:extLst>
          </p:cNvPr>
          <p:cNvSpPr/>
          <p:nvPr userDrawn="1"/>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5093208" y="2743200"/>
            <a:ext cx="6592824" cy="2386584"/>
          </a:xfrm>
        </p:spPr>
        <p:txBody>
          <a:bodyPr anchor="b"/>
          <a:lstStyle>
            <a:lvl1pPr algn="r">
              <a:defRPr sz="600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5093208" y="5221224"/>
            <a:ext cx="6592824" cy="99669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010415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32918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32918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4453128" y="1681163"/>
            <a:ext cx="32918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4453128" y="2505075"/>
            <a:ext cx="32918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Text Placeholder 4">
            <a:extLst>
              <a:ext uri="{FF2B5EF4-FFF2-40B4-BE49-F238E27FC236}">
                <a16:creationId xmlns:a16="http://schemas.microsoft.com/office/drawing/2014/main" id="{ACF5677B-E56F-4452-ADDC-DA0E20A955EC}"/>
              </a:ext>
            </a:extLst>
          </p:cNvPr>
          <p:cNvSpPr>
            <a:spLocks noGrp="1"/>
          </p:cNvSpPr>
          <p:nvPr>
            <p:ph type="body" sz="quarter" idx="13"/>
          </p:nvPr>
        </p:nvSpPr>
        <p:spPr>
          <a:xfrm>
            <a:off x="8065008" y="1681163"/>
            <a:ext cx="32918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a:extLst>
              <a:ext uri="{FF2B5EF4-FFF2-40B4-BE49-F238E27FC236}">
                <a16:creationId xmlns:a16="http://schemas.microsoft.com/office/drawing/2014/main" id="{865D9C09-AB3B-40EB-B1DA-9C6D72343451}"/>
              </a:ext>
            </a:extLst>
          </p:cNvPr>
          <p:cNvSpPr>
            <a:spLocks noGrp="1"/>
          </p:cNvSpPr>
          <p:nvPr>
            <p:ph sz="quarter" idx="14"/>
          </p:nvPr>
        </p:nvSpPr>
        <p:spPr>
          <a:xfrm>
            <a:off x="8065008" y="2505075"/>
            <a:ext cx="32918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67273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with 2 medium pictures">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FAA9DFF3-1B49-48A9-BF8A-57DD7D07CFAF}"/>
              </a:ext>
            </a:extLst>
          </p:cNvPr>
          <p:cNvSpPr>
            <a:spLocks noGrp="1"/>
          </p:cNvSpPr>
          <p:nvPr>
            <p:ph type="pic" sz="quarter" idx="14"/>
          </p:nvPr>
        </p:nvSpPr>
        <p:spPr>
          <a:xfrm>
            <a:off x="7901259" y="2727729"/>
            <a:ext cx="4290740" cy="4130271"/>
          </a:xfrm>
          <a:custGeom>
            <a:avLst/>
            <a:gdLst>
              <a:gd name="connsiteX0" fmla="*/ 2503809 w 4290740"/>
              <a:gd name="connsiteY0" fmla="*/ 0 h 4130271"/>
              <a:gd name="connsiteX1" fmla="*/ 4198398 w 4290740"/>
              <a:gd name="connsiteY1" fmla="*/ 660580 h 4130271"/>
              <a:gd name="connsiteX2" fmla="*/ 4290740 w 4290740"/>
              <a:gd name="connsiteY2" fmla="*/ 751285 h 4130271"/>
              <a:gd name="connsiteX3" fmla="*/ 4290740 w 4290740"/>
              <a:gd name="connsiteY3" fmla="*/ 4130271 h 4130271"/>
              <a:gd name="connsiteX4" fmla="*/ 604508 w 4290740"/>
              <a:gd name="connsiteY4" fmla="*/ 4130271 h 4130271"/>
              <a:gd name="connsiteX5" fmla="*/ 461940 w 4290740"/>
              <a:gd name="connsiteY5" fmla="*/ 3953232 h 4130271"/>
              <a:gd name="connsiteX6" fmla="*/ 0 w 4290740"/>
              <a:gd name="connsiteY6" fmla="*/ 2503809 h 4130271"/>
              <a:gd name="connsiteX7" fmla="*/ 2503809 w 4290740"/>
              <a:gd name="connsiteY7" fmla="*/ 0 h 4130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0740" h="4130271">
                <a:moveTo>
                  <a:pt x="2503809" y="0"/>
                </a:moveTo>
                <a:cubicBezTo>
                  <a:pt x="3157405" y="0"/>
                  <a:pt x="3752509" y="250434"/>
                  <a:pt x="4198398" y="660580"/>
                </a:cubicBezTo>
                <a:lnTo>
                  <a:pt x="4290740" y="751285"/>
                </a:lnTo>
                <a:lnTo>
                  <a:pt x="4290740" y="4130271"/>
                </a:lnTo>
                <a:lnTo>
                  <a:pt x="604508" y="4130271"/>
                </a:lnTo>
                <a:lnTo>
                  <a:pt x="461940" y="3953232"/>
                </a:lnTo>
                <a:cubicBezTo>
                  <a:pt x="171051" y="3544183"/>
                  <a:pt x="0" y="3043971"/>
                  <a:pt x="0" y="2503809"/>
                </a:cubicBezTo>
                <a:cubicBezTo>
                  <a:pt x="0" y="1120992"/>
                  <a:pt x="1120992" y="0"/>
                  <a:pt x="2503809" y="0"/>
                </a:cubicBezTo>
                <a:close/>
              </a:path>
            </a:pathLst>
          </a:custGeom>
        </p:spPr>
        <p:txBody>
          <a:bodyPr wrap="square" anchor="ctr">
            <a:noAutofit/>
          </a:bodyPr>
          <a:lstStyle>
            <a:lvl1pPr algn="ctr">
              <a:buNone/>
              <a:defRPr sz="1800"/>
            </a:lvl1pPr>
          </a:lstStyle>
          <a:p>
            <a:r>
              <a:rPr lang="en-US"/>
              <a:t>Click icon to add picture</a:t>
            </a:r>
            <a:endParaRPr lang="en-US" dirty="0"/>
          </a:p>
        </p:txBody>
      </p:sp>
      <p:sp>
        <p:nvSpPr>
          <p:cNvPr id="21" name="Picture Placeholder 20">
            <a:extLst>
              <a:ext uri="{FF2B5EF4-FFF2-40B4-BE49-F238E27FC236}">
                <a16:creationId xmlns:a16="http://schemas.microsoft.com/office/drawing/2014/main" id="{5CFEFC13-B998-4A6F-A7ED-411E266D288C}"/>
              </a:ext>
            </a:extLst>
          </p:cNvPr>
          <p:cNvSpPr>
            <a:spLocks noGrp="1"/>
          </p:cNvSpPr>
          <p:nvPr>
            <p:ph type="pic" sz="quarter" idx="13"/>
          </p:nvPr>
        </p:nvSpPr>
        <p:spPr>
          <a:xfrm>
            <a:off x="6261609" y="0"/>
            <a:ext cx="3519311" cy="3007909"/>
          </a:xfrm>
          <a:custGeom>
            <a:avLst/>
            <a:gdLst>
              <a:gd name="connsiteX0" fmla="*/ 519779 w 3519311"/>
              <a:gd name="connsiteY0" fmla="*/ 0 h 3007909"/>
              <a:gd name="connsiteX1" fmla="*/ 2999531 w 3519311"/>
              <a:gd name="connsiteY1" fmla="*/ 0 h 3007909"/>
              <a:gd name="connsiteX2" fmla="*/ 3003920 w 3519311"/>
              <a:gd name="connsiteY2" fmla="*/ 3989 h 3007909"/>
              <a:gd name="connsiteX3" fmla="*/ 3519311 w 3519311"/>
              <a:gd name="connsiteY3" fmla="*/ 1248253 h 3007909"/>
              <a:gd name="connsiteX4" fmla="*/ 1759655 w 3519311"/>
              <a:gd name="connsiteY4" fmla="*/ 3007909 h 3007909"/>
              <a:gd name="connsiteX5" fmla="*/ 9084 w 3519311"/>
              <a:gd name="connsiteY5" fmla="*/ 1428168 h 3007909"/>
              <a:gd name="connsiteX6" fmla="*/ 0 w 3519311"/>
              <a:gd name="connsiteY6" fmla="*/ 1248273 h 3007909"/>
              <a:gd name="connsiteX7" fmla="*/ 0 w 3519311"/>
              <a:gd name="connsiteY7" fmla="*/ 1248233 h 3007909"/>
              <a:gd name="connsiteX8" fmla="*/ 9084 w 3519311"/>
              <a:gd name="connsiteY8" fmla="*/ 1068339 h 3007909"/>
              <a:gd name="connsiteX9" fmla="*/ 515391 w 3519311"/>
              <a:gd name="connsiteY9" fmla="*/ 3989 h 3007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19311" h="3007909">
                <a:moveTo>
                  <a:pt x="519779" y="0"/>
                </a:moveTo>
                <a:lnTo>
                  <a:pt x="2999531" y="0"/>
                </a:lnTo>
                <a:lnTo>
                  <a:pt x="3003920" y="3989"/>
                </a:lnTo>
                <a:cubicBezTo>
                  <a:pt x="3322355" y="322424"/>
                  <a:pt x="3519311" y="762338"/>
                  <a:pt x="3519311" y="1248253"/>
                </a:cubicBezTo>
                <a:cubicBezTo>
                  <a:pt x="3519311" y="2220084"/>
                  <a:pt x="2731486" y="3007909"/>
                  <a:pt x="1759655" y="3007909"/>
                </a:cubicBezTo>
                <a:cubicBezTo>
                  <a:pt x="848565" y="3007909"/>
                  <a:pt x="99196" y="2315485"/>
                  <a:pt x="9084" y="1428168"/>
                </a:cubicBezTo>
                <a:lnTo>
                  <a:pt x="0" y="1248273"/>
                </a:lnTo>
                <a:lnTo>
                  <a:pt x="0" y="1248233"/>
                </a:lnTo>
                <a:lnTo>
                  <a:pt x="9084" y="1068339"/>
                </a:lnTo>
                <a:cubicBezTo>
                  <a:pt x="51137" y="654258"/>
                  <a:pt x="236761" y="282620"/>
                  <a:pt x="515391" y="3989"/>
                </a:cubicBezTo>
                <a:close/>
              </a:path>
            </a:pathLst>
          </a:custGeom>
        </p:spPr>
        <p:txBody>
          <a:bodyPr wrap="square" anchor="ctr">
            <a:noAutofit/>
          </a:bodyPr>
          <a:lstStyle>
            <a:lvl1pPr algn="ctr">
              <a:buNone/>
              <a:defRPr sz="1800"/>
            </a:lvl1pPr>
          </a:lstStyle>
          <a:p>
            <a:r>
              <a:rPr lang="en-US"/>
              <a:t>Click icon to add picture</a:t>
            </a:r>
            <a:endParaRPr lang="en-US" dirty="0"/>
          </a:p>
        </p:txBody>
      </p:sp>
      <p:sp>
        <p:nvSpPr>
          <p:cNvPr id="10" name="Oval 9">
            <a:extLst>
              <a:ext uri="{FF2B5EF4-FFF2-40B4-BE49-F238E27FC236}">
                <a16:creationId xmlns:a16="http://schemas.microsoft.com/office/drawing/2014/main" id="{B7BFFB5A-A05C-4B0C-905C-5884361304B2}"/>
              </a:ext>
            </a:extLst>
          </p:cNvPr>
          <p:cNvSpPr/>
          <p:nvPr userDrawn="1"/>
        </p:nvSpPr>
        <p:spPr>
          <a:xfrm>
            <a:off x="10420569" y="1364732"/>
            <a:ext cx="947488"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2" name="Arc 11">
            <a:extLst>
              <a:ext uri="{FF2B5EF4-FFF2-40B4-BE49-F238E27FC236}">
                <a16:creationId xmlns:a16="http://schemas.microsoft.com/office/drawing/2014/main" id="{9F33AC6C-4807-4785-AE9F-84BFEEDA9F7E}"/>
              </a:ext>
            </a:extLst>
          </p:cNvPr>
          <p:cNvSpPr/>
          <p:nvPr userDrawn="1"/>
        </p:nvSpPr>
        <p:spPr>
          <a:xfrm rot="4759070" flipV="1">
            <a:off x="6034138" y="-673140"/>
            <a:ext cx="4021193" cy="402119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a:xfrm>
            <a:off x="841248" y="365760"/>
            <a:ext cx="5120640" cy="1325880"/>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Content Placeholder 2">
            <a:extLst>
              <a:ext uri="{FF2B5EF4-FFF2-40B4-BE49-F238E27FC236}">
                <a16:creationId xmlns:a16="http://schemas.microsoft.com/office/drawing/2014/main" id="{4753B078-30BA-4AB9-A020-EE8D9404B69E}"/>
              </a:ext>
            </a:extLst>
          </p:cNvPr>
          <p:cNvSpPr>
            <a:spLocks noGrp="1"/>
          </p:cNvSpPr>
          <p:nvPr>
            <p:ph idx="1"/>
          </p:nvPr>
        </p:nvSpPr>
        <p:spPr>
          <a:xfrm>
            <a:off x="841248" y="1828800"/>
            <a:ext cx="5093208" cy="4352544"/>
          </a:xfrm>
        </p:spPr>
        <p:txBody>
          <a:bodyPr/>
          <a:lstStyle>
            <a:lvl1pPr marL="0" indent="0">
              <a:buNone/>
              <a:defRPr sz="2400"/>
            </a:lvl1pPr>
            <a:lvl2pPr marL="228600">
              <a:defRPr/>
            </a:lvl2pPr>
            <a:lvl3pPr marL="457200">
              <a:defRPr/>
            </a:lvl3pPr>
            <a:lvl4pPr marL="685800">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41317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2642EAF0-DE94-4F90-82E3-6F316AA8353A}"/>
              </a:ext>
            </a:extLst>
          </p:cNvPr>
          <p:cNvSpPr/>
          <p:nvPr userDrawn="1"/>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D22D7888-22FA-4AA1-9BA4-CC61D6643D47}"/>
              </a:ext>
            </a:extLst>
          </p:cNvPr>
          <p:cNvSpPr/>
          <p:nvPr userDrawn="1"/>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EBB6E464-8999-4773-A1F2-E6CAA990E572}"/>
              </a:ext>
            </a:extLst>
          </p:cNvPr>
          <p:cNvSpPr/>
          <p:nvPr userDrawn="1"/>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CE9CE183-B21E-41EB-A082-DF9C3AD659D5}"/>
              </a:ext>
            </a:extLst>
          </p:cNvPr>
          <p:cNvSpPr/>
          <p:nvPr userDrawn="1"/>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1EA14BE8-FDD0-4434-9C3E-BFF78C22D9E3}"/>
              </a:ext>
            </a:extLst>
          </p:cNvPr>
          <p:cNvSpPr/>
          <p:nvPr userDrawn="1"/>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5C76330B-4C5E-463F-921A-D91F1F1F6049}"/>
              </a:ext>
            </a:extLst>
          </p:cNvPr>
          <p:cNvSpPr/>
          <p:nvPr userDrawn="1"/>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E494E364-7EA8-4D92-915D-75D1A3A67C07}"/>
              </a:ext>
            </a:extLst>
          </p:cNvPr>
          <p:cNvSpPr/>
          <p:nvPr userDrawn="1"/>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a:xfrm>
            <a:off x="1389888" y="1234440"/>
            <a:ext cx="3236976" cy="4069080"/>
          </a:xfrm>
        </p:spPr>
        <p:txBody>
          <a:bodyPr/>
          <a:lstStyle>
            <a:lvl1pPr algn="ctr">
              <a:defRPr>
                <a:solidFill>
                  <a:schemeClr val="bg1"/>
                </a:solidFill>
              </a:defRPr>
            </a:lvl1p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a:xfrm>
            <a:off x="1682496" y="6356350"/>
            <a:ext cx="1545336" cy="365125"/>
          </a:xfrm>
        </p:spPr>
        <p:txBody>
          <a:bodyPr/>
          <a:lstStyle>
            <a:lvl1pPr>
              <a:defRPr>
                <a:latin typeface="+mn-lt"/>
              </a:defRPr>
            </a:lvl1pPr>
          </a:lstStyle>
          <a:p>
            <a:pPr>
              <a:defRPr/>
            </a:pPr>
            <a:r>
              <a:rPr lang="en-US" dirty="0">
                <a:solidFill>
                  <a:prstClr val="black">
                    <a:tint val="75000"/>
                  </a:prstClr>
                </a:solidFill>
              </a:rPr>
              <a:t>9/3/20XX</a:t>
            </a:r>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a:xfrm>
            <a:off x="6099048" y="6356350"/>
            <a:ext cx="4114800" cy="365125"/>
          </a:xfrm>
        </p:spPr>
        <p:txBody>
          <a:bodyPr/>
          <a:lstStyle>
            <a:lvl1pPr algn="l">
              <a:defRPr>
                <a:latin typeface="+mn-lt"/>
              </a:defRPr>
            </a:lvl1pPr>
          </a:lstStyle>
          <a:p>
            <a:pPr algn="l">
              <a:defRPr/>
            </a:pPr>
            <a:r>
              <a:rPr lang="en-US" dirty="0">
                <a:solidFill>
                  <a:prstClr val="black">
                    <a:tint val="75000"/>
                  </a:prstClr>
                </a:solidFill>
              </a:rPr>
              <a:t>Presentation Title</a:t>
            </a:r>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a:xfrm>
            <a:off x="10506456" y="6356350"/>
            <a:ext cx="850392" cy="365125"/>
          </a:xfrm>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Content Placeholder 2">
            <a:extLst>
              <a:ext uri="{FF2B5EF4-FFF2-40B4-BE49-F238E27FC236}">
                <a16:creationId xmlns:a16="http://schemas.microsoft.com/office/drawing/2014/main" id="{4753B078-30BA-4AB9-A020-EE8D9404B69E}"/>
              </a:ext>
            </a:extLst>
          </p:cNvPr>
          <p:cNvSpPr>
            <a:spLocks noGrp="1"/>
          </p:cNvSpPr>
          <p:nvPr>
            <p:ph idx="1"/>
          </p:nvPr>
        </p:nvSpPr>
        <p:spPr>
          <a:xfrm>
            <a:off x="6665976" y="2551176"/>
            <a:ext cx="4709160" cy="1755648"/>
          </a:xfrm>
        </p:spPr>
        <p:txBody>
          <a:bodyPr/>
          <a:lstStyle>
            <a:lvl1pPr marL="0" indent="0">
              <a:buNone/>
              <a:defRPr sz="2400"/>
            </a:lvl1pPr>
            <a:lvl2pPr marL="228600">
              <a:defRPr sz="1800"/>
            </a:lvl2pPr>
            <a:lvl3pPr marL="457200">
              <a:defRPr sz="18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2677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4648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C9A1C714-6A0E-456D-A2E2-6288C0EA077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354056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8628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401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AFA665D7-34D0-4262-B345-9B1A1BA8DA17}"/>
              </a:ext>
            </a:extLst>
          </p:cNvPr>
          <p:cNvSpPr/>
          <p:nvPr userDrawn="1"/>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Arc 11">
            <a:extLst>
              <a:ext uri="{FF2B5EF4-FFF2-40B4-BE49-F238E27FC236}">
                <a16:creationId xmlns:a16="http://schemas.microsoft.com/office/drawing/2014/main" id="{39ECC553-79E5-4B14-89C9-4DAD2B1021B1}"/>
              </a:ext>
            </a:extLst>
          </p:cNvPr>
          <p:cNvSpPr/>
          <p:nvPr userDrawn="1"/>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55797934-7E2B-4F94-89C4-0279413FF821}"/>
              </a:ext>
            </a:extLst>
          </p:cNvPr>
          <p:cNvSpPr/>
          <p:nvPr userDrawn="1"/>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a:xfrm>
            <a:off x="1170432" y="1399032"/>
            <a:ext cx="3236976" cy="4069080"/>
          </a:xfrm>
        </p:spPr>
        <p:txBody>
          <a:bodyPr/>
          <a:lstStyle>
            <a:lvl1pPr algn="ct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5788152" y="1527048"/>
            <a:ext cx="5111496" cy="3931920"/>
          </a:xfrm>
        </p:spPr>
        <p:txBody>
          <a:bodyPr anchor="ctr"/>
          <a:lstStyle>
            <a:lvl1pPr marL="0" indent="0">
              <a:buNone/>
              <a:defRPr/>
            </a:lvl1pPr>
            <a:lvl2pPr marL="228600">
              <a:defRPr/>
            </a:lvl2pPr>
            <a:lvl3pPr marL="457200">
              <a:defRPr/>
            </a:lvl3pPr>
            <a:lvl4pPr>
              <a:buNone/>
              <a:defRPr/>
            </a:lvl4pPr>
          </a:lstStyle>
          <a:p>
            <a:pPr lvl="0"/>
            <a:r>
              <a:rPr lang="en-US"/>
              <a:t>Click to edit Master text styles</a:t>
            </a:r>
          </a:p>
          <a:p>
            <a:pPr lvl="1"/>
            <a:r>
              <a:rPr lang="en-US"/>
              <a:t>Second level</a:t>
            </a:r>
          </a:p>
          <a:p>
            <a:pPr lvl="2"/>
            <a:r>
              <a:rPr lang="en-US"/>
              <a:t>Third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13944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2 small pictures">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5A614E3F-4FB2-4152-A59C-941C908D7B05}"/>
              </a:ext>
            </a:extLst>
          </p:cNvPr>
          <p:cNvSpPr>
            <a:spLocks noGrp="1"/>
          </p:cNvSpPr>
          <p:nvPr>
            <p:ph type="pic" sz="quarter" idx="13"/>
          </p:nvPr>
        </p:nvSpPr>
        <p:spPr>
          <a:xfrm>
            <a:off x="7200479" y="1150210"/>
            <a:ext cx="2207046" cy="2204178"/>
          </a:xfrm>
          <a:custGeom>
            <a:avLst/>
            <a:gdLst>
              <a:gd name="connsiteX0" fmla="*/ 1098749 w 2207046"/>
              <a:gd name="connsiteY0" fmla="*/ 0 h 2204178"/>
              <a:gd name="connsiteX1" fmla="*/ 2201707 w 2207046"/>
              <a:gd name="connsiteY1" fmla="*/ 995326 h 2204178"/>
              <a:gd name="connsiteX2" fmla="*/ 2207046 w 2207046"/>
              <a:gd name="connsiteY2" fmla="*/ 1101058 h 2204178"/>
              <a:gd name="connsiteX3" fmla="*/ 2207046 w 2207046"/>
              <a:gd name="connsiteY3" fmla="*/ 1116306 h 2204178"/>
              <a:gd name="connsiteX4" fmla="*/ 2201707 w 2207046"/>
              <a:gd name="connsiteY4" fmla="*/ 1222039 h 2204178"/>
              <a:gd name="connsiteX5" fmla="*/ 1322187 w 2207046"/>
              <a:gd name="connsiteY5" fmla="*/ 2194840 h 2204178"/>
              <a:gd name="connsiteX6" fmla="*/ 1260999 w 2207046"/>
              <a:gd name="connsiteY6" fmla="*/ 2204178 h 2204178"/>
              <a:gd name="connsiteX7" fmla="*/ 936500 w 2207046"/>
              <a:gd name="connsiteY7" fmla="*/ 2204178 h 2204178"/>
              <a:gd name="connsiteX8" fmla="*/ 875311 w 2207046"/>
              <a:gd name="connsiteY8" fmla="*/ 2194840 h 2204178"/>
              <a:gd name="connsiteX9" fmla="*/ 12592 w 2207046"/>
              <a:gd name="connsiteY9" fmla="*/ 1332120 h 2204178"/>
              <a:gd name="connsiteX10" fmla="*/ 0 w 2207046"/>
              <a:gd name="connsiteY10" fmla="*/ 1249617 h 2204178"/>
              <a:gd name="connsiteX11" fmla="*/ 0 w 2207046"/>
              <a:gd name="connsiteY11" fmla="*/ 967747 h 2204178"/>
              <a:gd name="connsiteX12" fmla="*/ 12592 w 2207046"/>
              <a:gd name="connsiteY12" fmla="*/ 885244 h 2204178"/>
              <a:gd name="connsiteX13" fmla="*/ 1098749 w 2207046"/>
              <a:gd name="connsiteY13" fmla="*/ 0 h 2204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07046" h="2204178">
                <a:moveTo>
                  <a:pt x="1098749" y="0"/>
                </a:moveTo>
                <a:cubicBezTo>
                  <a:pt x="1672788" y="0"/>
                  <a:pt x="2144931" y="436266"/>
                  <a:pt x="2201707" y="995326"/>
                </a:cubicBezTo>
                <a:lnTo>
                  <a:pt x="2207046" y="1101058"/>
                </a:lnTo>
                <a:lnTo>
                  <a:pt x="2207046" y="1116306"/>
                </a:lnTo>
                <a:lnTo>
                  <a:pt x="2201707" y="1222039"/>
                </a:lnTo>
                <a:cubicBezTo>
                  <a:pt x="2152501" y="1706557"/>
                  <a:pt x="1791308" y="2098844"/>
                  <a:pt x="1322187" y="2194840"/>
                </a:cubicBezTo>
                <a:lnTo>
                  <a:pt x="1260999" y="2204178"/>
                </a:lnTo>
                <a:lnTo>
                  <a:pt x="936500" y="2204178"/>
                </a:lnTo>
                <a:lnTo>
                  <a:pt x="875311" y="2194840"/>
                </a:lnTo>
                <a:cubicBezTo>
                  <a:pt x="442276" y="2106228"/>
                  <a:pt x="101204" y="1765156"/>
                  <a:pt x="12592" y="1332120"/>
                </a:cubicBezTo>
                <a:lnTo>
                  <a:pt x="0" y="1249617"/>
                </a:lnTo>
                <a:lnTo>
                  <a:pt x="0" y="967747"/>
                </a:lnTo>
                <a:lnTo>
                  <a:pt x="12592" y="885244"/>
                </a:lnTo>
                <a:cubicBezTo>
                  <a:pt x="115972" y="380036"/>
                  <a:pt x="562980" y="0"/>
                  <a:pt x="1098749" y="0"/>
                </a:cubicBezTo>
                <a:close/>
              </a:path>
            </a:pathLst>
          </a:custGeom>
        </p:spPr>
        <p:txBody>
          <a:bodyPr wrap="square" anchor="ctr">
            <a:noAutofit/>
          </a:bodyPr>
          <a:lstStyle>
            <a:lvl1pPr algn="ctr">
              <a:buNone/>
              <a:defRPr sz="1800"/>
            </a:lvl1pPr>
          </a:lstStyle>
          <a:p>
            <a:r>
              <a:rPr lang="en-US"/>
              <a:t>Click icon to add picture</a:t>
            </a:r>
            <a:endParaRPr lang="en-US" dirty="0"/>
          </a:p>
        </p:txBody>
      </p:sp>
      <p:sp>
        <p:nvSpPr>
          <p:cNvPr id="21" name="Picture Placeholder 20">
            <a:extLst>
              <a:ext uri="{FF2B5EF4-FFF2-40B4-BE49-F238E27FC236}">
                <a16:creationId xmlns:a16="http://schemas.microsoft.com/office/drawing/2014/main" id="{8A1F486A-F545-4642-B1CB-5356704413D3}"/>
              </a:ext>
            </a:extLst>
          </p:cNvPr>
          <p:cNvSpPr>
            <a:spLocks noGrp="1"/>
          </p:cNvSpPr>
          <p:nvPr>
            <p:ph type="pic" sz="quarter" idx="14"/>
          </p:nvPr>
        </p:nvSpPr>
        <p:spPr>
          <a:xfrm>
            <a:off x="8444632" y="2579683"/>
            <a:ext cx="3096807" cy="3096807"/>
          </a:xfrm>
          <a:custGeom>
            <a:avLst/>
            <a:gdLst>
              <a:gd name="connsiteX0" fmla="*/ 1548404 w 3096807"/>
              <a:gd name="connsiteY0" fmla="*/ 0 h 3096807"/>
              <a:gd name="connsiteX1" fmla="*/ 3096807 w 3096807"/>
              <a:gd name="connsiteY1" fmla="*/ 1548404 h 3096807"/>
              <a:gd name="connsiteX2" fmla="*/ 1548404 w 3096807"/>
              <a:gd name="connsiteY2" fmla="*/ 3096807 h 3096807"/>
              <a:gd name="connsiteX3" fmla="*/ 0 w 3096807"/>
              <a:gd name="connsiteY3" fmla="*/ 1548404 h 3096807"/>
              <a:gd name="connsiteX4" fmla="*/ 1548404 w 3096807"/>
              <a:gd name="connsiteY4" fmla="*/ 0 h 3096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807" h="3096807">
                <a:moveTo>
                  <a:pt x="1548404" y="0"/>
                </a:moveTo>
                <a:cubicBezTo>
                  <a:pt x="2403564" y="0"/>
                  <a:pt x="3096807" y="693243"/>
                  <a:pt x="3096807" y="1548404"/>
                </a:cubicBezTo>
                <a:cubicBezTo>
                  <a:pt x="3096807" y="2403564"/>
                  <a:pt x="2403564" y="3096807"/>
                  <a:pt x="1548404" y="3096807"/>
                </a:cubicBezTo>
                <a:cubicBezTo>
                  <a:pt x="693243" y="3096807"/>
                  <a:pt x="0" y="2403564"/>
                  <a:pt x="0" y="1548404"/>
                </a:cubicBezTo>
                <a:cubicBezTo>
                  <a:pt x="0" y="693243"/>
                  <a:pt x="693243" y="0"/>
                  <a:pt x="1548404" y="0"/>
                </a:cubicBezTo>
                <a:close/>
              </a:path>
            </a:pathLst>
          </a:custGeom>
        </p:spPr>
        <p:txBody>
          <a:bodyPr wrap="square" anchor="ctr">
            <a:noAutofit/>
          </a:bodyPr>
          <a:lstStyle>
            <a:lvl1pPr algn="ctr">
              <a:buNone/>
              <a:defRPr sz="1800"/>
            </a:lvl1pPr>
          </a:lstStyle>
          <a:p>
            <a:r>
              <a:rPr lang="en-US"/>
              <a:t>Click icon to add picture</a:t>
            </a:r>
            <a:endParaRPr lang="en-US" dirty="0"/>
          </a:p>
        </p:txBody>
      </p:sp>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a:xfrm>
            <a:off x="539496" y="365124"/>
            <a:ext cx="5806440" cy="132588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539496" y="1825625"/>
            <a:ext cx="5806440" cy="4352544"/>
          </a:xfrm>
        </p:spPr>
        <p:txBody>
          <a:bodyPr>
            <a:normAutofit/>
          </a:bodyPr>
          <a:lstStyle>
            <a:lvl1pPr marL="0" indent="0">
              <a:lnSpc>
                <a:spcPct val="110000"/>
              </a:lnSpc>
              <a:buNone/>
              <a:defRPr sz="2400"/>
            </a:lvl1pPr>
            <a:lvl2pPr marL="228600">
              <a:lnSpc>
                <a:spcPct val="110000"/>
              </a:lnSpc>
              <a:defRPr sz="2000"/>
            </a:lvl2pPr>
            <a:lvl3pPr marL="457200">
              <a:lnSpc>
                <a:spcPct val="110000"/>
              </a:lnSpc>
              <a:defRPr sz="1800"/>
            </a:lvl3pPr>
            <a:lvl4pPr marL="685800">
              <a:lnSpc>
                <a:spcPct val="110000"/>
              </a:lnSpc>
              <a:defRPr sz="1600"/>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10" name="Oval 9">
            <a:extLst>
              <a:ext uri="{FF2B5EF4-FFF2-40B4-BE49-F238E27FC236}">
                <a16:creationId xmlns:a16="http://schemas.microsoft.com/office/drawing/2014/main" id="{E8E71C73-7BAD-4838-88C1-42E045A9D179}"/>
              </a:ext>
            </a:extLst>
          </p:cNvPr>
          <p:cNvSpPr/>
          <p:nvPr userDrawn="1"/>
        </p:nvSpPr>
        <p:spPr>
          <a:xfrm>
            <a:off x="10249620" y="1555068"/>
            <a:ext cx="819303" cy="7970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4560922-5803-412D-880B-065E75DCBC0A}"/>
              </a:ext>
            </a:extLst>
          </p:cNvPr>
          <p:cNvSpPr/>
          <p:nvPr userDrawn="1"/>
        </p:nvSpPr>
        <p:spPr>
          <a:xfrm>
            <a:off x="7590089" y="4034393"/>
            <a:ext cx="876704" cy="876704"/>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0839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200EACD1-D216-4037-8AFF-80CF273586DF}"/>
              </a:ext>
            </a:extLst>
          </p:cNvPr>
          <p:cNvSpPr/>
          <p:nvPr userDrawn="1"/>
        </p:nvSpPr>
        <p:spPr>
          <a:xfrm>
            <a:off x="2815929" y="148929"/>
            <a:ext cx="6560142" cy="656014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F941DE04-3FEA-4A57-B200-F9F6A765C792}"/>
              </a:ext>
            </a:extLst>
          </p:cNvPr>
          <p:cNvSpPr/>
          <p:nvPr userDrawn="1"/>
        </p:nvSpPr>
        <p:spPr>
          <a:xfrm rot="9222429" flipV="1">
            <a:off x="2494119" y="-28502"/>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A565C7B4-4152-4548-A771-EB148A028FDB}"/>
              </a:ext>
            </a:extLst>
          </p:cNvPr>
          <p:cNvSpPr/>
          <p:nvPr userDrawn="1"/>
        </p:nvSpPr>
        <p:spPr>
          <a:xfrm>
            <a:off x="8165417" y="5241988"/>
            <a:ext cx="759403" cy="73880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3319272" y="1380744"/>
            <a:ext cx="5559552" cy="2514600"/>
          </a:xfrm>
        </p:spPr>
        <p:txBody>
          <a:bodyPr anchor="b"/>
          <a:lstStyle>
            <a:lvl1pPr algn="ctr">
              <a:defRPr sz="60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3319272" y="4078224"/>
            <a:ext cx="5559552" cy="1536192"/>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85573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a:xfrm>
            <a:off x="539496" y="365125"/>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1179576" y="1911096"/>
            <a:ext cx="98298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5081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Content Placeholder 2">
            <a:extLst>
              <a:ext uri="{FF2B5EF4-FFF2-40B4-BE49-F238E27FC236}">
                <a16:creationId xmlns:a16="http://schemas.microsoft.com/office/drawing/2014/main" id="{4753B078-30BA-4AB9-A020-EE8D9404B69E}"/>
              </a:ext>
            </a:extLst>
          </p:cNvPr>
          <p:cNvSpPr>
            <a:spLocks noGrp="1"/>
          </p:cNvSpPr>
          <p:nvPr>
            <p:ph idx="1"/>
          </p:nvPr>
        </p:nvSpPr>
        <p:spPr>
          <a:xfrm>
            <a:off x="838200" y="1911096"/>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8923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slide with picture">
    <p:bg>
      <p:bgPr>
        <a:solidFill>
          <a:schemeClr val="tx1"/>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63E3FD7E-C80A-4707-A8E9-4134DF91F3FF}"/>
              </a:ext>
            </a:extLst>
          </p:cNvPr>
          <p:cNvSpPr>
            <a:spLocks noGrp="1"/>
          </p:cNvSpPr>
          <p:nvPr>
            <p:ph type="pic" sz="quarter" idx="10"/>
          </p:nvPr>
        </p:nvSpPr>
        <p:spPr>
          <a:xfrm>
            <a:off x="0" y="1"/>
            <a:ext cx="12192000" cy="6858000"/>
          </a:xfrm>
        </p:spPr>
        <p:txBody>
          <a:bodyPr/>
          <a:lstStyle>
            <a:lvl1pPr>
              <a:buNone/>
              <a:defRPr>
                <a:solidFill>
                  <a:schemeClr val="bg1"/>
                </a:solidFill>
              </a:defRPr>
            </a:lvl1pPr>
          </a:lstStyle>
          <a:p>
            <a:r>
              <a:rPr lang="en-US"/>
              <a:t>Click icon to add picture</a:t>
            </a:r>
            <a:endParaRPr lang="en-US" dirty="0"/>
          </a:p>
        </p:txBody>
      </p:sp>
      <p:sp>
        <p:nvSpPr>
          <p:cNvPr id="10" name="Title 9">
            <a:extLst>
              <a:ext uri="{FF2B5EF4-FFF2-40B4-BE49-F238E27FC236}">
                <a16:creationId xmlns:a16="http://schemas.microsoft.com/office/drawing/2014/main" id="{10EC23F5-CD2E-4207-A4E6-73BDFF74D868}"/>
              </a:ext>
            </a:extLst>
          </p:cNvPr>
          <p:cNvSpPr>
            <a:spLocks noGrp="1"/>
          </p:cNvSpPr>
          <p:nvPr>
            <p:ph type="title"/>
          </p:nvPr>
        </p:nvSpPr>
        <p:spPr>
          <a:xfrm>
            <a:off x="3111500" y="370600"/>
            <a:ext cx="5923842" cy="5923842"/>
          </a:xfrm>
          <a:custGeom>
            <a:avLst/>
            <a:gdLst>
              <a:gd name="connsiteX0" fmla="*/ 2961921 w 5923842"/>
              <a:gd name="connsiteY0" fmla="*/ 0 h 5923842"/>
              <a:gd name="connsiteX1" fmla="*/ 5923842 w 5923842"/>
              <a:gd name="connsiteY1" fmla="*/ 2961921 h 5923842"/>
              <a:gd name="connsiteX2" fmla="*/ 2961921 w 5923842"/>
              <a:gd name="connsiteY2" fmla="*/ 5923842 h 5923842"/>
              <a:gd name="connsiteX3" fmla="*/ 0 w 5923842"/>
              <a:gd name="connsiteY3" fmla="*/ 2961921 h 5923842"/>
              <a:gd name="connsiteX4" fmla="*/ 2961921 w 5923842"/>
              <a:gd name="connsiteY4" fmla="*/ 0 h 5923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23842" h="5923842">
                <a:moveTo>
                  <a:pt x="2961921" y="0"/>
                </a:moveTo>
                <a:cubicBezTo>
                  <a:pt x="4597745" y="0"/>
                  <a:pt x="5923842" y="1326097"/>
                  <a:pt x="5923842" y="2961921"/>
                </a:cubicBezTo>
                <a:cubicBezTo>
                  <a:pt x="5923842" y="4597745"/>
                  <a:pt x="4597745" y="5923842"/>
                  <a:pt x="2961921" y="5923842"/>
                </a:cubicBezTo>
                <a:cubicBezTo>
                  <a:pt x="1326097" y="5923842"/>
                  <a:pt x="0" y="4597745"/>
                  <a:pt x="0" y="2961921"/>
                </a:cubicBezTo>
                <a:cubicBezTo>
                  <a:pt x="0" y="1326097"/>
                  <a:pt x="1326097" y="0"/>
                  <a:pt x="2961921" y="0"/>
                </a:cubicBezTo>
                <a:close/>
              </a:path>
            </a:pathLst>
          </a:custGeom>
          <a:solidFill>
            <a:schemeClr val="bg1">
              <a:alpha val="95000"/>
            </a:schemeClr>
          </a:solidFill>
        </p:spPr>
        <p:txBody>
          <a:bodyPr wrap="square" lIns="457200" rIns="457200" bIns="2331720" anchor="b" anchorCtr="0">
            <a:noAutofit/>
          </a:bodyPr>
          <a:lstStyle>
            <a:lvl1pPr algn="ctr">
              <a:defRPr sz="4000">
                <a:solidFill>
                  <a:schemeClr val="tx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3575304" y="4379976"/>
            <a:ext cx="5038344" cy="713232"/>
          </a:xfr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1" name="Date Placeholder 10">
            <a:extLst>
              <a:ext uri="{FF2B5EF4-FFF2-40B4-BE49-F238E27FC236}">
                <a16:creationId xmlns:a16="http://schemas.microsoft.com/office/drawing/2014/main" id="{6B76FE53-FB67-4871-8485-71BAAFD7D1BF}"/>
              </a:ext>
            </a:extLst>
          </p:cNvPr>
          <p:cNvSpPr>
            <a:spLocks noGrp="1"/>
          </p:cNvSpPr>
          <p:nvPr>
            <p:ph type="dt" sz="half" idx="11"/>
          </p:nvPr>
        </p:nvSpPr>
        <p:spPr/>
        <p:txBody>
          <a:bodyPr/>
          <a:lstStyle>
            <a:lvl1pPr>
              <a:defRPr>
                <a:solidFill>
                  <a:schemeClr val="bg1"/>
                </a:solidFill>
                <a:latin typeface="+mn-lt"/>
              </a:defRPr>
            </a:lvl1pPr>
          </a:lstStyle>
          <a:p>
            <a:pPr>
              <a:defRPr/>
            </a:pPr>
            <a:r>
              <a:rPr lang="en-US" dirty="0"/>
              <a:t>9/3/20XX</a:t>
            </a:r>
          </a:p>
        </p:txBody>
      </p:sp>
      <p:sp>
        <p:nvSpPr>
          <p:cNvPr id="12" name="Footer Placeholder 11">
            <a:extLst>
              <a:ext uri="{FF2B5EF4-FFF2-40B4-BE49-F238E27FC236}">
                <a16:creationId xmlns:a16="http://schemas.microsoft.com/office/drawing/2014/main" id="{AD26FED4-1CE2-444B-A77E-EB3CB505AF19}"/>
              </a:ext>
            </a:extLst>
          </p:cNvPr>
          <p:cNvSpPr>
            <a:spLocks noGrp="1"/>
          </p:cNvSpPr>
          <p:nvPr>
            <p:ph type="ftr" sz="quarter" idx="12"/>
          </p:nvPr>
        </p:nvSpPr>
        <p:spPr/>
        <p:txBody>
          <a:bodyPr/>
          <a:lstStyle>
            <a:lvl1pPr>
              <a:defRPr>
                <a:solidFill>
                  <a:schemeClr val="bg1"/>
                </a:solidFill>
                <a:latin typeface="+mn-lt"/>
              </a:defRPr>
            </a:lvl1pPr>
          </a:lstStyle>
          <a:p>
            <a:pPr>
              <a:defRPr/>
            </a:pPr>
            <a:r>
              <a:rPr lang="en-US" dirty="0"/>
              <a:t>Presentation Title</a:t>
            </a:r>
          </a:p>
        </p:txBody>
      </p:sp>
      <p:sp>
        <p:nvSpPr>
          <p:cNvPr id="13" name="Slide Number Placeholder 12">
            <a:extLst>
              <a:ext uri="{FF2B5EF4-FFF2-40B4-BE49-F238E27FC236}">
                <a16:creationId xmlns:a16="http://schemas.microsoft.com/office/drawing/2014/main" id="{28FD25AA-10CC-48D8-9577-257871107B9A}"/>
              </a:ext>
            </a:extLst>
          </p:cNvPr>
          <p:cNvSpPr>
            <a:spLocks noGrp="1"/>
          </p:cNvSpPr>
          <p:nvPr>
            <p:ph type="sldNum" sz="quarter" idx="13"/>
          </p:nvPr>
        </p:nvSpPr>
        <p:spPr/>
        <p:txBody>
          <a:bodyPr/>
          <a:lstStyle>
            <a:lvl1pPr>
              <a:defRPr>
                <a:solidFill>
                  <a:schemeClr val="bg1"/>
                </a:solidFill>
                <a:latin typeface="+mn-lt"/>
              </a:defRPr>
            </a:lvl1pPr>
          </a:lstStyle>
          <a:p>
            <a:pPr>
              <a:defRPr/>
            </a:pPr>
            <a:fld id="{D76B855D-E9CC-4FF8-AD85-6CDC7B89A0DE}" type="slidenum">
              <a:rPr lang="en-US" smtClean="0"/>
              <a:pPr>
                <a:defRPr/>
              </a:pPr>
              <a:t>‹#›</a:t>
            </a:fld>
            <a:endParaRPr lang="en-US" dirty="0"/>
          </a:p>
        </p:txBody>
      </p:sp>
    </p:spTree>
    <p:extLst>
      <p:ext uri="{BB962C8B-B14F-4D97-AF65-F5344CB8AC3E}">
        <p14:creationId xmlns:p14="http://schemas.microsoft.com/office/powerpoint/2010/main" val="22032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690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594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pPr>
              <a:defRPr/>
            </a:pPr>
            <a:r>
              <a:rPr lang="en-US" dirty="0">
                <a:solidFill>
                  <a:prstClr val="black">
                    <a:tint val="75000"/>
                  </a:prstClr>
                </a:solidFill>
              </a:rPr>
              <a:t>9/3/20XX</a:t>
            </a:r>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pPr>
              <a:defRPr/>
            </a:pPr>
            <a:r>
              <a:rPr lang="en-US" dirty="0">
                <a:solidFill>
                  <a:prstClr val="black">
                    <a:tint val="75000"/>
                  </a:prstClr>
                </a:solidFill>
              </a:rPr>
              <a:t>Presentation Title</a:t>
            </a:r>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676686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71" r:id="rId4"/>
    <p:sldLayoutId id="2147483770" r:id="rId5"/>
    <p:sldLayoutId id="2147483774" r:id="rId6"/>
    <p:sldLayoutId id="2147483783" r:id="rId7"/>
    <p:sldLayoutId id="2147483772" r:id="rId8"/>
    <p:sldLayoutId id="2147483773" r:id="rId9"/>
    <p:sldLayoutId id="2147483785" r:id="rId10"/>
    <p:sldLayoutId id="2147483786" r:id="rId11"/>
    <p:sldLayoutId id="2147483787" r:id="rId12"/>
    <p:sldLayoutId id="2147483775" r:id="rId13"/>
    <p:sldLayoutId id="2147483788" r:id="rId14"/>
    <p:sldLayoutId id="2147483776" r:id="rId15"/>
    <p:sldLayoutId id="2147483777" r:id="rId16"/>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mailto:safercommunitygatwick@serco.com" TargetMode="External"/><Relationship Id="rId2" Type="http://schemas.openxmlformats.org/officeDocument/2006/relationships/hyperlink" Target="mailto:anna@gdwg.org.uk"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08836-40C5-46C2-81BA-21AA27176925}"/>
              </a:ext>
            </a:extLst>
          </p:cNvPr>
          <p:cNvSpPr>
            <a:spLocks noGrp="1"/>
          </p:cNvSpPr>
          <p:nvPr>
            <p:ph type="ctrTitle"/>
          </p:nvPr>
        </p:nvSpPr>
        <p:spPr/>
        <p:txBody>
          <a:bodyPr/>
          <a:lstStyle/>
          <a:p>
            <a:r>
              <a:rPr lang="en-US" dirty="0">
                <a:solidFill>
                  <a:srgbClr val="FFFFFF"/>
                </a:solidFill>
              </a:rPr>
              <a:t>Safeguarding Training</a:t>
            </a:r>
            <a:endParaRPr lang="en-US" dirty="0"/>
          </a:p>
        </p:txBody>
      </p:sp>
      <p:sp>
        <p:nvSpPr>
          <p:cNvPr id="3" name="Subtitle 2">
            <a:extLst>
              <a:ext uri="{FF2B5EF4-FFF2-40B4-BE49-F238E27FC236}">
                <a16:creationId xmlns:a16="http://schemas.microsoft.com/office/drawing/2014/main" id="{72CC4EC4-809C-4FD2-AA20-009F08590DA6}"/>
              </a:ext>
            </a:extLst>
          </p:cNvPr>
          <p:cNvSpPr>
            <a:spLocks noGrp="1"/>
          </p:cNvSpPr>
          <p:nvPr>
            <p:ph type="subTitle" idx="1"/>
          </p:nvPr>
        </p:nvSpPr>
        <p:spPr/>
        <p:txBody>
          <a:bodyPr/>
          <a:lstStyle/>
          <a:p>
            <a:r>
              <a:rPr lang="en-US" dirty="0">
                <a:solidFill>
                  <a:srgbClr val="FFFFFF"/>
                </a:solidFill>
              </a:rPr>
              <a:t>Gatwick Detainees Welfare Group</a:t>
            </a:r>
          </a:p>
          <a:p>
            <a:endParaRPr lang="en-US" dirty="0"/>
          </a:p>
        </p:txBody>
      </p:sp>
    </p:spTree>
    <p:extLst>
      <p:ext uri="{BB962C8B-B14F-4D97-AF65-F5344CB8AC3E}">
        <p14:creationId xmlns:p14="http://schemas.microsoft.com/office/powerpoint/2010/main" val="800962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2D288-48A2-A5C0-A244-BA0AA51E2A85}"/>
              </a:ext>
            </a:extLst>
          </p:cNvPr>
          <p:cNvSpPr>
            <a:spLocks noGrp="1"/>
          </p:cNvSpPr>
          <p:nvPr>
            <p:ph type="title"/>
          </p:nvPr>
        </p:nvSpPr>
        <p:spPr/>
        <p:txBody>
          <a:bodyPr/>
          <a:lstStyle/>
          <a:p>
            <a:r>
              <a:rPr lang="en-GB" dirty="0"/>
              <a:t>Quiz</a:t>
            </a:r>
          </a:p>
        </p:txBody>
      </p:sp>
      <p:sp>
        <p:nvSpPr>
          <p:cNvPr id="3" name="Date Placeholder 2">
            <a:extLst>
              <a:ext uri="{FF2B5EF4-FFF2-40B4-BE49-F238E27FC236}">
                <a16:creationId xmlns:a16="http://schemas.microsoft.com/office/drawing/2014/main" id="{B3702CAF-1D22-CCB5-7914-344BE57CADAD}"/>
              </a:ext>
            </a:extLst>
          </p:cNvPr>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F1430FE3-6650-F5FB-094A-803208AD3EEA}"/>
              </a:ext>
            </a:extLst>
          </p:cNvPr>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7E151F69-B593-B65F-9B7F-D2BB67BFAC03}"/>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10</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676609A9-7947-8374-1012-6214B5E230CC}"/>
              </a:ext>
            </a:extLst>
          </p:cNvPr>
          <p:cNvSpPr>
            <a:spLocks noGrp="1"/>
          </p:cNvSpPr>
          <p:nvPr>
            <p:ph idx="1"/>
          </p:nvPr>
        </p:nvSpPr>
        <p:spPr>
          <a:xfrm>
            <a:off x="838200" y="1520687"/>
            <a:ext cx="10515600" cy="4835663"/>
          </a:xfrm>
        </p:spPr>
        <p:txBody>
          <a:bodyPr>
            <a:normAutofit lnSpcReduction="10000"/>
          </a:bodyPr>
          <a:lstStyle/>
          <a:p>
            <a:pPr marL="0" indent="0">
              <a:buNone/>
            </a:pPr>
            <a:r>
              <a:rPr lang="en-GB" b="1" i="0" dirty="0">
                <a:solidFill>
                  <a:srgbClr val="000000"/>
                </a:solidFill>
                <a:effectLst/>
              </a:rPr>
              <a:t>3. What may be an indicator that an adult is being subjected to financial abuse?</a:t>
            </a:r>
            <a:endParaRPr lang="en-GB" dirty="0">
              <a:solidFill>
                <a:srgbClr val="000000"/>
              </a:solidFill>
            </a:endParaRPr>
          </a:p>
          <a:p>
            <a:pPr marL="514350" indent="-514350">
              <a:buFont typeface="+mj-lt"/>
              <a:buAutoNum type="alphaLcParenR"/>
            </a:pPr>
            <a:r>
              <a:rPr lang="en-GB" dirty="0">
                <a:solidFill>
                  <a:srgbClr val="000000"/>
                </a:solidFill>
                <a:highlight>
                  <a:srgbClr val="FFFF00"/>
                </a:highlight>
              </a:rPr>
              <a:t>Suddenly repeatedly requesting money from their visitor</a:t>
            </a:r>
          </a:p>
          <a:p>
            <a:pPr marL="514350" indent="-514350">
              <a:buFont typeface="+mj-lt"/>
              <a:buAutoNum type="alphaLcParenR"/>
            </a:pPr>
            <a:r>
              <a:rPr lang="en-GB" dirty="0">
                <a:solidFill>
                  <a:srgbClr val="000000"/>
                </a:solidFill>
              </a:rPr>
              <a:t>Worsening symptoms of mental health issues</a:t>
            </a:r>
          </a:p>
          <a:p>
            <a:pPr marL="514350" indent="-514350">
              <a:buFont typeface="+mj-lt"/>
              <a:buAutoNum type="alphaLcParenR"/>
            </a:pPr>
            <a:r>
              <a:rPr lang="en-GB" dirty="0">
                <a:solidFill>
                  <a:srgbClr val="000000"/>
                </a:solidFill>
              </a:rPr>
              <a:t>Sudden weight loss</a:t>
            </a:r>
          </a:p>
          <a:p>
            <a:pPr marL="0" indent="0">
              <a:buNone/>
            </a:pPr>
            <a:endParaRPr lang="en-GB" dirty="0">
              <a:solidFill>
                <a:srgbClr val="000000"/>
              </a:solidFill>
            </a:endParaRPr>
          </a:p>
          <a:p>
            <a:pPr marL="0" indent="0">
              <a:buNone/>
            </a:pPr>
            <a:r>
              <a:rPr lang="en-GB" b="1" dirty="0">
                <a:solidFill>
                  <a:srgbClr val="000000"/>
                </a:solidFill>
              </a:rPr>
              <a:t>4</a:t>
            </a:r>
            <a:r>
              <a:rPr lang="en-GB" b="1" i="0" dirty="0">
                <a:solidFill>
                  <a:srgbClr val="000000"/>
                </a:solidFill>
                <a:effectLst/>
              </a:rPr>
              <a:t>. If an adult discloses abuse to you, how should you react?</a:t>
            </a:r>
            <a:endParaRPr lang="en-GB" dirty="0">
              <a:solidFill>
                <a:srgbClr val="000000"/>
              </a:solidFill>
            </a:endParaRPr>
          </a:p>
          <a:p>
            <a:pPr marL="514350" indent="-514350">
              <a:buFont typeface="+mj-lt"/>
              <a:buAutoNum type="alphaLcParenR"/>
            </a:pPr>
            <a:r>
              <a:rPr lang="en-GB" dirty="0">
                <a:solidFill>
                  <a:srgbClr val="000000"/>
                </a:solidFill>
              </a:rPr>
              <a:t>Tell the GDWG office immediately</a:t>
            </a:r>
          </a:p>
          <a:p>
            <a:pPr marL="514350" indent="-514350">
              <a:buFont typeface="+mj-lt"/>
              <a:buAutoNum type="alphaLcParenR"/>
            </a:pPr>
            <a:r>
              <a:rPr lang="en-GB" dirty="0">
                <a:solidFill>
                  <a:srgbClr val="000000"/>
                </a:solidFill>
                <a:highlight>
                  <a:srgbClr val="FFFF00"/>
                </a:highlight>
              </a:rPr>
              <a:t>Reassure them and say they were right to tell you</a:t>
            </a:r>
          </a:p>
          <a:p>
            <a:pPr marL="514350" indent="-514350">
              <a:buFont typeface="+mj-lt"/>
              <a:buAutoNum type="alphaLcParenR"/>
            </a:pPr>
            <a:r>
              <a:rPr lang="en-GB" dirty="0">
                <a:solidFill>
                  <a:srgbClr val="000000"/>
                </a:solidFill>
              </a:rPr>
              <a:t>Ask leading questions about what happened</a:t>
            </a:r>
          </a:p>
          <a:p>
            <a:pPr marL="514350" indent="-514350">
              <a:buFont typeface="+mj-lt"/>
              <a:buAutoNum type="alphaLcParenR"/>
            </a:pPr>
            <a:endParaRPr lang="en-GB" b="1" i="0" dirty="0">
              <a:solidFill>
                <a:srgbClr val="000000"/>
              </a:solidFill>
              <a:effectLst/>
              <a:latin typeface="Lato" panose="020F0502020204030203" pitchFamily="34" charset="0"/>
            </a:endParaRPr>
          </a:p>
        </p:txBody>
      </p:sp>
    </p:spTree>
    <p:extLst>
      <p:ext uri="{BB962C8B-B14F-4D97-AF65-F5344CB8AC3E}">
        <p14:creationId xmlns:p14="http://schemas.microsoft.com/office/powerpoint/2010/main" val="435792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2D288-48A2-A5C0-A244-BA0AA51E2A85}"/>
              </a:ext>
            </a:extLst>
          </p:cNvPr>
          <p:cNvSpPr>
            <a:spLocks noGrp="1"/>
          </p:cNvSpPr>
          <p:nvPr>
            <p:ph type="title"/>
          </p:nvPr>
        </p:nvSpPr>
        <p:spPr/>
        <p:txBody>
          <a:bodyPr/>
          <a:lstStyle/>
          <a:p>
            <a:r>
              <a:rPr lang="en-GB" dirty="0"/>
              <a:t>Quiz</a:t>
            </a:r>
          </a:p>
        </p:txBody>
      </p:sp>
      <p:sp>
        <p:nvSpPr>
          <p:cNvPr id="3" name="Date Placeholder 2">
            <a:extLst>
              <a:ext uri="{FF2B5EF4-FFF2-40B4-BE49-F238E27FC236}">
                <a16:creationId xmlns:a16="http://schemas.microsoft.com/office/drawing/2014/main" id="{B3702CAF-1D22-CCB5-7914-344BE57CADAD}"/>
              </a:ext>
            </a:extLst>
          </p:cNvPr>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F1430FE3-6650-F5FB-094A-803208AD3EEA}"/>
              </a:ext>
            </a:extLst>
          </p:cNvPr>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7E151F69-B593-B65F-9B7F-D2BB67BFAC03}"/>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11</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676609A9-7947-8374-1012-6214B5E230CC}"/>
              </a:ext>
            </a:extLst>
          </p:cNvPr>
          <p:cNvSpPr>
            <a:spLocks noGrp="1"/>
          </p:cNvSpPr>
          <p:nvPr>
            <p:ph idx="1"/>
          </p:nvPr>
        </p:nvSpPr>
        <p:spPr>
          <a:xfrm>
            <a:off x="838200" y="1520687"/>
            <a:ext cx="10999304" cy="4835663"/>
          </a:xfrm>
        </p:spPr>
        <p:txBody>
          <a:bodyPr>
            <a:normAutofit fontScale="92500"/>
          </a:bodyPr>
          <a:lstStyle/>
          <a:p>
            <a:pPr marL="0" indent="0">
              <a:buNone/>
            </a:pPr>
            <a:r>
              <a:rPr lang="en-GB" b="1" dirty="0">
                <a:solidFill>
                  <a:srgbClr val="000000"/>
                </a:solidFill>
              </a:rPr>
              <a:t>5</a:t>
            </a:r>
            <a:r>
              <a:rPr lang="en-GB" b="1" i="0" dirty="0">
                <a:solidFill>
                  <a:srgbClr val="000000"/>
                </a:solidFill>
                <a:effectLst/>
              </a:rPr>
              <a:t>. How many broad categories of abuse are there?</a:t>
            </a:r>
            <a:endParaRPr lang="en-GB" dirty="0">
              <a:solidFill>
                <a:srgbClr val="000000"/>
              </a:solidFill>
            </a:endParaRPr>
          </a:p>
          <a:p>
            <a:pPr marL="514350" indent="-514350">
              <a:buFont typeface="+mj-lt"/>
              <a:buAutoNum type="alphaLcParenR"/>
            </a:pPr>
            <a:r>
              <a:rPr lang="en-GB" dirty="0">
                <a:solidFill>
                  <a:srgbClr val="000000"/>
                </a:solidFill>
              </a:rPr>
              <a:t>7</a:t>
            </a:r>
          </a:p>
          <a:p>
            <a:pPr marL="514350" indent="-514350">
              <a:buFont typeface="+mj-lt"/>
              <a:buAutoNum type="alphaLcParenR"/>
            </a:pPr>
            <a:r>
              <a:rPr lang="en-GB" dirty="0">
                <a:solidFill>
                  <a:srgbClr val="000000"/>
                </a:solidFill>
              </a:rPr>
              <a:t>9</a:t>
            </a:r>
          </a:p>
          <a:p>
            <a:pPr marL="514350" indent="-514350">
              <a:buFont typeface="+mj-lt"/>
              <a:buAutoNum type="alphaLcParenR"/>
            </a:pPr>
            <a:r>
              <a:rPr lang="en-GB" dirty="0">
                <a:solidFill>
                  <a:srgbClr val="000000"/>
                </a:solidFill>
              </a:rPr>
              <a:t>10</a:t>
            </a:r>
          </a:p>
          <a:p>
            <a:pPr marL="0" indent="0">
              <a:buNone/>
            </a:pPr>
            <a:endParaRPr lang="en-GB" dirty="0">
              <a:solidFill>
                <a:srgbClr val="000000"/>
              </a:solidFill>
            </a:endParaRPr>
          </a:p>
          <a:p>
            <a:pPr marL="0" indent="0">
              <a:buNone/>
            </a:pPr>
            <a:r>
              <a:rPr lang="en-GB" b="1" dirty="0">
                <a:solidFill>
                  <a:srgbClr val="000000"/>
                </a:solidFill>
              </a:rPr>
              <a:t>6</a:t>
            </a:r>
            <a:r>
              <a:rPr lang="en-GB" b="1" i="0" dirty="0">
                <a:solidFill>
                  <a:srgbClr val="000000"/>
                </a:solidFill>
                <a:effectLst/>
              </a:rPr>
              <a:t>. What steps should you follow in your consideration on reporting any abuse?</a:t>
            </a:r>
            <a:endParaRPr lang="en-GB" dirty="0">
              <a:solidFill>
                <a:srgbClr val="000000"/>
              </a:solidFill>
            </a:endParaRPr>
          </a:p>
          <a:p>
            <a:pPr marL="514350" indent="-514350">
              <a:buFont typeface="+mj-lt"/>
              <a:buAutoNum type="alphaLcParenR"/>
            </a:pPr>
            <a:r>
              <a:rPr lang="en-GB" dirty="0">
                <a:solidFill>
                  <a:srgbClr val="000000"/>
                </a:solidFill>
              </a:rPr>
              <a:t>Note the incident now and wait to see what develops</a:t>
            </a:r>
          </a:p>
          <a:p>
            <a:pPr marL="514350" indent="-514350">
              <a:buFont typeface="+mj-lt"/>
              <a:buAutoNum type="alphaLcParenR"/>
            </a:pPr>
            <a:r>
              <a:rPr lang="en-GB" dirty="0">
                <a:solidFill>
                  <a:srgbClr val="000000"/>
                </a:solidFill>
              </a:rPr>
              <a:t>Write down what the person said and speak to the GDWG office</a:t>
            </a:r>
          </a:p>
          <a:p>
            <a:pPr marL="514350" indent="-514350">
              <a:buFont typeface="+mj-lt"/>
              <a:buAutoNum type="alphaLcParenR"/>
            </a:pPr>
            <a:r>
              <a:rPr lang="en-GB" dirty="0">
                <a:solidFill>
                  <a:srgbClr val="000000"/>
                </a:solidFill>
              </a:rPr>
              <a:t>Go and talk to the abuser immediately</a:t>
            </a:r>
          </a:p>
          <a:p>
            <a:pPr marL="514350" indent="-514350">
              <a:buFont typeface="+mj-lt"/>
              <a:buAutoNum type="alphaLcParenR"/>
            </a:pPr>
            <a:endParaRPr lang="en-GB" b="1" i="0" dirty="0">
              <a:solidFill>
                <a:srgbClr val="000000"/>
              </a:solidFill>
              <a:effectLst/>
              <a:latin typeface="Lato" panose="020F0502020204030203" pitchFamily="34" charset="0"/>
            </a:endParaRPr>
          </a:p>
        </p:txBody>
      </p:sp>
    </p:spTree>
    <p:extLst>
      <p:ext uri="{BB962C8B-B14F-4D97-AF65-F5344CB8AC3E}">
        <p14:creationId xmlns:p14="http://schemas.microsoft.com/office/powerpoint/2010/main" val="2119458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2D288-48A2-A5C0-A244-BA0AA51E2A85}"/>
              </a:ext>
            </a:extLst>
          </p:cNvPr>
          <p:cNvSpPr>
            <a:spLocks noGrp="1"/>
          </p:cNvSpPr>
          <p:nvPr>
            <p:ph type="title"/>
          </p:nvPr>
        </p:nvSpPr>
        <p:spPr/>
        <p:txBody>
          <a:bodyPr/>
          <a:lstStyle/>
          <a:p>
            <a:r>
              <a:rPr lang="en-GB" dirty="0"/>
              <a:t>Quiz</a:t>
            </a:r>
          </a:p>
        </p:txBody>
      </p:sp>
      <p:sp>
        <p:nvSpPr>
          <p:cNvPr id="3" name="Date Placeholder 2">
            <a:extLst>
              <a:ext uri="{FF2B5EF4-FFF2-40B4-BE49-F238E27FC236}">
                <a16:creationId xmlns:a16="http://schemas.microsoft.com/office/drawing/2014/main" id="{B3702CAF-1D22-CCB5-7914-344BE57CADAD}"/>
              </a:ext>
            </a:extLst>
          </p:cNvPr>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F1430FE3-6650-F5FB-094A-803208AD3EEA}"/>
              </a:ext>
            </a:extLst>
          </p:cNvPr>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7E151F69-B593-B65F-9B7F-D2BB67BFAC03}"/>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12</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676609A9-7947-8374-1012-6214B5E230CC}"/>
              </a:ext>
            </a:extLst>
          </p:cNvPr>
          <p:cNvSpPr>
            <a:spLocks noGrp="1"/>
          </p:cNvSpPr>
          <p:nvPr>
            <p:ph idx="1"/>
          </p:nvPr>
        </p:nvSpPr>
        <p:spPr>
          <a:xfrm>
            <a:off x="838200" y="1520687"/>
            <a:ext cx="10999304" cy="4835663"/>
          </a:xfrm>
        </p:spPr>
        <p:txBody>
          <a:bodyPr>
            <a:normAutofit fontScale="92500"/>
          </a:bodyPr>
          <a:lstStyle/>
          <a:p>
            <a:pPr marL="0" indent="0">
              <a:buNone/>
            </a:pPr>
            <a:r>
              <a:rPr lang="en-GB" b="1" dirty="0">
                <a:solidFill>
                  <a:srgbClr val="000000"/>
                </a:solidFill>
              </a:rPr>
              <a:t>5</a:t>
            </a:r>
            <a:r>
              <a:rPr lang="en-GB" b="1" i="0" dirty="0">
                <a:solidFill>
                  <a:srgbClr val="000000"/>
                </a:solidFill>
                <a:effectLst/>
              </a:rPr>
              <a:t>. How many broad categories of abuse are there?</a:t>
            </a:r>
            <a:endParaRPr lang="en-GB" dirty="0">
              <a:solidFill>
                <a:srgbClr val="000000"/>
              </a:solidFill>
            </a:endParaRPr>
          </a:p>
          <a:p>
            <a:pPr marL="514350" indent="-514350">
              <a:buFont typeface="+mj-lt"/>
              <a:buAutoNum type="alphaLcParenR"/>
            </a:pPr>
            <a:r>
              <a:rPr lang="en-GB" dirty="0">
                <a:solidFill>
                  <a:srgbClr val="000000"/>
                </a:solidFill>
              </a:rPr>
              <a:t>7</a:t>
            </a:r>
          </a:p>
          <a:p>
            <a:pPr marL="514350" indent="-514350">
              <a:buFont typeface="+mj-lt"/>
              <a:buAutoNum type="alphaLcParenR"/>
            </a:pPr>
            <a:r>
              <a:rPr lang="en-GB" dirty="0">
                <a:solidFill>
                  <a:srgbClr val="000000"/>
                </a:solidFill>
              </a:rPr>
              <a:t>9</a:t>
            </a:r>
          </a:p>
          <a:p>
            <a:pPr marL="514350" indent="-514350">
              <a:buFont typeface="+mj-lt"/>
              <a:buAutoNum type="alphaLcParenR"/>
            </a:pPr>
            <a:r>
              <a:rPr lang="en-GB" dirty="0">
                <a:solidFill>
                  <a:srgbClr val="000000"/>
                </a:solidFill>
                <a:highlight>
                  <a:srgbClr val="FFFF00"/>
                </a:highlight>
              </a:rPr>
              <a:t>10</a:t>
            </a:r>
          </a:p>
          <a:p>
            <a:pPr marL="0" indent="0">
              <a:buNone/>
            </a:pPr>
            <a:endParaRPr lang="en-GB" dirty="0">
              <a:solidFill>
                <a:srgbClr val="000000"/>
              </a:solidFill>
            </a:endParaRPr>
          </a:p>
          <a:p>
            <a:pPr marL="0" indent="0">
              <a:buNone/>
            </a:pPr>
            <a:r>
              <a:rPr lang="en-GB" b="1" dirty="0">
                <a:solidFill>
                  <a:srgbClr val="000000"/>
                </a:solidFill>
              </a:rPr>
              <a:t>6</a:t>
            </a:r>
            <a:r>
              <a:rPr lang="en-GB" b="1" i="0" dirty="0">
                <a:solidFill>
                  <a:srgbClr val="000000"/>
                </a:solidFill>
                <a:effectLst/>
              </a:rPr>
              <a:t>. What steps should you follow in your consideration on reporting abuse?</a:t>
            </a:r>
            <a:endParaRPr lang="en-GB" dirty="0">
              <a:solidFill>
                <a:srgbClr val="000000"/>
              </a:solidFill>
            </a:endParaRPr>
          </a:p>
          <a:p>
            <a:pPr marL="514350" indent="-514350">
              <a:buFont typeface="+mj-lt"/>
              <a:buAutoNum type="alphaLcParenR"/>
            </a:pPr>
            <a:r>
              <a:rPr lang="en-GB" dirty="0">
                <a:solidFill>
                  <a:srgbClr val="000000"/>
                </a:solidFill>
              </a:rPr>
              <a:t>Note the incident now and wait to see what develops</a:t>
            </a:r>
          </a:p>
          <a:p>
            <a:pPr marL="514350" indent="-514350">
              <a:buFont typeface="+mj-lt"/>
              <a:buAutoNum type="alphaLcParenR"/>
            </a:pPr>
            <a:r>
              <a:rPr lang="en-GB" dirty="0">
                <a:solidFill>
                  <a:srgbClr val="000000"/>
                </a:solidFill>
                <a:highlight>
                  <a:srgbClr val="FFFF00"/>
                </a:highlight>
              </a:rPr>
              <a:t>Write down what the person said and speak to the GDWG office</a:t>
            </a:r>
          </a:p>
          <a:p>
            <a:pPr marL="514350" indent="-514350">
              <a:buFont typeface="+mj-lt"/>
              <a:buAutoNum type="alphaLcParenR"/>
            </a:pPr>
            <a:r>
              <a:rPr lang="en-GB" dirty="0">
                <a:solidFill>
                  <a:srgbClr val="000000"/>
                </a:solidFill>
              </a:rPr>
              <a:t>Go and talk to the abuser immediately</a:t>
            </a:r>
          </a:p>
          <a:p>
            <a:pPr marL="514350" indent="-514350">
              <a:buFont typeface="+mj-lt"/>
              <a:buAutoNum type="alphaLcParenR"/>
            </a:pPr>
            <a:endParaRPr lang="en-GB" b="1" i="0" dirty="0">
              <a:solidFill>
                <a:srgbClr val="000000"/>
              </a:solidFill>
              <a:effectLst/>
              <a:latin typeface="Lato" panose="020F0502020204030203" pitchFamily="34" charset="0"/>
            </a:endParaRPr>
          </a:p>
        </p:txBody>
      </p:sp>
    </p:spTree>
    <p:extLst>
      <p:ext uri="{BB962C8B-B14F-4D97-AF65-F5344CB8AC3E}">
        <p14:creationId xmlns:p14="http://schemas.microsoft.com/office/powerpoint/2010/main" val="870317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C037F-9B04-45A9-8AE6-A8517884947F}"/>
              </a:ext>
            </a:extLst>
          </p:cNvPr>
          <p:cNvSpPr>
            <a:spLocks noGrp="1"/>
          </p:cNvSpPr>
          <p:nvPr>
            <p:ph type="title"/>
          </p:nvPr>
        </p:nvSpPr>
        <p:spPr>
          <a:xfrm>
            <a:off x="3236711" y="2066543"/>
            <a:ext cx="5559552" cy="2514600"/>
          </a:xfrm>
        </p:spPr>
        <p:txBody>
          <a:bodyPr>
            <a:normAutofit fontScale="90000"/>
          </a:bodyPr>
          <a:lstStyle/>
          <a:p>
            <a:pPr marL="0" indent="0">
              <a:buNone/>
            </a:pPr>
            <a:r>
              <a:rPr lang="en-US" dirty="0"/>
              <a:t>The role of a Visitor in safeguarding</a:t>
            </a:r>
          </a:p>
        </p:txBody>
      </p:sp>
    </p:spTree>
    <p:extLst>
      <p:ext uri="{BB962C8B-B14F-4D97-AF65-F5344CB8AC3E}">
        <p14:creationId xmlns:p14="http://schemas.microsoft.com/office/powerpoint/2010/main" val="4283594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E0BDD-3DE0-F650-742B-DE28F4890A92}"/>
              </a:ext>
            </a:extLst>
          </p:cNvPr>
          <p:cNvSpPr>
            <a:spLocks noGrp="1"/>
          </p:cNvSpPr>
          <p:nvPr>
            <p:ph type="title"/>
          </p:nvPr>
        </p:nvSpPr>
        <p:spPr/>
        <p:txBody>
          <a:bodyPr/>
          <a:lstStyle/>
          <a:p>
            <a:r>
              <a:rPr lang="en-US" dirty="0"/>
              <a:t>Role of a Visitor</a:t>
            </a:r>
            <a:endParaRPr lang="en-GB" dirty="0"/>
          </a:p>
        </p:txBody>
      </p:sp>
      <p:sp>
        <p:nvSpPr>
          <p:cNvPr id="3" name="Content Placeholder 2">
            <a:extLst>
              <a:ext uri="{FF2B5EF4-FFF2-40B4-BE49-F238E27FC236}">
                <a16:creationId xmlns:a16="http://schemas.microsoft.com/office/drawing/2014/main" id="{E5FA71B6-3ECE-CF14-DF36-FC4415A7E325}"/>
              </a:ext>
            </a:extLst>
          </p:cNvPr>
          <p:cNvSpPr>
            <a:spLocks noGrp="1"/>
          </p:cNvSpPr>
          <p:nvPr>
            <p:ph idx="1"/>
          </p:nvPr>
        </p:nvSpPr>
        <p:spPr>
          <a:xfrm>
            <a:off x="539496" y="1690688"/>
            <a:ext cx="10469880" cy="4080150"/>
          </a:xfrm>
        </p:spPr>
        <p:txBody>
          <a:bodyPr>
            <a:normAutofit fontScale="92500"/>
          </a:bodyPr>
          <a:lstStyle/>
          <a:p>
            <a:r>
              <a:rPr lang="en-GB" sz="2800" dirty="0"/>
              <a:t>As you are often the main point of contact for people we support, it is very important that you are able to identify safeguarding concerns and you know how to respond to them appropriately.</a:t>
            </a:r>
          </a:p>
          <a:p>
            <a:r>
              <a:rPr lang="en-GB" sz="2800" dirty="0"/>
              <a:t>We do not expect Visitors to take on the responsibility of choosing which actions to take in response to safeguarding concerns. </a:t>
            </a:r>
          </a:p>
          <a:p>
            <a:r>
              <a:rPr lang="en-GB" sz="2800" dirty="0"/>
              <a:t>We ask that you report concerns to the office and then we will take appropriate action. However, occasionally there may be safeguarding concerns where you must take immediate action.</a:t>
            </a:r>
          </a:p>
          <a:p>
            <a:endParaRPr lang="en-GB" dirty="0"/>
          </a:p>
        </p:txBody>
      </p:sp>
      <p:sp>
        <p:nvSpPr>
          <p:cNvPr id="4" name="Date Placeholder 3">
            <a:extLst>
              <a:ext uri="{FF2B5EF4-FFF2-40B4-BE49-F238E27FC236}">
                <a16:creationId xmlns:a16="http://schemas.microsoft.com/office/drawing/2014/main" id="{FE12FEE8-FEA1-58DB-54B3-541194F3B3D9}"/>
              </a:ext>
            </a:extLst>
          </p:cNvPr>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id="{04E6C23F-E994-1C87-C05E-8DF5D68A4188}"/>
              </a:ext>
            </a:extLst>
          </p:cNvPr>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77010EB8-C8D9-504D-1C1D-CF68AA368816}"/>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14</a:t>
            </a:fld>
            <a:endParaRPr lang="en-US" dirty="0">
              <a:solidFill>
                <a:prstClr val="black">
                  <a:tint val="75000"/>
                </a:prstClr>
              </a:solidFill>
            </a:endParaRPr>
          </a:p>
        </p:txBody>
      </p:sp>
    </p:spTree>
    <p:extLst>
      <p:ext uri="{BB962C8B-B14F-4D97-AF65-F5344CB8AC3E}">
        <p14:creationId xmlns:p14="http://schemas.microsoft.com/office/powerpoint/2010/main" val="128141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435E5-7D36-C707-1AA8-12DDC2CD45CB}"/>
              </a:ext>
            </a:extLst>
          </p:cNvPr>
          <p:cNvSpPr>
            <a:spLocks noGrp="1"/>
          </p:cNvSpPr>
          <p:nvPr>
            <p:ph type="title"/>
          </p:nvPr>
        </p:nvSpPr>
        <p:spPr/>
        <p:txBody>
          <a:bodyPr/>
          <a:lstStyle/>
          <a:p>
            <a:r>
              <a:rPr lang="en-US" dirty="0"/>
              <a:t>Role of a Visitor</a:t>
            </a:r>
            <a:endParaRPr lang="en-GB" dirty="0"/>
          </a:p>
        </p:txBody>
      </p:sp>
      <p:sp>
        <p:nvSpPr>
          <p:cNvPr id="3" name="Date Placeholder 2">
            <a:extLst>
              <a:ext uri="{FF2B5EF4-FFF2-40B4-BE49-F238E27FC236}">
                <a16:creationId xmlns:a16="http://schemas.microsoft.com/office/drawing/2014/main" id="{1F1C7084-97BF-0834-9904-7E827C9436DB}"/>
              </a:ext>
            </a:extLst>
          </p:cNvPr>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F348503F-17F3-B973-7F2D-BAECF110EA30}"/>
              </a:ext>
            </a:extLst>
          </p:cNvPr>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672B6947-8E05-7DB0-A6E1-C9D311EA11A5}"/>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15</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3D04A507-D8FE-CAEB-2A01-5C7FD6988EF6}"/>
              </a:ext>
            </a:extLst>
          </p:cNvPr>
          <p:cNvSpPr>
            <a:spLocks noGrp="1"/>
          </p:cNvSpPr>
          <p:nvPr>
            <p:ph idx="1"/>
          </p:nvPr>
        </p:nvSpPr>
        <p:spPr>
          <a:xfrm>
            <a:off x="838200" y="1553288"/>
            <a:ext cx="10515600" cy="4280982"/>
          </a:xfrm>
        </p:spPr>
        <p:txBody>
          <a:bodyPr>
            <a:normAutofit fontScale="77500" lnSpcReduction="20000"/>
          </a:bodyPr>
          <a:lstStyle/>
          <a:p>
            <a:pPr marL="0" indent="0">
              <a:buNone/>
            </a:pPr>
            <a:r>
              <a:rPr lang="en-GB" sz="2800" b="1" dirty="0"/>
              <a:t>When responding to a safeguarding concern it is important to:</a:t>
            </a:r>
          </a:p>
          <a:p>
            <a:pPr marL="571500" indent="-571500">
              <a:buFont typeface="Arial" panose="020B0604020202020204" pitchFamily="34" charset="0"/>
              <a:buChar char="•"/>
            </a:pPr>
            <a:r>
              <a:rPr lang="en-GB" sz="2800" dirty="0"/>
              <a:t>remain calm and try not to show shock or disbelief  </a:t>
            </a:r>
          </a:p>
          <a:p>
            <a:pPr marL="571500" indent="-571500">
              <a:buFont typeface="Arial" panose="020B0604020202020204" pitchFamily="34" charset="0"/>
              <a:buChar char="•"/>
            </a:pPr>
            <a:r>
              <a:rPr lang="en-GB" sz="2800" dirty="0"/>
              <a:t>listen carefully</a:t>
            </a:r>
          </a:p>
          <a:p>
            <a:pPr marL="571500" indent="-571500">
              <a:buFont typeface="Arial" panose="020B0604020202020204" pitchFamily="34" charset="0"/>
              <a:buChar char="•"/>
            </a:pPr>
            <a:r>
              <a:rPr lang="en-GB" sz="2800" dirty="0"/>
              <a:t>reassure the person that they are being listened to and supported</a:t>
            </a:r>
          </a:p>
          <a:p>
            <a:pPr marL="571500" indent="-571500">
              <a:buFont typeface="Arial" panose="020B0604020202020204" pitchFamily="34" charset="0"/>
              <a:buChar char="•"/>
            </a:pPr>
            <a:r>
              <a:rPr lang="en-GB" sz="2800" dirty="0"/>
              <a:t>explain that you will need to share the information and who you will do this with</a:t>
            </a:r>
          </a:p>
          <a:p>
            <a:pPr marL="0" indent="0">
              <a:buNone/>
            </a:pPr>
            <a:r>
              <a:rPr lang="en-GB" sz="2800" b="1" dirty="0"/>
              <a:t>Do not:</a:t>
            </a:r>
          </a:p>
          <a:p>
            <a:pPr marL="571500" indent="-571500">
              <a:buFont typeface="Arial" panose="020B0604020202020204" pitchFamily="34" charset="0"/>
              <a:buChar char="•"/>
            </a:pPr>
            <a:r>
              <a:rPr lang="en-GB" sz="2800" dirty="0"/>
              <a:t>press the person for further details</a:t>
            </a:r>
          </a:p>
          <a:p>
            <a:pPr marL="571500" indent="-571500">
              <a:buFont typeface="Arial" panose="020B0604020202020204" pitchFamily="34" charset="0"/>
              <a:buChar char="•"/>
            </a:pPr>
            <a:r>
              <a:rPr lang="en-GB" sz="2800" dirty="0"/>
              <a:t>promise to keep secrets</a:t>
            </a:r>
          </a:p>
          <a:p>
            <a:pPr marL="571500" indent="-571500">
              <a:buFont typeface="Arial" panose="020B0604020202020204" pitchFamily="34" charset="0"/>
              <a:buChar char="•"/>
            </a:pPr>
            <a:r>
              <a:rPr lang="en-GB" sz="2800" dirty="0"/>
              <a:t>make promises you can’t keep</a:t>
            </a:r>
          </a:p>
          <a:p>
            <a:pPr marL="571500" indent="-571500">
              <a:buFont typeface="Arial" panose="020B0604020202020204" pitchFamily="34" charset="0"/>
              <a:buChar char="•"/>
            </a:pPr>
            <a:r>
              <a:rPr lang="en-GB" sz="2800" dirty="0"/>
              <a:t>be judgemental</a:t>
            </a:r>
          </a:p>
          <a:p>
            <a:pPr marL="571500" indent="-571500">
              <a:buFont typeface="Arial" panose="020B0604020202020204" pitchFamily="34" charset="0"/>
              <a:buChar char="•"/>
            </a:pPr>
            <a:r>
              <a:rPr lang="en-GB" sz="2800" dirty="0"/>
              <a:t>ask leading questions</a:t>
            </a:r>
          </a:p>
          <a:p>
            <a:endParaRPr lang="en-GB" dirty="0"/>
          </a:p>
        </p:txBody>
      </p:sp>
    </p:spTree>
    <p:extLst>
      <p:ext uri="{BB962C8B-B14F-4D97-AF65-F5344CB8AC3E}">
        <p14:creationId xmlns:p14="http://schemas.microsoft.com/office/powerpoint/2010/main" val="1515166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C037F-9B04-45A9-8AE6-A8517884947F}"/>
              </a:ext>
            </a:extLst>
          </p:cNvPr>
          <p:cNvSpPr>
            <a:spLocks noGrp="1"/>
          </p:cNvSpPr>
          <p:nvPr>
            <p:ph type="title"/>
          </p:nvPr>
        </p:nvSpPr>
        <p:spPr>
          <a:xfrm>
            <a:off x="3316224" y="1708735"/>
            <a:ext cx="5559552" cy="2514600"/>
          </a:xfrm>
        </p:spPr>
        <p:txBody>
          <a:bodyPr>
            <a:normAutofit/>
          </a:bodyPr>
          <a:lstStyle/>
          <a:p>
            <a:pPr marL="0" indent="0">
              <a:buNone/>
            </a:pPr>
            <a:r>
              <a:rPr lang="en-US" dirty="0"/>
              <a:t>Reporting procedures</a:t>
            </a:r>
          </a:p>
        </p:txBody>
      </p:sp>
    </p:spTree>
    <p:extLst>
      <p:ext uri="{BB962C8B-B14F-4D97-AF65-F5344CB8AC3E}">
        <p14:creationId xmlns:p14="http://schemas.microsoft.com/office/powerpoint/2010/main" val="1966214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9AFAF-0A89-7EFD-9E88-56B053B3C2E2}"/>
              </a:ext>
            </a:extLst>
          </p:cNvPr>
          <p:cNvSpPr>
            <a:spLocks noGrp="1"/>
          </p:cNvSpPr>
          <p:nvPr>
            <p:ph type="title"/>
          </p:nvPr>
        </p:nvSpPr>
        <p:spPr/>
        <p:txBody>
          <a:bodyPr/>
          <a:lstStyle/>
          <a:p>
            <a:r>
              <a:rPr lang="en-GB" dirty="0"/>
              <a:t>Reporting procedures</a:t>
            </a:r>
          </a:p>
        </p:txBody>
      </p:sp>
      <p:sp>
        <p:nvSpPr>
          <p:cNvPr id="5" name="Slide Number Placeholder 4">
            <a:extLst>
              <a:ext uri="{FF2B5EF4-FFF2-40B4-BE49-F238E27FC236}">
                <a16:creationId xmlns:a16="http://schemas.microsoft.com/office/drawing/2014/main" id="{C1F7D896-EEA3-9936-8ABC-550F95DB5D65}"/>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17</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2BF23B6E-9156-DD6D-FAD4-92508A207385}"/>
              </a:ext>
            </a:extLst>
          </p:cNvPr>
          <p:cNvSpPr>
            <a:spLocks noGrp="1"/>
          </p:cNvSpPr>
          <p:nvPr>
            <p:ph idx="1"/>
          </p:nvPr>
        </p:nvSpPr>
        <p:spPr>
          <a:xfrm>
            <a:off x="838200" y="1344565"/>
            <a:ext cx="10515600" cy="4877331"/>
          </a:xfrm>
        </p:spPr>
        <p:txBody>
          <a:bodyPr>
            <a:normAutofit lnSpcReduction="10000"/>
          </a:bodyPr>
          <a:lstStyle/>
          <a:p>
            <a:r>
              <a:rPr lang="en-GB" sz="2400" dirty="0">
                <a:effectLst/>
                <a:ea typeface="Calibri" panose="020F0502020204030204" pitchFamily="34" charset="0"/>
                <a:cs typeface="Times New Roman" panose="02020603050405020304" pitchFamily="18" charset="0"/>
              </a:rPr>
              <a:t>Under normal circumstances volunteers are required to pass on promptly any concerns about possible abuse or neglect of an adult to the GDWG office on 01293 657070.</a:t>
            </a:r>
          </a:p>
          <a:p>
            <a:r>
              <a:rPr lang="en-GB" sz="2400" dirty="0">
                <a:effectLst/>
                <a:ea typeface="Calibri" panose="020F0502020204030204" pitchFamily="34" charset="0"/>
                <a:cs typeface="Times New Roman" panose="02020603050405020304" pitchFamily="18" charset="0"/>
              </a:rPr>
              <a:t>Out of hours or if the office phone is not answered, please contact Anna</a:t>
            </a:r>
            <a:r>
              <a:rPr lang="en-GB" sz="2400" dirty="0">
                <a:ea typeface="Calibri" panose="020F0502020204030204" pitchFamily="34" charset="0"/>
                <a:cs typeface="Times New Roman" panose="02020603050405020304" pitchFamily="18" charset="0"/>
              </a:rPr>
              <a:t>: 07804903157, </a:t>
            </a:r>
            <a:r>
              <a:rPr lang="en-GB" sz="2400" dirty="0">
                <a:effectLst/>
                <a:ea typeface="Calibri" panose="020F0502020204030204" pitchFamily="34" charset="0"/>
                <a:cs typeface="Times New Roman" panose="02020603050405020304" pitchFamily="18" charset="0"/>
                <a:hlinkClick r:id="rId2"/>
              </a:rPr>
              <a:t>anna@gdwg.org.uk</a:t>
            </a:r>
            <a:endParaRPr lang="en-GB" sz="2400" dirty="0">
              <a:effectLst/>
              <a:ea typeface="Calibri" panose="020F0502020204030204" pitchFamily="34" charset="0"/>
              <a:cs typeface="Times New Roman" panose="02020603050405020304" pitchFamily="18" charset="0"/>
            </a:endParaRPr>
          </a:p>
          <a:p>
            <a:r>
              <a:rPr lang="en-GB" sz="2400" dirty="0">
                <a:ea typeface="Calibri" panose="020F0502020204030204" pitchFamily="34" charset="0"/>
                <a:cs typeface="Times New Roman" panose="02020603050405020304" pitchFamily="18" charset="0"/>
              </a:rPr>
              <a:t>If Anna is unavailable, please contact Laura Moffatt (Chair of Trustees) – </a:t>
            </a:r>
            <a:r>
              <a:rPr lang="en-GB" sz="2400">
                <a:ea typeface="Calibri" panose="020F0502020204030204" pitchFamily="34" charset="0"/>
                <a:cs typeface="Times New Roman" panose="02020603050405020304" pitchFamily="18" charset="0"/>
              </a:rPr>
              <a:t>07974 318137</a:t>
            </a:r>
          </a:p>
          <a:p>
            <a:r>
              <a:rPr lang="en-GB" sz="2400">
                <a:ea typeface="Calibri" panose="020F0502020204030204" pitchFamily="34" charset="0"/>
                <a:cs typeface="Times New Roman" panose="02020603050405020304" pitchFamily="18" charset="0"/>
              </a:rPr>
              <a:t>If</a:t>
            </a:r>
            <a:r>
              <a:rPr lang="en-GB" sz="2400">
                <a:effectLst/>
                <a:ea typeface="Calibri" panose="020F0502020204030204" pitchFamily="34" charset="0"/>
                <a:cs typeface="Times New Roman" panose="02020603050405020304" pitchFamily="18" charset="0"/>
              </a:rPr>
              <a:t> </a:t>
            </a:r>
            <a:r>
              <a:rPr lang="en-GB" sz="2400" dirty="0">
                <a:effectLst/>
                <a:ea typeface="Calibri" panose="020F0502020204030204" pitchFamily="34" charset="0"/>
                <a:cs typeface="Times New Roman" panose="02020603050405020304" pitchFamily="18" charset="0"/>
              </a:rPr>
              <a:t>an urgent issue arises during a visit that requires immediate action, the volunteer should approach the Gatwick IRC’s </a:t>
            </a:r>
            <a:r>
              <a:rPr lang="en-US" sz="2400" dirty="0">
                <a:effectLst/>
                <a:ea typeface="Calibri" panose="020F0502020204030204" pitchFamily="34" charset="0"/>
                <a:cs typeface="Times New Roman" panose="02020603050405020304" pitchFamily="18" charset="0"/>
              </a:rPr>
              <a:t>duty safeguarding team directly. You can do this by asking to speak to the “Oscar 1” on duty at the IRC. </a:t>
            </a:r>
            <a:r>
              <a:rPr lang="en-US" sz="2400" dirty="0">
                <a:ea typeface="Calibri" panose="020F0502020204030204" pitchFamily="34" charset="0"/>
                <a:cs typeface="Times New Roman" panose="02020603050405020304" pitchFamily="18" charset="0"/>
              </a:rPr>
              <a:t>Y</a:t>
            </a:r>
            <a:r>
              <a:rPr lang="en-US" sz="2400" dirty="0">
                <a:effectLst/>
                <a:ea typeface="Calibri" panose="020F0502020204030204" pitchFamily="34" charset="0"/>
                <a:cs typeface="Times New Roman" panose="02020603050405020304" pitchFamily="18" charset="0"/>
              </a:rPr>
              <a:t>ou can contact the </a:t>
            </a:r>
            <a:r>
              <a:rPr lang="en-GB" sz="2400" dirty="0"/>
              <a:t>Safer Community Team (concerns can be raised anonymously) - 01293 556 521, </a:t>
            </a:r>
            <a:r>
              <a:rPr lang="en-GB" sz="2400" dirty="0">
                <a:hlinkClick r:id="rId3"/>
              </a:rPr>
              <a:t>safercommunitygatwick@serco.com</a:t>
            </a:r>
            <a:endParaRPr lang="en-GB" sz="2400" dirty="0"/>
          </a:p>
          <a:p>
            <a:r>
              <a:rPr lang="en-GB" sz="2400" dirty="0"/>
              <a:t>Please do notify Anna as soon as you can if this does happen.</a:t>
            </a:r>
          </a:p>
          <a:p>
            <a:endParaRPr lang="en-GB" dirty="0"/>
          </a:p>
        </p:txBody>
      </p:sp>
    </p:spTree>
    <p:extLst>
      <p:ext uri="{BB962C8B-B14F-4D97-AF65-F5344CB8AC3E}">
        <p14:creationId xmlns:p14="http://schemas.microsoft.com/office/powerpoint/2010/main" val="2609395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E0BDD-3DE0-F650-742B-DE28F4890A92}"/>
              </a:ext>
            </a:extLst>
          </p:cNvPr>
          <p:cNvSpPr>
            <a:spLocks noGrp="1"/>
          </p:cNvSpPr>
          <p:nvPr>
            <p:ph type="title"/>
          </p:nvPr>
        </p:nvSpPr>
        <p:spPr/>
        <p:txBody>
          <a:bodyPr/>
          <a:lstStyle/>
          <a:p>
            <a:r>
              <a:rPr lang="en-US" dirty="0"/>
              <a:t>Examples of when immediate action is needed</a:t>
            </a:r>
            <a:endParaRPr lang="en-GB" dirty="0"/>
          </a:p>
        </p:txBody>
      </p:sp>
      <p:sp>
        <p:nvSpPr>
          <p:cNvPr id="3" name="Content Placeholder 2">
            <a:extLst>
              <a:ext uri="{FF2B5EF4-FFF2-40B4-BE49-F238E27FC236}">
                <a16:creationId xmlns:a16="http://schemas.microsoft.com/office/drawing/2014/main" id="{E5FA71B6-3ECE-CF14-DF36-FC4415A7E325}"/>
              </a:ext>
            </a:extLst>
          </p:cNvPr>
          <p:cNvSpPr>
            <a:spLocks noGrp="1"/>
          </p:cNvSpPr>
          <p:nvPr>
            <p:ph idx="1"/>
          </p:nvPr>
        </p:nvSpPr>
        <p:spPr>
          <a:xfrm>
            <a:off x="539496" y="1858617"/>
            <a:ext cx="10469880" cy="3912221"/>
          </a:xfrm>
        </p:spPr>
        <p:txBody>
          <a:bodyPr>
            <a:normAutofit/>
          </a:bodyPr>
          <a:lstStyle/>
          <a:p>
            <a:r>
              <a:rPr lang="en-GB" sz="2800" dirty="0"/>
              <a:t>Someone your visiting tells you they have a razor in thei</a:t>
            </a:r>
            <a:r>
              <a:rPr lang="en-GB" dirty="0"/>
              <a:t>r room and they plan to end their life</a:t>
            </a:r>
            <a:endParaRPr lang="en-GB" sz="2800" dirty="0"/>
          </a:p>
          <a:p>
            <a:r>
              <a:rPr lang="en-GB" dirty="0"/>
              <a:t>A visitor in the waiting room tells you that the person they are visiting is under 18 years old</a:t>
            </a:r>
          </a:p>
          <a:p>
            <a:r>
              <a:rPr lang="en-GB" dirty="0"/>
              <a:t>You over hear people in the visits room making plans to attack someone else in detention</a:t>
            </a:r>
            <a:endParaRPr lang="en-GB" sz="2800" dirty="0"/>
          </a:p>
          <a:p>
            <a:endParaRPr lang="en-GB" sz="2800" dirty="0"/>
          </a:p>
          <a:p>
            <a:endParaRPr lang="en-GB" sz="2800" dirty="0"/>
          </a:p>
          <a:p>
            <a:endParaRPr lang="en-GB" dirty="0"/>
          </a:p>
        </p:txBody>
      </p:sp>
      <p:sp>
        <p:nvSpPr>
          <p:cNvPr id="4" name="Date Placeholder 3">
            <a:extLst>
              <a:ext uri="{FF2B5EF4-FFF2-40B4-BE49-F238E27FC236}">
                <a16:creationId xmlns:a16="http://schemas.microsoft.com/office/drawing/2014/main" id="{FE12FEE8-FEA1-58DB-54B3-541194F3B3D9}"/>
              </a:ext>
            </a:extLst>
          </p:cNvPr>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id="{04E6C23F-E994-1C87-C05E-8DF5D68A4188}"/>
              </a:ext>
            </a:extLst>
          </p:cNvPr>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77010EB8-C8D9-504D-1C1D-CF68AA368816}"/>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18</a:t>
            </a:fld>
            <a:endParaRPr lang="en-US" dirty="0">
              <a:solidFill>
                <a:prstClr val="black">
                  <a:tint val="75000"/>
                </a:prstClr>
              </a:solidFill>
            </a:endParaRPr>
          </a:p>
        </p:txBody>
      </p:sp>
    </p:spTree>
    <p:extLst>
      <p:ext uri="{BB962C8B-B14F-4D97-AF65-F5344CB8AC3E}">
        <p14:creationId xmlns:p14="http://schemas.microsoft.com/office/powerpoint/2010/main" val="3241579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C037F-9B04-45A9-8AE6-A8517884947F}"/>
              </a:ext>
            </a:extLst>
          </p:cNvPr>
          <p:cNvSpPr>
            <a:spLocks noGrp="1"/>
          </p:cNvSpPr>
          <p:nvPr>
            <p:ph type="title"/>
          </p:nvPr>
        </p:nvSpPr>
        <p:spPr>
          <a:xfrm>
            <a:off x="3316224" y="1708735"/>
            <a:ext cx="5559552" cy="2514600"/>
          </a:xfrm>
        </p:spPr>
        <p:txBody>
          <a:bodyPr>
            <a:normAutofit/>
          </a:bodyPr>
          <a:lstStyle/>
          <a:p>
            <a:pPr marL="0" indent="0">
              <a:buNone/>
            </a:pPr>
            <a:r>
              <a:rPr lang="en-US" dirty="0"/>
              <a:t>Adults at Risk and Rule 35</a:t>
            </a:r>
          </a:p>
        </p:txBody>
      </p:sp>
    </p:spTree>
    <p:extLst>
      <p:ext uri="{BB962C8B-B14F-4D97-AF65-F5344CB8AC3E}">
        <p14:creationId xmlns:p14="http://schemas.microsoft.com/office/powerpoint/2010/main" val="400007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6E49C-11A0-4C95-8A6E-FC7E9C57C105}"/>
              </a:ext>
            </a:extLst>
          </p:cNvPr>
          <p:cNvSpPr>
            <a:spLocks noGrp="1"/>
          </p:cNvSpPr>
          <p:nvPr>
            <p:ph type="title"/>
          </p:nvPr>
        </p:nvSpPr>
        <p:spPr/>
        <p:txBody>
          <a:bodyPr/>
          <a:lstStyle/>
          <a:p>
            <a:r>
              <a:rPr lang="en-US" dirty="0">
                <a:solidFill>
                  <a:srgbClr val="FFFFFF"/>
                </a:solidFill>
              </a:rPr>
              <a:t>Agenda</a:t>
            </a:r>
            <a:endParaRPr lang="en-US" dirty="0"/>
          </a:p>
        </p:txBody>
      </p:sp>
      <p:sp>
        <p:nvSpPr>
          <p:cNvPr id="3" name="Content Placeholder 2">
            <a:extLst>
              <a:ext uri="{FF2B5EF4-FFF2-40B4-BE49-F238E27FC236}">
                <a16:creationId xmlns:a16="http://schemas.microsoft.com/office/drawing/2014/main" id="{869C3FD2-AF88-4EF1-AFB7-5D31BD5AA0BF}"/>
              </a:ext>
            </a:extLst>
          </p:cNvPr>
          <p:cNvSpPr>
            <a:spLocks noGrp="1"/>
          </p:cNvSpPr>
          <p:nvPr>
            <p:ph idx="1"/>
          </p:nvPr>
        </p:nvSpPr>
        <p:spPr>
          <a:xfrm>
            <a:off x="5678821" y="1536192"/>
            <a:ext cx="6287891" cy="3931920"/>
          </a:xfrm>
        </p:spPr>
        <p:txBody>
          <a:bodyPr/>
          <a:lstStyle/>
          <a:p>
            <a:pPr marL="0" indent="0">
              <a:buNone/>
            </a:pPr>
            <a:r>
              <a:rPr lang="en-US" dirty="0"/>
              <a:t>1. Introduction</a:t>
            </a:r>
          </a:p>
          <a:p>
            <a:pPr marL="0" indent="0">
              <a:buNone/>
            </a:pPr>
            <a:r>
              <a:rPr lang="en-US" dirty="0"/>
              <a:t>2. Role of a Volunteer in safeguarding </a:t>
            </a:r>
          </a:p>
          <a:p>
            <a:pPr marL="0" indent="0">
              <a:buNone/>
            </a:pPr>
            <a:r>
              <a:rPr lang="en-US" dirty="0"/>
              <a:t>3. Reporting procedures</a:t>
            </a:r>
          </a:p>
          <a:p>
            <a:pPr marL="0" indent="0">
              <a:buNone/>
            </a:pPr>
            <a:r>
              <a:rPr lang="en-GB" dirty="0"/>
              <a:t>4. Adults at Risk and Rule 35</a:t>
            </a:r>
          </a:p>
          <a:p>
            <a:pPr marL="0" indent="0">
              <a:buNone/>
            </a:pPr>
            <a:r>
              <a:rPr lang="en-GB" dirty="0"/>
              <a:t>5. Scenarios and discussion</a:t>
            </a:r>
          </a:p>
        </p:txBody>
      </p:sp>
      <p:sp>
        <p:nvSpPr>
          <p:cNvPr id="4" name="Date Placeholder 3">
            <a:extLst>
              <a:ext uri="{FF2B5EF4-FFF2-40B4-BE49-F238E27FC236}">
                <a16:creationId xmlns:a16="http://schemas.microsoft.com/office/drawing/2014/main" id="{78C8B647-084C-492D-A242-148BEA5B6823}"/>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9/3/20XX</a:t>
            </a:r>
          </a:p>
        </p:txBody>
      </p:sp>
      <p:sp>
        <p:nvSpPr>
          <p:cNvPr id="5" name="Footer Placeholder 4">
            <a:extLst>
              <a:ext uri="{FF2B5EF4-FFF2-40B4-BE49-F238E27FC236}">
                <a16:creationId xmlns:a16="http://schemas.microsoft.com/office/drawing/2014/main" id="{A4A2B84E-2163-44C1-99D0-6F162AEA82E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Presentation Title</a:t>
            </a:r>
          </a:p>
        </p:txBody>
      </p:sp>
      <p:sp>
        <p:nvSpPr>
          <p:cNvPr id="6" name="Slide Number Placeholder 5">
            <a:extLst>
              <a:ext uri="{FF2B5EF4-FFF2-40B4-BE49-F238E27FC236}">
                <a16:creationId xmlns:a16="http://schemas.microsoft.com/office/drawing/2014/main" id="{88AB1A36-2D6E-4392-AAA4-996FFE03208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6B855D-E9CC-4FF8-AD85-6CDC7B89A0D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160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E0BDD-3DE0-F650-742B-DE28F4890A92}"/>
              </a:ext>
            </a:extLst>
          </p:cNvPr>
          <p:cNvSpPr>
            <a:spLocks noGrp="1"/>
          </p:cNvSpPr>
          <p:nvPr>
            <p:ph type="title"/>
          </p:nvPr>
        </p:nvSpPr>
        <p:spPr/>
        <p:txBody>
          <a:bodyPr/>
          <a:lstStyle/>
          <a:p>
            <a:r>
              <a:rPr lang="en-US" dirty="0"/>
              <a:t>Adults at Risk</a:t>
            </a:r>
            <a:endParaRPr lang="en-GB" dirty="0"/>
          </a:p>
        </p:txBody>
      </p:sp>
      <p:sp>
        <p:nvSpPr>
          <p:cNvPr id="3" name="Content Placeholder 2">
            <a:extLst>
              <a:ext uri="{FF2B5EF4-FFF2-40B4-BE49-F238E27FC236}">
                <a16:creationId xmlns:a16="http://schemas.microsoft.com/office/drawing/2014/main" id="{E5FA71B6-3ECE-CF14-DF36-FC4415A7E325}"/>
              </a:ext>
            </a:extLst>
          </p:cNvPr>
          <p:cNvSpPr>
            <a:spLocks noGrp="1"/>
          </p:cNvSpPr>
          <p:nvPr>
            <p:ph idx="1"/>
          </p:nvPr>
        </p:nvSpPr>
        <p:spPr>
          <a:xfrm>
            <a:off x="539496" y="1690688"/>
            <a:ext cx="10999834" cy="4080150"/>
          </a:xfrm>
        </p:spPr>
        <p:txBody>
          <a:bodyPr>
            <a:normAutofit fontScale="92500"/>
          </a:bodyPr>
          <a:lstStyle/>
          <a:p>
            <a:pPr marL="0" indent="0">
              <a:buNone/>
            </a:pPr>
            <a:r>
              <a:rPr lang="en-GB" sz="2800" dirty="0"/>
              <a:t>The ‘Adults at Risk’ Home office guidance came into effect in 2016. It recognises that vulnerable individuals (‘adults at risk’) may be at increased risk of harm from detention and states that such individuals should </a:t>
            </a:r>
            <a:r>
              <a:rPr lang="en-GB" sz="2800" i="1" dirty="0"/>
              <a:t>not normally be detained </a:t>
            </a:r>
            <a:r>
              <a:rPr lang="en-GB" sz="2800" dirty="0"/>
              <a:t>and can only be detained when ‘immigration factors’ outweigh their indicators of risk.</a:t>
            </a:r>
          </a:p>
          <a:p>
            <a:pPr marL="0" indent="0">
              <a:buNone/>
            </a:pPr>
            <a:r>
              <a:rPr lang="en-GB" dirty="0"/>
              <a:t>Individuals will be regarded as ‘adults at risk’ if they declare or there is evidence that they “are suffering from a condition, or have experienced a traumatic event (such as trafficking, torture or sexual violence), that would be likely to render them particularly vulnerable to harm if they are placed in detention or remain in detention.”</a:t>
            </a:r>
          </a:p>
        </p:txBody>
      </p:sp>
      <p:sp>
        <p:nvSpPr>
          <p:cNvPr id="4" name="Date Placeholder 3">
            <a:extLst>
              <a:ext uri="{FF2B5EF4-FFF2-40B4-BE49-F238E27FC236}">
                <a16:creationId xmlns:a16="http://schemas.microsoft.com/office/drawing/2014/main" id="{FE12FEE8-FEA1-58DB-54B3-541194F3B3D9}"/>
              </a:ext>
            </a:extLst>
          </p:cNvPr>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id="{04E6C23F-E994-1C87-C05E-8DF5D68A4188}"/>
              </a:ext>
            </a:extLst>
          </p:cNvPr>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77010EB8-C8D9-504D-1C1D-CF68AA368816}"/>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20</a:t>
            </a:fld>
            <a:endParaRPr lang="en-US" dirty="0">
              <a:solidFill>
                <a:prstClr val="black">
                  <a:tint val="75000"/>
                </a:prstClr>
              </a:solidFill>
            </a:endParaRPr>
          </a:p>
        </p:txBody>
      </p:sp>
    </p:spTree>
    <p:extLst>
      <p:ext uri="{BB962C8B-B14F-4D97-AF65-F5344CB8AC3E}">
        <p14:creationId xmlns:p14="http://schemas.microsoft.com/office/powerpoint/2010/main" val="3417375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3A0B7-B4BC-AAAF-8D36-1576EB4380CB}"/>
              </a:ext>
            </a:extLst>
          </p:cNvPr>
          <p:cNvSpPr>
            <a:spLocks noGrp="1"/>
          </p:cNvSpPr>
          <p:nvPr>
            <p:ph type="title"/>
          </p:nvPr>
        </p:nvSpPr>
        <p:spPr>
          <a:xfrm>
            <a:off x="768626" y="38881"/>
            <a:ext cx="10515600" cy="1325563"/>
          </a:xfrm>
        </p:spPr>
        <p:txBody>
          <a:bodyPr/>
          <a:lstStyle/>
          <a:p>
            <a:r>
              <a:rPr lang="en-GB" dirty="0"/>
              <a:t>Adults at Risk</a:t>
            </a:r>
          </a:p>
        </p:txBody>
      </p:sp>
      <p:sp>
        <p:nvSpPr>
          <p:cNvPr id="3" name="Date Placeholder 2">
            <a:extLst>
              <a:ext uri="{FF2B5EF4-FFF2-40B4-BE49-F238E27FC236}">
                <a16:creationId xmlns:a16="http://schemas.microsoft.com/office/drawing/2014/main" id="{BE72CA80-54FF-2ECE-51DE-410C19F37FB1}"/>
              </a:ext>
            </a:extLst>
          </p:cNvPr>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4929C81D-9869-78EF-87C4-EFCC037C8F96}"/>
              </a:ext>
            </a:extLst>
          </p:cNvPr>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12FF9FB0-1D40-90BE-4653-E523536C6F78}"/>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21</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D797B670-6459-25B6-8580-9F617E71CC9E}"/>
              </a:ext>
            </a:extLst>
          </p:cNvPr>
          <p:cNvSpPr>
            <a:spLocks noGrp="1"/>
          </p:cNvSpPr>
          <p:nvPr>
            <p:ph idx="1"/>
          </p:nvPr>
        </p:nvSpPr>
        <p:spPr>
          <a:xfrm>
            <a:off x="838200" y="1155722"/>
            <a:ext cx="10515600" cy="3859742"/>
          </a:xfrm>
        </p:spPr>
        <p:txBody>
          <a:bodyPr>
            <a:noAutofit/>
          </a:bodyPr>
          <a:lstStyle/>
          <a:p>
            <a:pPr marL="0" indent="0" algn="l">
              <a:buNone/>
            </a:pPr>
            <a:r>
              <a:rPr lang="en-GB" sz="2400" b="0" i="0" dirty="0">
                <a:solidFill>
                  <a:srgbClr val="000000"/>
                </a:solidFill>
                <a:effectLst/>
              </a:rPr>
              <a:t>Indicators of risk include:</a:t>
            </a:r>
            <a:endParaRPr lang="en-GB" sz="2400" b="0" i="0" dirty="0">
              <a:solidFill>
                <a:srgbClr val="000000"/>
              </a:solidFill>
              <a:effectLst/>
              <a:latin typeface="neue-haas-grotesk-text"/>
            </a:endParaRPr>
          </a:p>
          <a:p>
            <a:r>
              <a:rPr lang="en-GB" sz="2400" b="0" i="0" dirty="0">
                <a:solidFill>
                  <a:srgbClr val="000000"/>
                </a:solidFill>
                <a:effectLst/>
              </a:rPr>
              <a:t>suffering from a mental health condition or impairment</a:t>
            </a:r>
          </a:p>
          <a:p>
            <a:r>
              <a:rPr lang="en-GB" sz="2400" b="0" i="0" dirty="0">
                <a:solidFill>
                  <a:srgbClr val="000000"/>
                </a:solidFill>
                <a:effectLst/>
              </a:rPr>
              <a:t>having been a victim of torture</a:t>
            </a:r>
          </a:p>
          <a:p>
            <a:r>
              <a:rPr lang="en-GB" sz="2400" b="0" i="0" dirty="0">
                <a:solidFill>
                  <a:srgbClr val="000000"/>
                </a:solidFill>
                <a:effectLst/>
              </a:rPr>
              <a:t>having been a victim of sexual or gender based violence</a:t>
            </a:r>
          </a:p>
          <a:p>
            <a:r>
              <a:rPr lang="en-GB" sz="2400" b="0" i="0" dirty="0">
                <a:solidFill>
                  <a:srgbClr val="000000"/>
                </a:solidFill>
                <a:effectLst/>
              </a:rPr>
              <a:t>having been a victim of human trafficking or modern slavery</a:t>
            </a:r>
          </a:p>
          <a:p>
            <a:r>
              <a:rPr lang="en-GB" sz="2400" b="0" i="0" dirty="0">
                <a:solidFill>
                  <a:srgbClr val="000000"/>
                </a:solidFill>
                <a:effectLst/>
              </a:rPr>
              <a:t>suffering from post traumatic stress disorder</a:t>
            </a:r>
          </a:p>
          <a:p>
            <a:r>
              <a:rPr lang="en-GB" sz="2400" b="0" i="0" dirty="0">
                <a:solidFill>
                  <a:srgbClr val="000000"/>
                </a:solidFill>
                <a:effectLst/>
              </a:rPr>
              <a:t>being pregnant</a:t>
            </a:r>
          </a:p>
          <a:p>
            <a:r>
              <a:rPr lang="en-GB" sz="2400" b="0" i="0" dirty="0">
                <a:solidFill>
                  <a:srgbClr val="000000"/>
                </a:solidFill>
                <a:effectLst/>
              </a:rPr>
              <a:t>suffering from a serious physical disability</a:t>
            </a:r>
          </a:p>
          <a:p>
            <a:r>
              <a:rPr lang="en-GB" sz="2400" b="0" i="0" dirty="0">
                <a:solidFill>
                  <a:srgbClr val="000000"/>
                </a:solidFill>
                <a:effectLst/>
              </a:rPr>
              <a:t>suffering from other serious physical health conditions or illnesses</a:t>
            </a:r>
          </a:p>
          <a:p>
            <a:r>
              <a:rPr lang="en-GB" sz="2400" b="0" i="0" dirty="0">
                <a:solidFill>
                  <a:srgbClr val="000000"/>
                </a:solidFill>
                <a:effectLst/>
              </a:rPr>
              <a:t>being aged 70 or over</a:t>
            </a:r>
          </a:p>
          <a:p>
            <a:r>
              <a:rPr lang="en-GB" sz="2400" b="0" i="0" dirty="0">
                <a:solidFill>
                  <a:srgbClr val="000000"/>
                </a:solidFill>
                <a:effectLst/>
              </a:rPr>
              <a:t>being a transgender or intersex person.</a:t>
            </a:r>
          </a:p>
        </p:txBody>
      </p:sp>
    </p:spTree>
    <p:extLst>
      <p:ext uri="{BB962C8B-B14F-4D97-AF65-F5344CB8AC3E}">
        <p14:creationId xmlns:p14="http://schemas.microsoft.com/office/powerpoint/2010/main" val="3379876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E0BDD-3DE0-F650-742B-DE28F4890A92}"/>
              </a:ext>
            </a:extLst>
          </p:cNvPr>
          <p:cNvSpPr>
            <a:spLocks noGrp="1"/>
          </p:cNvSpPr>
          <p:nvPr>
            <p:ph type="title"/>
          </p:nvPr>
        </p:nvSpPr>
        <p:spPr/>
        <p:txBody>
          <a:bodyPr/>
          <a:lstStyle/>
          <a:p>
            <a:r>
              <a:rPr lang="en-US" dirty="0"/>
              <a:t>Rule 35</a:t>
            </a:r>
            <a:endParaRPr lang="en-GB" dirty="0"/>
          </a:p>
        </p:txBody>
      </p:sp>
      <p:sp>
        <p:nvSpPr>
          <p:cNvPr id="3" name="Content Placeholder 2">
            <a:extLst>
              <a:ext uri="{FF2B5EF4-FFF2-40B4-BE49-F238E27FC236}">
                <a16:creationId xmlns:a16="http://schemas.microsoft.com/office/drawing/2014/main" id="{E5FA71B6-3ECE-CF14-DF36-FC4415A7E325}"/>
              </a:ext>
            </a:extLst>
          </p:cNvPr>
          <p:cNvSpPr>
            <a:spLocks noGrp="1"/>
          </p:cNvSpPr>
          <p:nvPr>
            <p:ph idx="1"/>
          </p:nvPr>
        </p:nvSpPr>
        <p:spPr>
          <a:xfrm>
            <a:off x="539496" y="1690688"/>
            <a:ext cx="10469880" cy="4080150"/>
          </a:xfrm>
        </p:spPr>
        <p:txBody>
          <a:bodyPr>
            <a:normAutofit fontScale="92500" lnSpcReduction="20000"/>
          </a:bodyPr>
          <a:lstStyle/>
          <a:p>
            <a:r>
              <a:rPr lang="en-GB" dirty="0"/>
              <a:t>Rule 35 is a mechanism which aims to ensure that particularly vulnerable detained people (‘adults at risk’) are brought to the attention of those with direct responsibility for reviewing their detention.</a:t>
            </a:r>
          </a:p>
          <a:p>
            <a:r>
              <a:rPr lang="en-GB" dirty="0"/>
              <a:t>Rule 35 requires a report to be written by the GP working inside Immigration Removal Centres in three circumstances:</a:t>
            </a:r>
          </a:p>
          <a:p>
            <a:pPr marL="0" indent="0">
              <a:buNone/>
            </a:pPr>
            <a:r>
              <a:rPr lang="en-GB" b="1" dirty="0"/>
              <a:t>(1) </a:t>
            </a:r>
            <a:r>
              <a:rPr lang="en-GB" dirty="0"/>
              <a:t>if a detained person’s health is likely to be injuriously affected by continued detention or any conditions of detention</a:t>
            </a:r>
          </a:p>
          <a:p>
            <a:pPr marL="0" indent="0">
              <a:buNone/>
            </a:pPr>
            <a:r>
              <a:rPr lang="en-GB" b="1" dirty="0"/>
              <a:t>(2) </a:t>
            </a:r>
            <a:r>
              <a:rPr lang="en-GB" dirty="0"/>
              <a:t>if a detained person is suspected of having suicidal intentions</a:t>
            </a:r>
          </a:p>
          <a:p>
            <a:pPr marL="0" indent="0">
              <a:buNone/>
            </a:pPr>
            <a:r>
              <a:rPr lang="en-GB" b="1" dirty="0"/>
              <a:t>(3) </a:t>
            </a:r>
            <a:r>
              <a:rPr lang="en-GB" dirty="0"/>
              <a:t>if there are concerns that the detained person may have been the victim of torture</a:t>
            </a:r>
          </a:p>
        </p:txBody>
      </p:sp>
      <p:sp>
        <p:nvSpPr>
          <p:cNvPr id="4" name="Date Placeholder 3">
            <a:extLst>
              <a:ext uri="{FF2B5EF4-FFF2-40B4-BE49-F238E27FC236}">
                <a16:creationId xmlns:a16="http://schemas.microsoft.com/office/drawing/2014/main" id="{FE12FEE8-FEA1-58DB-54B3-541194F3B3D9}"/>
              </a:ext>
            </a:extLst>
          </p:cNvPr>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id="{04E6C23F-E994-1C87-C05E-8DF5D68A4188}"/>
              </a:ext>
            </a:extLst>
          </p:cNvPr>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77010EB8-C8D9-504D-1C1D-CF68AA368816}"/>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22</a:t>
            </a:fld>
            <a:endParaRPr lang="en-US" dirty="0">
              <a:solidFill>
                <a:prstClr val="black">
                  <a:tint val="75000"/>
                </a:prstClr>
              </a:solidFill>
            </a:endParaRPr>
          </a:p>
        </p:txBody>
      </p:sp>
    </p:spTree>
    <p:extLst>
      <p:ext uri="{BB962C8B-B14F-4D97-AF65-F5344CB8AC3E}">
        <p14:creationId xmlns:p14="http://schemas.microsoft.com/office/powerpoint/2010/main" val="17212443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2D288-48A2-A5C0-A244-BA0AA51E2A85}"/>
              </a:ext>
            </a:extLst>
          </p:cNvPr>
          <p:cNvSpPr>
            <a:spLocks noGrp="1"/>
          </p:cNvSpPr>
          <p:nvPr>
            <p:ph type="title"/>
          </p:nvPr>
        </p:nvSpPr>
        <p:spPr/>
        <p:txBody>
          <a:bodyPr/>
          <a:lstStyle/>
          <a:p>
            <a:r>
              <a:rPr lang="en-GB" dirty="0"/>
              <a:t>Adults at Risk</a:t>
            </a:r>
          </a:p>
        </p:txBody>
      </p:sp>
      <p:sp>
        <p:nvSpPr>
          <p:cNvPr id="3" name="Date Placeholder 2">
            <a:extLst>
              <a:ext uri="{FF2B5EF4-FFF2-40B4-BE49-F238E27FC236}">
                <a16:creationId xmlns:a16="http://schemas.microsoft.com/office/drawing/2014/main" id="{B3702CAF-1D22-CCB5-7914-344BE57CADAD}"/>
              </a:ext>
            </a:extLst>
          </p:cNvPr>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F1430FE3-6650-F5FB-094A-803208AD3EEA}"/>
              </a:ext>
            </a:extLst>
          </p:cNvPr>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7E151F69-B593-B65F-9B7F-D2BB67BFAC03}"/>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23</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676609A9-7947-8374-1012-6214B5E230CC}"/>
              </a:ext>
            </a:extLst>
          </p:cNvPr>
          <p:cNvSpPr>
            <a:spLocks noGrp="1"/>
          </p:cNvSpPr>
          <p:nvPr>
            <p:ph idx="1"/>
          </p:nvPr>
        </p:nvSpPr>
        <p:spPr>
          <a:xfrm>
            <a:off x="838200" y="1520687"/>
            <a:ext cx="10515600" cy="4835663"/>
          </a:xfrm>
        </p:spPr>
        <p:txBody>
          <a:bodyPr>
            <a:normAutofit lnSpcReduction="10000"/>
          </a:bodyPr>
          <a:lstStyle/>
          <a:p>
            <a:pPr marL="0" indent="0">
              <a:buNone/>
            </a:pPr>
            <a:r>
              <a:rPr lang="en-GB" dirty="0"/>
              <a:t>After a GP undertakes a Rule 35 report it is sent to the Home Office to review and consider the Adults at Risk policy to classify which level of vulnerability a detained person is at. </a:t>
            </a:r>
          </a:p>
          <a:p>
            <a:pPr marL="0" indent="0">
              <a:buNone/>
            </a:pPr>
            <a:r>
              <a:rPr lang="en-GB" dirty="0"/>
              <a:t>Evidence of vulnerability is classified in three levels:</a:t>
            </a:r>
          </a:p>
          <a:p>
            <a:r>
              <a:rPr lang="en-GB" dirty="0"/>
              <a:t>Level 1 - self-reporting</a:t>
            </a:r>
          </a:p>
          <a:p>
            <a:r>
              <a:rPr lang="en-GB" dirty="0"/>
              <a:t>Level 2 - professional evidence of a category of vulnerability</a:t>
            </a:r>
          </a:p>
          <a:p>
            <a:r>
              <a:rPr lang="en-GB" dirty="0"/>
              <a:t>Level 3 - bespoke professional evidence that a period of detention is likely to cause harm. </a:t>
            </a:r>
          </a:p>
          <a:p>
            <a:pPr marL="0" indent="0">
              <a:buNone/>
            </a:pPr>
            <a:r>
              <a:rPr lang="en-GB" dirty="0"/>
              <a:t>This category of vulnerability and evidence level is balanced against immigration and public protection factors in deciding whether someone should be detained.</a:t>
            </a:r>
          </a:p>
        </p:txBody>
      </p:sp>
    </p:spTree>
    <p:extLst>
      <p:ext uri="{BB962C8B-B14F-4D97-AF65-F5344CB8AC3E}">
        <p14:creationId xmlns:p14="http://schemas.microsoft.com/office/powerpoint/2010/main" val="2335607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EAA71-7623-1C37-A01C-00EBC2849090}"/>
              </a:ext>
            </a:extLst>
          </p:cNvPr>
          <p:cNvSpPr>
            <a:spLocks noGrp="1"/>
          </p:cNvSpPr>
          <p:nvPr>
            <p:ph type="title"/>
          </p:nvPr>
        </p:nvSpPr>
        <p:spPr>
          <a:xfrm>
            <a:off x="599130" y="166859"/>
            <a:ext cx="10515600" cy="1325563"/>
          </a:xfrm>
        </p:spPr>
        <p:txBody>
          <a:bodyPr/>
          <a:lstStyle/>
          <a:p>
            <a:r>
              <a:rPr lang="en-GB" dirty="0"/>
              <a:t>IRC response</a:t>
            </a:r>
          </a:p>
        </p:txBody>
      </p:sp>
      <p:sp>
        <p:nvSpPr>
          <p:cNvPr id="3" name="Content Placeholder 2">
            <a:extLst>
              <a:ext uri="{FF2B5EF4-FFF2-40B4-BE49-F238E27FC236}">
                <a16:creationId xmlns:a16="http://schemas.microsoft.com/office/drawing/2014/main" id="{BBE6202A-22C9-30BD-B4AC-7DBFE0AB7F5A}"/>
              </a:ext>
            </a:extLst>
          </p:cNvPr>
          <p:cNvSpPr>
            <a:spLocks noGrp="1"/>
          </p:cNvSpPr>
          <p:nvPr>
            <p:ph idx="1"/>
          </p:nvPr>
        </p:nvSpPr>
        <p:spPr>
          <a:xfrm>
            <a:off x="1077270" y="1253366"/>
            <a:ext cx="9829800" cy="4665662"/>
          </a:xfrm>
        </p:spPr>
        <p:txBody>
          <a:bodyPr>
            <a:normAutofit fontScale="85000" lnSpcReduction="10000"/>
          </a:bodyPr>
          <a:lstStyle/>
          <a:p>
            <a:r>
              <a:rPr lang="en-GB" dirty="0"/>
              <a:t>Assessment Care in Detention and Teamwork (ACDT) is the process for monitoring and supporting those identified as at risk of self-harm or suicide.</a:t>
            </a:r>
          </a:p>
          <a:p>
            <a:r>
              <a:rPr lang="en-GB" dirty="0"/>
              <a:t>Supported Living Plans /Care plans – Detained people with disabilities, chronic conditions, those deemed to need additional multidisciplinary support, or where there is a detrimental effect on the individual's health i.e. mental health concerns, or compliance with medication a SLP will be activated. </a:t>
            </a:r>
          </a:p>
          <a:p>
            <a:r>
              <a:rPr lang="en-GB" dirty="0"/>
              <a:t>The IRC hold a weekly Vulnerable Resident Meeting ‘to identify concerns and needs of detained people, to organise various actions to ensure safe and appropriate detention and facilitate removal’. Safeguarding Lead, Managers and Healthcare attend. An invitation is also sent to IMB, Hibiscus, local Home Office and the Home Office Case Owners for any adults at risk who are Level 3.</a:t>
            </a:r>
          </a:p>
        </p:txBody>
      </p:sp>
      <p:sp>
        <p:nvSpPr>
          <p:cNvPr id="4" name="Date Placeholder 3">
            <a:extLst>
              <a:ext uri="{FF2B5EF4-FFF2-40B4-BE49-F238E27FC236}">
                <a16:creationId xmlns:a16="http://schemas.microsoft.com/office/drawing/2014/main" id="{D0452064-35CD-6F82-830A-6A9BD8B397C0}"/>
              </a:ext>
            </a:extLst>
          </p:cNvPr>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id="{4F42F788-B9F0-CDC5-44E2-F3087176493B}"/>
              </a:ext>
            </a:extLst>
          </p:cNvPr>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394F0379-F267-9E9E-084B-A3C56EDB8CF9}"/>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24</a:t>
            </a:fld>
            <a:endParaRPr lang="en-US" dirty="0">
              <a:solidFill>
                <a:prstClr val="black">
                  <a:tint val="75000"/>
                </a:prstClr>
              </a:solidFill>
            </a:endParaRPr>
          </a:p>
        </p:txBody>
      </p:sp>
    </p:spTree>
    <p:extLst>
      <p:ext uri="{BB962C8B-B14F-4D97-AF65-F5344CB8AC3E}">
        <p14:creationId xmlns:p14="http://schemas.microsoft.com/office/powerpoint/2010/main" val="4008664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16DAA-1ACF-4343-A637-D55C4A5DE05B}"/>
              </a:ext>
            </a:extLst>
          </p:cNvPr>
          <p:cNvSpPr>
            <a:spLocks noGrp="1"/>
          </p:cNvSpPr>
          <p:nvPr>
            <p:ph type="title"/>
          </p:nvPr>
        </p:nvSpPr>
        <p:spPr>
          <a:xfrm>
            <a:off x="489800" y="0"/>
            <a:ext cx="10515600" cy="1325563"/>
          </a:xfrm>
        </p:spPr>
        <p:txBody>
          <a:bodyPr/>
          <a:lstStyle/>
          <a:p>
            <a:r>
              <a:rPr lang="en-US" dirty="0"/>
              <a:t>SCENARIO 1</a:t>
            </a:r>
          </a:p>
        </p:txBody>
      </p:sp>
      <p:graphicFrame>
        <p:nvGraphicFramePr>
          <p:cNvPr id="4" name="Content Placeholder 4" descr="timeline SmartArt graphic&#10;">
            <a:extLst>
              <a:ext uri="{FF2B5EF4-FFF2-40B4-BE49-F238E27FC236}">
                <a16:creationId xmlns:a16="http://schemas.microsoft.com/office/drawing/2014/main" id="{E246B7D8-C843-490A-A5BB-04DFA74A3D8D}"/>
              </a:ext>
            </a:extLst>
          </p:cNvPr>
          <p:cNvGraphicFramePr>
            <a:graphicFrameLocks noGrp="1"/>
          </p:cNvGraphicFramePr>
          <p:nvPr>
            <p:ph idx="1"/>
            <p:extLst>
              <p:ext uri="{D42A27DB-BD31-4B8C-83A1-F6EECF244321}">
                <p14:modId xmlns:p14="http://schemas.microsoft.com/office/powerpoint/2010/main" val="2775582773"/>
              </p:ext>
            </p:extLst>
          </p:nvPr>
        </p:nvGraphicFramePr>
        <p:xfrm>
          <a:off x="998220" y="2287590"/>
          <a:ext cx="10195560" cy="3675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a:extLst>
              <a:ext uri="{FF2B5EF4-FFF2-40B4-BE49-F238E27FC236}">
                <a16:creationId xmlns:a16="http://schemas.microsoft.com/office/drawing/2014/main" id="{3AD06355-A3C6-4680-9456-99EB4CD4347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9/3/20XX</a:t>
            </a:r>
          </a:p>
        </p:txBody>
      </p:sp>
      <p:sp>
        <p:nvSpPr>
          <p:cNvPr id="6" name="Footer Placeholder 5">
            <a:extLst>
              <a:ext uri="{FF2B5EF4-FFF2-40B4-BE49-F238E27FC236}">
                <a16:creationId xmlns:a16="http://schemas.microsoft.com/office/drawing/2014/main" id="{31E614C4-AF93-47E4-AAAE-E508A893E74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Presentation Title</a:t>
            </a:r>
          </a:p>
        </p:txBody>
      </p:sp>
      <p:sp>
        <p:nvSpPr>
          <p:cNvPr id="7" name="Slide Number Placeholder 6">
            <a:extLst>
              <a:ext uri="{FF2B5EF4-FFF2-40B4-BE49-F238E27FC236}">
                <a16:creationId xmlns:a16="http://schemas.microsoft.com/office/drawing/2014/main" id="{AB8B6466-CC56-4078-BB0C-7A0D5CB3F0F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6B855D-E9CC-4FF8-AD85-6CDC7B89A0D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33CFC7C8-86B2-E502-0C18-8F6837B566B9}"/>
              </a:ext>
            </a:extLst>
          </p:cNvPr>
          <p:cNvSpPr txBox="1"/>
          <p:nvPr/>
        </p:nvSpPr>
        <p:spPr>
          <a:xfrm>
            <a:off x="489800" y="1067913"/>
            <a:ext cx="10641496" cy="1477328"/>
          </a:xfrm>
          <a:prstGeom prst="rect">
            <a:avLst/>
          </a:prstGeom>
          <a:noFill/>
        </p:spPr>
        <p:txBody>
          <a:bodyPr wrap="square" rtlCol="0">
            <a:spAutoFit/>
          </a:bodyPr>
          <a:lstStyle/>
          <a:p>
            <a:r>
              <a:rPr lang="en-GB" dirty="0"/>
              <a:t>Ade is 19 years old and has been detained for 4 months.  This is the fourth time you have visited Ade at Brook House and he appears distracted, low and anxious. You ask him if he is feeling okay because you have noticed he does not seem his usual self. Ade responds hesitantly and quietly tells you that someone has made him ‘take something’. You ask him what this means he explains that someone else in detention has been forcing him to ‘test’ drugs before they sell them.</a:t>
            </a:r>
          </a:p>
        </p:txBody>
      </p:sp>
    </p:spTree>
    <p:extLst>
      <p:ext uri="{BB962C8B-B14F-4D97-AF65-F5344CB8AC3E}">
        <p14:creationId xmlns:p14="http://schemas.microsoft.com/office/powerpoint/2010/main" val="394264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16DAA-1ACF-4343-A637-D55C4A5DE05B}"/>
              </a:ext>
            </a:extLst>
          </p:cNvPr>
          <p:cNvSpPr>
            <a:spLocks noGrp="1"/>
          </p:cNvSpPr>
          <p:nvPr>
            <p:ph type="title"/>
          </p:nvPr>
        </p:nvSpPr>
        <p:spPr>
          <a:xfrm>
            <a:off x="509679" y="104898"/>
            <a:ext cx="10515600" cy="1325563"/>
          </a:xfrm>
        </p:spPr>
        <p:txBody>
          <a:bodyPr/>
          <a:lstStyle/>
          <a:p>
            <a:r>
              <a:rPr lang="en-US" dirty="0"/>
              <a:t>SCENARIO 2</a:t>
            </a:r>
          </a:p>
        </p:txBody>
      </p:sp>
      <p:graphicFrame>
        <p:nvGraphicFramePr>
          <p:cNvPr id="4" name="Content Placeholder 4" descr="timeline SmartArt graphic&#10;">
            <a:extLst>
              <a:ext uri="{FF2B5EF4-FFF2-40B4-BE49-F238E27FC236}">
                <a16:creationId xmlns:a16="http://schemas.microsoft.com/office/drawing/2014/main" id="{E246B7D8-C843-490A-A5BB-04DFA74A3D8D}"/>
              </a:ext>
            </a:extLst>
          </p:cNvPr>
          <p:cNvGraphicFramePr>
            <a:graphicFrameLocks noGrp="1"/>
          </p:cNvGraphicFramePr>
          <p:nvPr>
            <p:ph idx="1"/>
            <p:extLst>
              <p:ext uri="{D42A27DB-BD31-4B8C-83A1-F6EECF244321}">
                <p14:modId xmlns:p14="http://schemas.microsoft.com/office/powerpoint/2010/main" val="2514907901"/>
              </p:ext>
            </p:extLst>
          </p:nvPr>
        </p:nvGraphicFramePr>
        <p:xfrm>
          <a:off x="1061168" y="2521151"/>
          <a:ext cx="10195560" cy="3675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a:extLst>
              <a:ext uri="{FF2B5EF4-FFF2-40B4-BE49-F238E27FC236}">
                <a16:creationId xmlns:a16="http://schemas.microsoft.com/office/drawing/2014/main" id="{3AD06355-A3C6-4680-9456-99EB4CD4347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9/3/20XX</a:t>
            </a:r>
          </a:p>
        </p:txBody>
      </p:sp>
      <p:sp>
        <p:nvSpPr>
          <p:cNvPr id="6" name="Footer Placeholder 5">
            <a:extLst>
              <a:ext uri="{FF2B5EF4-FFF2-40B4-BE49-F238E27FC236}">
                <a16:creationId xmlns:a16="http://schemas.microsoft.com/office/drawing/2014/main" id="{31E614C4-AF93-47E4-AAAE-E508A893E74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Presentation Title</a:t>
            </a:r>
          </a:p>
        </p:txBody>
      </p:sp>
      <p:sp>
        <p:nvSpPr>
          <p:cNvPr id="7" name="Slide Number Placeholder 6">
            <a:extLst>
              <a:ext uri="{FF2B5EF4-FFF2-40B4-BE49-F238E27FC236}">
                <a16:creationId xmlns:a16="http://schemas.microsoft.com/office/drawing/2014/main" id="{AB8B6466-CC56-4078-BB0C-7A0D5CB3F0F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6B855D-E9CC-4FF8-AD85-6CDC7B89A0D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6E43521D-3EE5-5AEF-5FF8-EEEDF1E82451}"/>
              </a:ext>
            </a:extLst>
          </p:cNvPr>
          <p:cNvSpPr txBox="1"/>
          <p:nvPr/>
        </p:nvSpPr>
        <p:spPr>
          <a:xfrm>
            <a:off x="397565" y="1076319"/>
            <a:ext cx="11459818" cy="2031325"/>
          </a:xfrm>
          <a:prstGeom prst="rect">
            <a:avLst/>
          </a:prstGeom>
          <a:noFill/>
        </p:spPr>
        <p:txBody>
          <a:bodyPr wrap="square" rtlCol="0">
            <a:spAutoFit/>
          </a:bodyPr>
          <a:lstStyle/>
          <a:p>
            <a:r>
              <a:rPr lang="en-GB" dirty="0" err="1"/>
              <a:t>Trong</a:t>
            </a:r>
            <a:r>
              <a:rPr lang="en-GB" dirty="0"/>
              <a:t> has been detained for 9 months. This is the second time you are visiting him. In the first visit he only stayed for 10 minutes. He was very quiet, he did not give you eye contact and he did not engage in conversation. His clothes were dirty and his hair uncombed. On the second visit he presents similarly. You try to engage him more in conversation and he starts to tell you about his visit to see his mother that day. He said he went to see her at her home. When you ask where she lives, he says Vietnam. The conversation continues in this manner and it is clear what he is saying cannot possibly be accurate. </a:t>
            </a:r>
            <a:r>
              <a:rPr lang="en-GB" dirty="0" err="1"/>
              <a:t>Trong</a:t>
            </a:r>
            <a:r>
              <a:rPr lang="en-GB" dirty="0"/>
              <a:t> keeps repeating himself and forgetting what you have said.</a:t>
            </a:r>
          </a:p>
        </p:txBody>
      </p:sp>
    </p:spTree>
    <p:extLst>
      <p:ext uri="{BB962C8B-B14F-4D97-AF65-F5344CB8AC3E}">
        <p14:creationId xmlns:p14="http://schemas.microsoft.com/office/powerpoint/2010/main" val="365720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16DAA-1ACF-4343-A637-D55C4A5DE05B}"/>
              </a:ext>
            </a:extLst>
          </p:cNvPr>
          <p:cNvSpPr>
            <a:spLocks noGrp="1"/>
          </p:cNvSpPr>
          <p:nvPr>
            <p:ph type="title"/>
          </p:nvPr>
        </p:nvSpPr>
        <p:spPr>
          <a:xfrm>
            <a:off x="509679" y="104898"/>
            <a:ext cx="10515600" cy="1325563"/>
          </a:xfrm>
        </p:spPr>
        <p:txBody>
          <a:bodyPr/>
          <a:lstStyle/>
          <a:p>
            <a:r>
              <a:rPr lang="en-US" dirty="0"/>
              <a:t>SCENARIO 3</a:t>
            </a:r>
          </a:p>
        </p:txBody>
      </p:sp>
      <p:graphicFrame>
        <p:nvGraphicFramePr>
          <p:cNvPr id="4" name="Content Placeholder 4" descr="timeline SmartArt graphic&#10;">
            <a:extLst>
              <a:ext uri="{FF2B5EF4-FFF2-40B4-BE49-F238E27FC236}">
                <a16:creationId xmlns:a16="http://schemas.microsoft.com/office/drawing/2014/main" id="{E246B7D8-C843-490A-A5BB-04DFA74A3D8D}"/>
              </a:ext>
            </a:extLst>
          </p:cNvPr>
          <p:cNvGraphicFramePr>
            <a:graphicFrameLocks noGrp="1"/>
          </p:cNvGraphicFramePr>
          <p:nvPr>
            <p:ph idx="1"/>
            <p:extLst>
              <p:ext uri="{D42A27DB-BD31-4B8C-83A1-F6EECF244321}">
                <p14:modId xmlns:p14="http://schemas.microsoft.com/office/powerpoint/2010/main" val="3799480183"/>
              </p:ext>
            </p:extLst>
          </p:nvPr>
        </p:nvGraphicFramePr>
        <p:xfrm>
          <a:off x="1061168" y="2521151"/>
          <a:ext cx="10195560" cy="3675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a:extLst>
              <a:ext uri="{FF2B5EF4-FFF2-40B4-BE49-F238E27FC236}">
                <a16:creationId xmlns:a16="http://schemas.microsoft.com/office/drawing/2014/main" id="{3AD06355-A3C6-4680-9456-99EB4CD4347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9/3/20XX</a:t>
            </a:r>
          </a:p>
        </p:txBody>
      </p:sp>
      <p:sp>
        <p:nvSpPr>
          <p:cNvPr id="6" name="Footer Placeholder 5">
            <a:extLst>
              <a:ext uri="{FF2B5EF4-FFF2-40B4-BE49-F238E27FC236}">
                <a16:creationId xmlns:a16="http://schemas.microsoft.com/office/drawing/2014/main" id="{31E614C4-AF93-47E4-AAAE-E508A893E74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Presentation Title</a:t>
            </a:r>
          </a:p>
        </p:txBody>
      </p:sp>
      <p:sp>
        <p:nvSpPr>
          <p:cNvPr id="7" name="Slide Number Placeholder 6">
            <a:extLst>
              <a:ext uri="{FF2B5EF4-FFF2-40B4-BE49-F238E27FC236}">
                <a16:creationId xmlns:a16="http://schemas.microsoft.com/office/drawing/2014/main" id="{AB8B6466-CC56-4078-BB0C-7A0D5CB3F0F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6B855D-E9CC-4FF8-AD85-6CDC7B89A0D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6E43521D-3EE5-5AEF-5FF8-EEEDF1E82451}"/>
              </a:ext>
            </a:extLst>
          </p:cNvPr>
          <p:cNvSpPr txBox="1"/>
          <p:nvPr/>
        </p:nvSpPr>
        <p:spPr>
          <a:xfrm>
            <a:off x="838200" y="1195588"/>
            <a:ext cx="10641496" cy="1754326"/>
          </a:xfrm>
          <a:prstGeom prst="rect">
            <a:avLst/>
          </a:prstGeom>
          <a:noFill/>
        </p:spPr>
        <p:txBody>
          <a:bodyPr wrap="square" rtlCol="0">
            <a:spAutoFit/>
          </a:bodyPr>
          <a:lstStyle/>
          <a:p>
            <a:r>
              <a:rPr lang="en-GB" dirty="0"/>
              <a:t>Ibrahim has been detained for 3 weeks. He recently arrived by boat, he was held in Manston for 2 days before being transferred to Tinsley House. This is the first time you are meeting Ibrahim and you notice he looks very young. You make general conversation and get to know one another before asking how old Ibrahim is. Ibrahim states he is 16 years old. He explains he has a copy of his birth certificate on his phone. He said he told the Home Office when he arrived in the UK but they put his date of birth as 8 years older and said he was 25 years old.</a:t>
            </a:r>
          </a:p>
        </p:txBody>
      </p:sp>
    </p:spTree>
    <p:extLst>
      <p:ext uri="{BB962C8B-B14F-4D97-AF65-F5344CB8AC3E}">
        <p14:creationId xmlns:p14="http://schemas.microsoft.com/office/powerpoint/2010/main" val="2332941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16DAA-1ACF-4343-A637-D55C4A5DE05B}"/>
              </a:ext>
            </a:extLst>
          </p:cNvPr>
          <p:cNvSpPr>
            <a:spLocks noGrp="1"/>
          </p:cNvSpPr>
          <p:nvPr>
            <p:ph type="title"/>
          </p:nvPr>
        </p:nvSpPr>
        <p:spPr>
          <a:xfrm>
            <a:off x="509679" y="104898"/>
            <a:ext cx="10515600" cy="1325563"/>
          </a:xfrm>
        </p:spPr>
        <p:txBody>
          <a:bodyPr/>
          <a:lstStyle/>
          <a:p>
            <a:r>
              <a:rPr lang="en-US" dirty="0"/>
              <a:t>SCENARIO 4</a:t>
            </a:r>
          </a:p>
        </p:txBody>
      </p:sp>
      <p:graphicFrame>
        <p:nvGraphicFramePr>
          <p:cNvPr id="4" name="Content Placeholder 4" descr="timeline SmartArt graphic&#10;">
            <a:extLst>
              <a:ext uri="{FF2B5EF4-FFF2-40B4-BE49-F238E27FC236}">
                <a16:creationId xmlns:a16="http://schemas.microsoft.com/office/drawing/2014/main" id="{E246B7D8-C843-490A-A5BB-04DFA74A3D8D}"/>
              </a:ext>
            </a:extLst>
          </p:cNvPr>
          <p:cNvGraphicFramePr>
            <a:graphicFrameLocks noGrp="1"/>
          </p:cNvGraphicFramePr>
          <p:nvPr>
            <p:ph idx="1"/>
            <p:extLst>
              <p:ext uri="{D42A27DB-BD31-4B8C-83A1-F6EECF244321}">
                <p14:modId xmlns:p14="http://schemas.microsoft.com/office/powerpoint/2010/main" val="2745336659"/>
              </p:ext>
            </p:extLst>
          </p:nvPr>
        </p:nvGraphicFramePr>
        <p:xfrm>
          <a:off x="1061168" y="2521151"/>
          <a:ext cx="10195560" cy="3675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a:extLst>
              <a:ext uri="{FF2B5EF4-FFF2-40B4-BE49-F238E27FC236}">
                <a16:creationId xmlns:a16="http://schemas.microsoft.com/office/drawing/2014/main" id="{3AD06355-A3C6-4680-9456-99EB4CD4347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9/3/20XX</a:t>
            </a:r>
          </a:p>
        </p:txBody>
      </p:sp>
      <p:sp>
        <p:nvSpPr>
          <p:cNvPr id="6" name="Footer Placeholder 5">
            <a:extLst>
              <a:ext uri="{FF2B5EF4-FFF2-40B4-BE49-F238E27FC236}">
                <a16:creationId xmlns:a16="http://schemas.microsoft.com/office/drawing/2014/main" id="{31E614C4-AF93-47E4-AAAE-E508A893E74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Presentation Title</a:t>
            </a:r>
          </a:p>
        </p:txBody>
      </p:sp>
      <p:sp>
        <p:nvSpPr>
          <p:cNvPr id="7" name="Slide Number Placeholder 6">
            <a:extLst>
              <a:ext uri="{FF2B5EF4-FFF2-40B4-BE49-F238E27FC236}">
                <a16:creationId xmlns:a16="http://schemas.microsoft.com/office/drawing/2014/main" id="{AB8B6466-CC56-4078-BB0C-7A0D5CB3F0F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6B855D-E9CC-4FF8-AD85-6CDC7B89A0D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6E43521D-3EE5-5AEF-5FF8-EEEDF1E82451}"/>
              </a:ext>
            </a:extLst>
          </p:cNvPr>
          <p:cNvSpPr txBox="1"/>
          <p:nvPr/>
        </p:nvSpPr>
        <p:spPr>
          <a:xfrm>
            <a:off x="838200" y="1195588"/>
            <a:ext cx="10641496" cy="1477328"/>
          </a:xfrm>
          <a:prstGeom prst="rect">
            <a:avLst/>
          </a:prstGeom>
          <a:noFill/>
        </p:spPr>
        <p:txBody>
          <a:bodyPr wrap="square" rtlCol="0">
            <a:spAutoFit/>
          </a:bodyPr>
          <a:lstStyle/>
          <a:p>
            <a:r>
              <a:rPr lang="en-GB" dirty="0"/>
              <a:t>Mandeep has been living in a hotel for two months since being released from detention. He has a history of depression and self-harmed when he was detained. You have spoken occasionally since he was released. He sends you a </a:t>
            </a:r>
            <a:r>
              <a:rPr lang="en-GB" dirty="0" err="1"/>
              <a:t>Whatsapp</a:t>
            </a:r>
            <a:r>
              <a:rPr lang="en-GB" dirty="0"/>
              <a:t> message at 9pm one evening saying thank you for everything you have done to help him, goodbye and that he plans to end his life. He sends a photo of an empty box of paracetamol.</a:t>
            </a:r>
          </a:p>
        </p:txBody>
      </p:sp>
    </p:spTree>
    <p:extLst>
      <p:ext uri="{BB962C8B-B14F-4D97-AF65-F5344CB8AC3E}">
        <p14:creationId xmlns:p14="http://schemas.microsoft.com/office/powerpoint/2010/main" val="419147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706C9-F26D-46CA-93BF-8C27012F6B12}"/>
              </a:ext>
            </a:extLst>
          </p:cNvPr>
          <p:cNvSpPr>
            <a:spLocks noGrp="1"/>
          </p:cNvSpPr>
          <p:nvPr>
            <p:ph type="title"/>
          </p:nvPr>
        </p:nvSpPr>
        <p:spPr/>
        <p:txBody>
          <a:bodyPr/>
          <a:lstStyle/>
          <a:p>
            <a:r>
              <a:rPr lang="en-US" dirty="0"/>
              <a:t>Questions?</a:t>
            </a:r>
          </a:p>
        </p:txBody>
      </p:sp>
      <p:sp>
        <p:nvSpPr>
          <p:cNvPr id="4" name="Date Placeholder 3">
            <a:extLst>
              <a:ext uri="{FF2B5EF4-FFF2-40B4-BE49-F238E27FC236}">
                <a16:creationId xmlns:a16="http://schemas.microsoft.com/office/drawing/2014/main" id="{6F95E0EB-F1F4-436B-A218-93E100A66902}"/>
              </a:ext>
            </a:extLst>
          </p:cNvPr>
          <p:cNvSpPr>
            <a:spLocks noGrp="1"/>
          </p:cNvSpPr>
          <p:nvPr>
            <p:ph type="dt" sz="half" idx="10"/>
          </p:nvPr>
        </p:nvSpPr>
        <p:spPr/>
        <p:txBody>
          <a:bodyPr/>
          <a:lstStyle/>
          <a:p>
            <a:pPr lvl="0"/>
            <a:r>
              <a:rPr lang="en-US" noProof="0" dirty="0"/>
              <a:t>9/3/20XX</a:t>
            </a:r>
          </a:p>
        </p:txBody>
      </p:sp>
      <p:sp>
        <p:nvSpPr>
          <p:cNvPr id="5" name="Footer Placeholder 4">
            <a:extLst>
              <a:ext uri="{FF2B5EF4-FFF2-40B4-BE49-F238E27FC236}">
                <a16:creationId xmlns:a16="http://schemas.microsoft.com/office/drawing/2014/main" id="{C75D06EF-9416-46F7-8230-B49EE1269F53}"/>
              </a:ext>
            </a:extLst>
          </p:cNvPr>
          <p:cNvSpPr>
            <a:spLocks noGrp="1"/>
          </p:cNvSpPr>
          <p:nvPr>
            <p:ph type="ftr" sz="quarter" idx="11"/>
          </p:nvPr>
        </p:nvSpPr>
        <p:spPr/>
        <p:txBody>
          <a:bodyPr/>
          <a:lstStyle/>
          <a:p>
            <a:pPr lvl="0"/>
            <a:r>
              <a:rPr lang="en-US" noProof="0" dirty="0"/>
              <a:t>Presentation Title</a:t>
            </a:r>
          </a:p>
        </p:txBody>
      </p:sp>
      <p:sp>
        <p:nvSpPr>
          <p:cNvPr id="6" name="Slide Number Placeholder 5">
            <a:extLst>
              <a:ext uri="{FF2B5EF4-FFF2-40B4-BE49-F238E27FC236}">
                <a16:creationId xmlns:a16="http://schemas.microsoft.com/office/drawing/2014/main" id="{7359025F-68D1-4F50-8480-3F981455D4DE}"/>
              </a:ext>
            </a:extLst>
          </p:cNvPr>
          <p:cNvSpPr>
            <a:spLocks noGrp="1"/>
          </p:cNvSpPr>
          <p:nvPr>
            <p:ph type="sldNum" sz="quarter" idx="12"/>
          </p:nvPr>
        </p:nvSpPr>
        <p:spPr/>
        <p:txBody>
          <a:bodyPr/>
          <a:lstStyle/>
          <a:p>
            <a:pPr lvl="0"/>
            <a:fld id="{D76B855D-E9CC-4FF8-AD85-6CDC7B89A0DE}" type="slidenum">
              <a:rPr lang="en-US" noProof="0" smtClean="0"/>
              <a:pPr lvl="0"/>
              <a:t>29</a:t>
            </a:fld>
            <a:endParaRPr lang="en-US" noProof="0" dirty="0"/>
          </a:p>
        </p:txBody>
      </p:sp>
      <p:sp>
        <p:nvSpPr>
          <p:cNvPr id="3" name="Content Placeholder 2">
            <a:extLst>
              <a:ext uri="{FF2B5EF4-FFF2-40B4-BE49-F238E27FC236}">
                <a16:creationId xmlns:a16="http://schemas.microsoft.com/office/drawing/2014/main" id="{21F0B6E0-1F7C-4E6A-87B1-554ADE739CD1}"/>
              </a:ext>
            </a:extLst>
          </p:cNvPr>
          <p:cNvSpPr>
            <a:spLocks noGrp="1"/>
          </p:cNvSpPr>
          <p:nvPr>
            <p:ph idx="1"/>
          </p:nvPr>
        </p:nvSpPr>
        <p:spPr>
          <a:xfrm>
            <a:off x="6984028" y="2908985"/>
            <a:ext cx="4709160" cy="1755648"/>
          </a:xfrm>
        </p:spPr>
        <p:txBody>
          <a:bodyPr/>
          <a:lstStyle/>
          <a:p>
            <a:r>
              <a:rPr lang="en-US" dirty="0"/>
              <a:t>Thank you!</a:t>
            </a:r>
          </a:p>
        </p:txBody>
      </p:sp>
    </p:spTree>
    <p:extLst>
      <p:ext uri="{BB962C8B-B14F-4D97-AF65-F5344CB8AC3E}">
        <p14:creationId xmlns:p14="http://schemas.microsoft.com/office/powerpoint/2010/main" val="962258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14EC1-7319-1023-9D4E-8B525C605B3A}"/>
              </a:ext>
            </a:extLst>
          </p:cNvPr>
          <p:cNvSpPr>
            <a:spLocks noGrp="1"/>
          </p:cNvSpPr>
          <p:nvPr>
            <p:ph type="title"/>
          </p:nvPr>
        </p:nvSpPr>
        <p:spPr/>
        <p:txBody>
          <a:bodyPr/>
          <a:lstStyle/>
          <a:p>
            <a:r>
              <a:rPr lang="en-US" dirty="0"/>
              <a:t>Introduction</a:t>
            </a:r>
            <a:endParaRPr lang="en-GB" dirty="0"/>
          </a:p>
        </p:txBody>
      </p:sp>
      <p:sp>
        <p:nvSpPr>
          <p:cNvPr id="3" name="Date Placeholder 2">
            <a:extLst>
              <a:ext uri="{FF2B5EF4-FFF2-40B4-BE49-F238E27FC236}">
                <a16:creationId xmlns:a16="http://schemas.microsoft.com/office/drawing/2014/main" id="{4CC6D923-83DE-C1F0-FA7B-E594881757D5}"/>
              </a:ext>
            </a:extLst>
          </p:cNvPr>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CA065751-7F79-7EA9-E709-DD2C747368E3}"/>
              </a:ext>
            </a:extLst>
          </p:cNvPr>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DB9FC58F-F00A-355F-6C3C-AF98E938ECAD}"/>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3</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E72CA6ED-47FE-38EF-BE8A-39068E325B87}"/>
              </a:ext>
            </a:extLst>
          </p:cNvPr>
          <p:cNvSpPr>
            <a:spLocks noGrp="1"/>
          </p:cNvSpPr>
          <p:nvPr>
            <p:ph idx="1"/>
          </p:nvPr>
        </p:nvSpPr>
        <p:spPr/>
        <p:txBody>
          <a:bodyPr>
            <a:normAutofit/>
          </a:bodyPr>
          <a:lstStyle/>
          <a:p>
            <a:pPr marL="0" indent="0">
              <a:buNone/>
            </a:pPr>
            <a:r>
              <a:rPr lang="en-GB" dirty="0"/>
              <a:t>We acknowledge that every person in detention is, in a sense, vulnerable because they have been detained and their liberty has been taken away. This instantly increases their vulnerability to neglect and institutional abuse. </a:t>
            </a:r>
          </a:p>
          <a:p>
            <a:pPr marL="0" indent="0">
              <a:buNone/>
            </a:pPr>
            <a:endParaRPr lang="en-GB" sz="1000" dirty="0"/>
          </a:p>
          <a:p>
            <a:pPr marL="0" indent="0">
              <a:buNone/>
            </a:pPr>
            <a:r>
              <a:rPr lang="en-GB" dirty="0"/>
              <a:t>This training will focus on: specific categories of abuse, those in detention who may be more vulnerable to abuse, and what actions GDWG can take to safeguard the people we support.</a:t>
            </a:r>
          </a:p>
        </p:txBody>
      </p:sp>
    </p:spTree>
    <p:extLst>
      <p:ext uri="{BB962C8B-B14F-4D97-AF65-F5344CB8AC3E}">
        <p14:creationId xmlns:p14="http://schemas.microsoft.com/office/powerpoint/2010/main" val="1619346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14EC1-7319-1023-9D4E-8B525C605B3A}"/>
              </a:ext>
            </a:extLst>
          </p:cNvPr>
          <p:cNvSpPr>
            <a:spLocks noGrp="1"/>
          </p:cNvSpPr>
          <p:nvPr>
            <p:ph type="title"/>
          </p:nvPr>
        </p:nvSpPr>
        <p:spPr/>
        <p:txBody>
          <a:bodyPr/>
          <a:lstStyle/>
          <a:p>
            <a:r>
              <a:rPr lang="en-US" dirty="0"/>
              <a:t>Introduction</a:t>
            </a:r>
            <a:endParaRPr lang="en-GB" dirty="0"/>
          </a:p>
        </p:txBody>
      </p:sp>
      <p:sp>
        <p:nvSpPr>
          <p:cNvPr id="3" name="Date Placeholder 2">
            <a:extLst>
              <a:ext uri="{FF2B5EF4-FFF2-40B4-BE49-F238E27FC236}">
                <a16:creationId xmlns:a16="http://schemas.microsoft.com/office/drawing/2014/main" id="{4CC6D923-83DE-C1F0-FA7B-E594881757D5}"/>
              </a:ext>
            </a:extLst>
          </p:cNvPr>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CA065751-7F79-7EA9-E709-DD2C747368E3}"/>
              </a:ext>
            </a:extLst>
          </p:cNvPr>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DB9FC58F-F00A-355F-6C3C-AF98E938ECAD}"/>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4</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E72CA6ED-47FE-38EF-BE8A-39068E325B87}"/>
              </a:ext>
            </a:extLst>
          </p:cNvPr>
          <p:cNvSpPr>
            <a:spLocks noGrp="1"/>
          </p:cNvSpPr>
          <p:nvPr>
            <p:ph idx="1"/>
          </p:nvPr>
        </p:nvSpPr>
        <p:spPr/>
        <p:txBody>
          <a:bodyPr>
            <a:normAutofit fontScale="85000" lnSpcReduction="20000"/>
          </a:bodyPr>
          <a:lstStyle/>
          <a:p>
            <a:pPr marL="0" indent="0">
              <a:buNone/>
            </a:pPr>
            <a:r>
              <a:rPr lang="en-GB" dirty="0"/>
              <a:t>The following six principles underpin all adult safeguarding work: </a:t>
            </a:r>
          </a:p>
          <a:p>
            <a:pPr marL="342900" indent="-342900">
              <a:buFont typeface="Arial" panose="020B0604020202020204" pitchFamily="34" charset="0"/>
              <a:buChar char="•"/>
            </a:pPr>
            <a:r>
              <a:rPr lang="en-GB" dirty="0"/>
              <a:t>Empowerment - presumption of person led decisions and informed consent.</a:t>
            </a:r>
          </a:p>
          <a:p>
            <a:pPr marL="342900" indent="-342900">
              <a:buFont typeface="Arial" panose="020B0604020202020204" pitchFamily="34" charset="0"/>
              <a:buChar char="•"/>
            </a:pPr>
            <a:r>
              <a:rPr lang="en-GB" dirty="0"/>
              <a:t>Prevention - it is better to take action before harm occurs. </a:t>
            </a:r>
          </a:p>
          <a:p>
            <a:pPr marL="342900" indent="-342900">
              <a:buFont typeface="Arial" panose="020B0604020202020204" pitchFamily="34" charset="0"/>
              <a:buChar char="•"/>
            </a:pPr>
            <a:r>
              <a:rPr lang="en-GB" dirty="0"/>
              <a:t>Proportionality - the least intrusive response appropriate to the risk presented. </a:t>
            </a:r>
          </a:p>
          <a:p>
            <a:pPr marL="342900" indent="-342900">
              <a:buFont typeface="Arial" panose="020B0604020202020204" pitchFamily="34" charset="0"/>
              <a:buChar char="•"/>
            </a:pPr>
            <a:r>
              <a:rPr lang="en-GB" dirty="0"/>
              <a:t>Protection - support and representation for those in greatest need. </a:t>
            </a:r>
          </a:p>
          <a:p>
            <a:pPr marL="342900" indent="-342900">
              <a:buFont typeface="Arial" panose="020B0604020202020204" pitchFamily="34" charset="0"/>
              <a:buChar char="•"/>
            </a:pPr>
            <a:r>
              <a:rPr lang="en-GB" dirty="0"/>
              <a:t>Partnership - local solutions through services working with their communities. </a:t>
            </a:r>
          </a:p>
          <a:p>
            <a:pPr marL="342900" indent="-342900">
              <a:buFont typeface="Arial" panose="020B0604020202020204" pitchFamily="34" charset="0"/>
              <a:buChar char="•"/>
            </a:pPr>
            <a:r>
              <a:rPr lang="en-GB" dirty="0"/>
              <a:t>Accountability - accountability and transparency in delivering safeguarding.</a:t>
            </a:r>
          </a:p>
          <a:p>
            <a:endParaRPr lang="en-GB" dirty="0"/>
          </a:p>
        </p:txBody>
      </p:sp>
    </p:spTree>
    <p:extLst>
      <p:ext uri="{BB962C8B-B14F-4D97-AF65-F5344CB8AC3E}">
        <p14:creationId xmlns:p14="http://schemas.microsoft.com/office/powerpoint/2010/main" val="2376696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E8FB5-59D1-4735-36C3-5066D5072F0D}"/>
              </a:ext>
            </a:extLst>
          </p:cNvPr>
          <p:cNvSpPr>
            <a:spLocks noGrp="1"/>
          </p:cNvSpPr>
          <p:nvPr>
            <p:ph type="title"/>
          </p:nvPr>
        </p:nvSpPr>
        <p:spPr/>
        <p:txBody>
          <a:bodyPr/>
          <a:lstStyle/>
          <a:p>
            <a:r>
              <a:rPr lang="en-US" dirty="0"/>
              <a:t>Introduction</a:t>
            </a:r>
            <a:endParaRPr lang="en-GB" dirty="0"/>
          </a:p>
        </p:txBody>
      </p:sp>
      <p:sp>
        <p:nvSpPr>
          <p:cNvPr id="3" name="Content Placeholder 2">
            <a:extLst>
              <a:ext uri="{FF2B5EF4-FFF2-40B4-BE49-F238E27FC236}">
                <a16:creationId xmlns:a16="http://schemas.microsoft.com/office/drawing/2014/main" id="{E626A53C-9B97-9A4F-B62B-38EF89205E5E}"/>
              </a:ext>
            </a:extLst>
          </p:cNvPr>
          <p:cNvSpPr>
            <a:spLocks noGrp="1"/>
          </p:cNvSpPr>
          <p:nvPr>
            <p:ph idx="1"/>
          </p:nvPr>
        </p:nvSpPr>
        <p:spPr>
          <a:xfrm>
            <a:off x="636104" y="1520687"/>
            <a:ext cx="10373272" cy="4250151"/>
          </a:xfrm>
        </p:spPr>
        <p:txBody>
          <a:bodyPr>
            <a:normAutofit fontScale="77500" lnSpcReduction="20000"/>
          </a:bodyPr>
          <a:lstStyle/>
          <a:p>
            <a:pPr marL="0" indent="0">
              <a:buNone/>
            </a:pPr>
            <a:r>
              <a:rPr lang="en-GB" sz="2800" dirty="0"/>
              <a:t>Categories of abuse include:</a:t>
            </a:r>
          </a:p>
          <a:p>
            <a:pPr marL="342900" indent="-342900">
              <a:buFont typeface="Arial" panose="020B0604020202020204" pitchFamily="34" charset="0"/>
              <a:buChar char="•"/>
            </a:pPr>
            <a:r>
              <a:rPr lang="en-GB" sz="2800" dirty="0"/>
              <a:t>Physical</a:t>
            </a:r>
          </a:p>
          <a:p>
            <a:pPr marL="342900" indent="-342900">
              <a:buFont typeface="Arial" panose="020B0604020202020204" pitchFamily="34" charset="0"/>
              <a:buChar char="•"/>
            </a:pPr>
            <a:r>
              <a:rPr lang="en-GB" sz="2800" dirty="0"/>
              <a:t>Sexual</a:t>
            </a:r>
          </a:p>
          <a:p>
            <a:pPr marL="342900" indent="-342900">
              <a:buFont typeface="Arial" panose="020B0604020202020204" pitchFamily="34" charset="0"/>
              <a:buChar char="•"/>
            </a:pPr>
            <a:r>
              <a:rPr lang="en-GB" sz="2800" dirty="0"/>
              <a:t>Financial</a:t>
            </a:r>
          </a:p>
          <a:p>
            <a:pPr marL="342900" indent="-342900">
              <a:buFont typeface="Arial" panose="020B0604020202020204" pitchFamily="34" charset="0"/>
              <a:buChar char="•"/>
            </a:pPr>
            <a:r>
              <a:rPr lang="en-GB" sz="2800" dirty="0"/>
              <a:t>Emotional or psychological (including radicalisation)</a:t>
            </a:r>
          </a:p>
          <a:p>
            <a:pPr marL="342900" indent="-342900">
              <a:buFont typeface="Arial" panose="020B0604020202020204" pitchFamily="34" charset="0"/>
              <a:buChar char="•"/>
            </a:pPr>
            <a:r>
              <a:rPr lang="en-GB" sz="2800" dirty="0"/>
              <a:t>Neglect and self-neglect</a:t>
            </a:r>
          </a:p>
          <a:p>
            <a:pPr marL="342900" indent="-342900">
              <a:buFont typeface="Arial" panose="020B0604020202020204" pitchFamily="34" charset="0"/>
              <a:buChar char="•"/>
            </a:pPr>
            <a:r>
              <a:rPr lang="en-GB" sz="2800" dirty="0"/>
              <a:t>Domestic violence</a:t>
            </a:r>
          </a:p>
          <a:p>
            <a:pPr marL="342900" indent="-342900">
              <a:buFont typeface="Arial" panose="020B0604020202020204" pitchFamily="34" charset="0"/>
              <a:buChar char="•"/>
            </a:pPr>
            <a:r>
              <a:rPr lang="en-GB" sz="2800" dirty="0"/>
              <a:t>Discriminatory or “hate crime”</a:t>
            </a:r>
          </a:p>
          <a:p>
            <a:pPr marL="342900" indent="-342900">
              <a:buFont typeface="Arial" panose="020B0604020202020204" pitchFamily="34" charset="0"/>
              <a:buChar char="•"/>
            </a:pPr>
            <a:r>
              <a:rPr lang="en-GB" sz="2800" dirty="0"/>
              <a:t>Modern slavery and/or trafficking</a:t>
            </a:r>
          </a:p>
          <a:p>
            <a:pPr marL="342900" indent="-342900">
              <a:buFont typeface="Arial" panose="020B0604020202020204" pitchFamily="34" charset="0"/>
              <a:buChar char="•"/>
            </a:pPr>
            <a:r>
              <a:rPr lang="en-GB" sz="2800" dirty="0"/>
              <a:t>Institutional</a:t>
            </a:r>
          </a:p>
          <a:p>
            <a:pPr marL="0" indent="0">
              <a:buNone/>
            </a:pPr>
            <a:r>
              <a:rPr lang="en-GB" sz="2800" dirty="0"/>
              <a:t>These are not mutually exclusive and many situations will combine a combination of different types of abuse.</a:t>
            </a:r>
          </a:p>
          <a:p>
            <a:endParaRPr lang="en-GB" dirty="0"/>
          </a:p>
        </p:txBody>
      </p:sp>
      <p:sp>
        <p:nvSpPr>
          <p:cNvPr id="4" name="Date Placeholder 3">
            <a:extLst>
              <a:ext uri="{FF2B5EF4-FFF2-40B4-BE49-F238E27FC236}">
                <a16:creationId xmlns:a16="http://schemas.microsoft.com/office/drawing/2014/main" id="{EBBD9652-6F4A-58DD-DF81-E13CB9056C16}"/>
              </a:ext>
            </a:extLst>
          </p:cNvPr>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id="{E5D3B3B8-B251-DD66-BC75-ADAF0AC18C68}"/>
              </a:ext>
            </a:extLst>
          </p:cNvPr>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26AE834F-BFEF-17D7-F2AF-2B19BD98238D}"/>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5</a:t>
            </a:fld>
            <a:endParaRPr lang="en-US" dirty="0">
              <a:solidFill>
                <a:prstClr val="black">
                  <a:tint val="75000"/>
                </a:prstClr>
              </a:solidFill>
            </a:endParaRPr>
          </a:p>
        </p:txBody>
      </p:sp>
    </p:spTree>
    <p:extLst>
      <p:ext uri="{BB962C8B-B14F-4D97-AF65-F5344CB8AC3E}">
        <p14:creationId xmlns:p14="http://schemas.microsoft.com/office/powerpoint/2010/main" val="3894887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04609-F95F-B363-6F37-049426165F93}"/>
              </a:ext>
            </a:extLst>
          </p:cNvPr>
          <p:cNvSpPr>
            <a:spLocks noGrp="1"/>
          </p:cNvSpPr>
          <p:nvPr>
            <p:ph type="title"/>
          </p:nvPr>
        </p:nvSpPr>
        <p:spPr/>
        <p:txBody>
          <a:bodyPr/>
          <a:lstStyle/>
          <a:p>
            <a:r>
              <a:rPr lang="en-US" dirty="0"/>
              <a:t>Introduction</a:t>
            </a:r>
            <a:endParaRPr lang="en-GB" dirty="0"/>
          </a:p>
        </p:txBody>
      </p:sp>
      <p:sp>
        <p:nvSpPr>
          <p:cNvPr id="3" name="Date Placeholder 2">
            <a:extLst>
              <a:ext uri="{FF2B5EF4-FFF2-40B4-BE49-F238E27FC236}">
                <a16:creationId xmlns:a16="http://schemas.microsoft.com/office/drawing/2014/main" id="{9BAF5E3E-A4A7-9203-3147-F159BEF24608}"/>
              </a:ext>
            </a:extLst>
          </p:cNvPr>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C14009E9-E94D-8E61-4C6E-5A016E3057EF}"/>
              </a:ext>
            </a:extLst>
          </p:cNvPr>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69B34E5D-6664-1E63-61C5-95137763B8D6}"/>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6</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3C001DC6-FFC1-4093-86B8-B716412C8259}"/>
              </a:ext>
            </a:extLst>
          </p:cNvPr>
          <p:cNvSpPr>
            <a:spLocks noGrp="1"/>
          </p:cNvSpPr>
          <p:nvPr>
            <p:ph idx="1"/>
          </p:nvPr>
        </p:nvSpPr>
        <p:spPr>
          <a:xfrm>
            <a:off x="838200" y="1421296"/>
            <a:ext cx="10515600" cy="4935054"/>
          </a:xfrm>
        </p:spPr>
        <p:txBody>
          <a:bodyPr>
            <a:normAutofit fontScale="62500" lnSpcReduction="20000"/>
          </a:bodyPr>
          <a:lstStyle/>
          <a:p>
            <a:pPr marL="0" indent="0">
              <a:buNone/>
            </a:pPr>
            <a:r>
              <a:rPr lang="en-GB" sz="2800" dirty="0"/>
              <a:t>In the context of detention, </a:t>
            </a:r>
            <a:r>
              <a:rPr lang="en-GB" dirty="0"/>
              <a:t>an </a:t>
            </a:r>
            <a:r>
              <a:rPr lang="en-GB" sz="2800" dirty="0"/>
              <a:t>abuser may be: </a:t>
            </a:r>
          </a:p>
          <a:p>
            <a:pPr marL="342900" indent="-342900">
              <a:buFont typeface="Arial" panose="020B0604020202020204" pitchFamily="34" charset="0"/>
              <a:buChar char="•"/>
            </a:pPr>
            <a:r>
              <a:rPr lang="en-GB" sz="2800" dirty="0"/>
              <a:t>A person visiting the detention centre (friend, family, or volunteer)</a:t>
            </a:r>
          </a:p>
          <a:p>
            <a:pPr marL="342900" indent="-342900">
              <a:buFont typeface="Arial" panose="020B0604020202020204" pitchFamily="34" charset="0"/>
              <a:buChar char="•"/>
            </a:pPr>
            <a:r>
              <a:rPr lang="en-GB" sz="2800" dirty="0"/>
              <a:t>A person supporting the person detained but not necessarily visiting </a:t>
            </a:r>
          </a:p>
          <a:p>
            <a:pPr marL="342900" indent="-342900">
              <a:buFont typeface="Arial" panose="020B0604020202020204" pitchFamily="34" charset="0"/>
              <a:buChar char="•"/>
            </a:pPr>
            <a:r>
              <a:rPr lang="en-GB" sz="2800" dirty="0"/>
              <a:t>One of the staff at the detention centre </a:t>
            </a:r>
          </a:p>
          <a:p>
            <a:pPr marL="342900" indent="-342900">
              <a:buFont typeface="Arial" panose="020B0604020202020204" pitchFamily="34" charset="0"/>
              <a:buChar char="•"/>
            </a:pPr>
            <a:r>
              <a:rPr lang="en-GB" sz="2800" dirty="0"/>
              <a:t>One of the staff responsible for transporting a person being detained</a:t>
            </a:r>
          </a:p>
          <a:p>
            <a:pPr marL="342900" indent="-342900">
              <a:buFont typeface="Arial" panose="020B0604020202020204" pitchFamily="34" charset="0"/>
              <a:buChar char="•"/>
            </a:pPr>
            <a:r>
              <a:rPr lang="en-GB" sz="2800" dirty="0"/>
              <a:t>Another person in detention</a:t>
            </a:r>
          </a:p>
          <a:p>
            <a:endParaRPr lang="en-GB" sz="2800" dirty="0"/>
          </a:p>
          <a:p>
            <a:pPr marL="0" indent="0">
              <a:buNone/>
            </a:pPr>
            <a:r>
              <a:rPr lang="en-GB" sz="2800" dirty="0"/>
              <a:t>For those who have been released from detention an abuser may be:</a:t>
            </a:r>
          </a:p>
          <a:p>
            <a:pPr marL="342900" indent="-342900">
              <a:buFont typeface="Arial" panose="020B0604020202020204" pitchFamily="34" charset="0"/>
              <a:buChar char="•"/>
            </a:pPr>
            <a:r>
              <a:rPr lang="en-GB" sz="2800" dirty="0"/>
              <a:t>a family member, friend, or neighbour </a:t>
            </a:r>
          </a:p>
          <a:p>
            <a:pPr marL="342900" indent="-342900">
              <a:buFont typeface="Arial" panose="020B0604020202020204" pitchFamily="34" charset="0"/>
              <a:buChar char="•"/>
            </a:pPr>
            <a:r>
              <a:rPr lang="en-GB" sz="2800" dirty="0"/>
              <a:t>a volunteer befriender</a:t>
            </a:r>
          </a:p>
          <a:p>
            <a:pPr marL="342900" indent="-342900">
              <a:buFont typeface="Arial" panose="020B0604020202020204" pitchFamily="34" charset="0"/>
              <a:buChar char="•"/>
            </a:pPr>
            <a:r>
              <a:rPr lang="en-GB" sz="2800" dirty="0"/>
              <a:t>a professional health, social, care or other worker</a:t>
            </a:r>
          </a:p>
          <a:p>
            <a:pPr marL="342900" indent="-342900">
              <a:buFont typeface="Arial" panose="020B0604020202020204" pitchFamily="34" charset="0"/>
              <a:buChar char="•"/>
            </a:pPr>
            <a:r>
              <a:rPr lang="en-GB" sz="2800" dirty="0"/>
              <a:t>a fellow volunteer or staff member</a:t>
            </a:r>
          </a:p>
          <a:p>
            <a:pPr marL="342900" indent="-342900">
              <a:buFont typeface="Arial" panose="020B0604020202020204" pitchFamily="34" charset="0"/>
              <a:buChar char="•"/>
            </a:pPr>
            <a:r>
              <a:rPr lang="en-GB" sz="2800" dirty="0"/>
              <a:t>the person they are befriending</a:t>
            </a:r>
          </a:p>
          <a:p>
            <a:pPr marL="342900" indent="-342900">
              <a:buFont typeface="Arial" panose="020B0604020202020204" pitchFamily="34" charset="0"/>
              <a:buChar char="•"/>
            </a:pPr>
            <a:r>
              <a:rPr lang="en-GB" sz="2800" dirty="0"/>
              <a:t>another adult at risk</a:t>
            </a:r>
          </a:p>
          <a:p>
            <a:pPr marL="342900" indent="-342900">
              <a:buFont typeface="Arial" panose="020B0604020202020204" pitchFamily="34" charset="0"/>
              <a:buChar char="•"/>
            </a:pPr>
            <a:r>
              <a:rPr lang="en-GB" sz="2800" dirty="0"/>
              <a:t>a stranger</a:t>
            </a:r>
          </a:p>
        </p:txBody>
      </p:sp>
    </p:spTree>
    <p:extLst>
      <p:ext uri="{BB962C8B-B14F-4D97-AF65-F5344CB8AC3E}">
        <p14:creationId xmlns:p14="http://schemas.microsoft.com/office/powerpoint/2010/main" val="1081110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2D288-48A2-A5C0-A244-BA0AA51E2A85}"/>
              </a:ext>
            </a:extLst>
          </p:cNvPr>
          <p:cNvSpPr>
            <a:spLocks noGrp="1"/>
          </p:cNvSpPr>
          <p:nvPr>
            <p:ph type="title"/>
          </p:nvPr>
        </p:nvSpPr>
        <p:spPr/>
        <p:txBody>
          <a:bodyPr/>
          <a:lstStyle/>
          <a:p>
            <a:r>
              <a:rPr lang="en-GB" dirty="0"/>
              <a:t>Quiz</a:t>
            </a:r>
          </a:p>
        </p:txBody>
      </p:sp>
      <p:sp>
        <p:nvSpPr>
          <p:cNvPr id="3" name="Date Placeholder 2">
            <a:extLst>
              <a:ext uri="{FF2B5EF4-FFF2-40B4-BE49-F238E27FC236}">
                <a16:creationId xmlns:a16="http://schemas.microsoft.com/office/drawing/2014/main" id="{B3702CAF-1D22-CCB5-7914-344BE57CADAD}"/>
              </a:ext>
            </a:extLst>
          </p:cNvPr>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F1430FE3-6650-F5FB-094A-803208AD3EEA}"/>
              </a:ext>
            </a:extLst>
          </p:cNvPr>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7E151F69-B593-B65F-9B7F-D2BB67BFAC03}"/>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7</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676609A9-7947-8374-1012-6214B5E230CC}"/>
              </a:ext>
            </a:extLst>
          </p:cNvPr>
          <p:cNvSpPr>
            <a:spLocks noGrp="1"/>
          </p:cNvSpPr>
          <p:nvPr>
            <p:ph idx="1"/>
          </p:nvPr>
        </p:nvSpPr>
        <p:spPr>
          <a:xfrm>
            <a:off x="838200" y="1520687"/>
            <a:ext cx="10515600" cy="4835663"/>
          </a:xfrm>
        </p:spPr>
        <p:txBody>
          <a:bodyPr>
            <a:normAutofit lnSpcReduction="10000"/>
          </a:bodyPr>
          <a:lstStyle/>
          <a:p>
            <a:pPr marL="0" indent="0">
              <a:buNone/>
            </a:pPr>
            <a:r>
              <a:rPr lang="en-GB" b="1" i="0" dirty="0">
                <a:solidFill>
                  <a:srgbClr val="000000"/>
                </a:solidFill>
                <a:effectLst/>
              </a:rPr>
              <a:t>1. Which of the following may make an adult more at risk?</a:t>
            </a:r>
          </a:p>
          <a:p>
            <a:pPr marL="514350" indent="-514350">
              <a:buFont typeface="+mj-lt"/>
              <a:buAutoNum type="alphaLcParenR"/>
            </a:pPr>
            <a:r>
              <a:rPr lang="en-GB" dirty="0">
                <a:solidFill>
                  <a:srgbClr val="000000"/>
                </a:solidFill>
              </a:rPr>
              <a:t>Having a physical disability</a:t>
            </a:r>
          </a:p>
          <a:p>
            <a:pPr marL="514350" indent="-514350">
              <a:buFont typeface="+mj-lt"/>
              <a:buAutoNum type="alphaLcParenR"/>
            </a:pPr>
            <a:r>
              <a:rPr lang="en-GB" dirty="0">
                <a:solidFill>
                  <a:srgbClr val="000000"/>
                </a:solidFill>
              </a:rPr>
              <a:t>Living with family</a:t>
            </a:r>
          </a:p>
          <a:p>
            <a:pPr marL="514350" indent="-514350">
              <a:buFont typeface="+mj-lt"/>
              <a:buAutoNum type="alphaLcParenR"/>
            </a:pPr>
            <a:r>
              <a:rPr lang="en-GB" dirty="0">
                <a:solidFill>
                  <a:srgbClr val="000000"/>
                </a:solidFill>
              </a:rPr>
              <a:t>Smoking cigarettes</a:t>
            </a:r>
          </a:p>
          <a:p>
            <a:pPr marL="0" indent="0">
              <a:buNone/>
            </a:pPr>
            <a:endParaRPr lang="en-GB" dirty="0">
              <a:solidFill>
                <a:srgbClr val="000000"/>
              </a:solidFill>
            </a:endParaRPr>
          </a:p>
          <a:p>
            <a:pPr marL="0" indent="0">
              <a:buNone/>
            </a:pPr>
            <a:r>
              <a:rPr lang="en-GB" b="1" i="0" dirty="0">
                <a:solidFill>
                  <a:srgbClr val="000000"/>
                </a:solidFill>
                <a:effectLst/>
              </a:rPr>
              <a:t>2. Which of these would be an example of emotional abuse towards an adult at risk?</a:t>
            </a:r>
          </a:p>
          <a:p>
            <a:pPr marL="514350" indent="-514350">
              <a:buFont typeface="+mj-lt"/>
              <a:buAutoNum type="alphaLcParenR"/>
            </a:pPr>
            <a:r>
              <a:rPr lang="en-GB" dirty="0">
                <a:solidFill>
                  <a:srgbClr val="000000"/>
                </a:solidFill>
              </a:rPr>
              <a:t>Unnecessary use of force </a:t>
            </a:r>
          </a:p>
          <a:p>
            <a:pPr marL="514350" indent="-514350">
              <a:buFont typeface="+mj-lt"/>
              <a:buAutoNum type="alphaLcParenR"/>
            </a:pPr>
            <a:r>
              <a:rPr lang="en-GB" dirty="0">
                <a:solidFill>
                  <a:srgbClr val="000000"/>
                </a:solidFill>
              </a:rPr>
              <a:t>Ignoring the adult when they speak</a:t>
            </a:r>
          </a:p>
          <a:p>
            <a:pPr marL="514350" indent="-514350">
              <a:buFont typeface="+mj-lt"/>
              <a:buAutoNum type="alphaLcParenR"/>
            </a:pPr>
            <a:r>
              <a:rPr lang="en-GB" dirty="0">
                <a:solidFill>
                  <a:srgbClr val="000000"/>
                </a:solidFill>
              </a:rPr>
              <a:t>Preventing access to medication</a:t>
            </a:r>
          </a:p>
          <a:p>
            <a:pPr marL="514350" indent="-514350">
              <a:buFont typeface="+mj-lt"/>
              <a:buAutoNum type="alphaLcParenR"/>
            </a:pPr>
            <a:endParaRPr lang="en-GB" b="1" i="0" dirty="0">
              <a:solidFill>
                <a:srgbClr val="000000"/>
              </a:solidFill>
              <a:effectLst/>
              <a:latin typeface="Lato" panose="020F0502020204030203" pitchFamily="34" charset="0"/>
            </a:endParaRPr>
          </a:p>
        </p:txBody>
      </p:sp>
    </p:spTree>
    <p:extLst>
      <p:ext uri="{BB962C8B-B14F-4D97-AF65-F5344CB8AC3E}">
        <p14:creationId xmlns:p14="http://schemas.microsoft.com/office/powerpoint/2010/main" val="3506765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2D288-48A2-A5C0-A244-BA0AA51E2A85}"/>
              </a:ext>
            </a:extLst>
          </p:cNvPr>
          <p:cNvSpPr>
            <a:spLocks noGrp="1"/>
          </p:cNvSpPr>
          <p:nvPr>
            <p:ph type="title"/>
          </p:nvPr>
        </p:nvSpPr>
        <p:spPr/>
        <p:txBody>
          <a:bodyPr/>
          <a:lstStyle/>
          <a:p>
            <a:r>
              <a:rPr lang="en-GB" dirty="0"/>
              <a:t>Quiz</a:t>
            </a:r>
          </a:p>
        </p:txBody>
      </p:sp>
      <p:sp>
        <p:nvSpPr>
          <p:cNvPr id="3" name="Date Placeholder 2">
            <a:extLst>
              <a:ext uri="{FF2B5EF4-FFF2-40B4-BE49-F238E27FC236}">
                <a16:creationId xmlns:a16="http://schemas.microsoft.com/office/drawing/2014/main" id="{B3702CAF-1D22-CCB5-7914-344BE57CADAD}"/>
              </a:ext>
            </a:extLst>
          </p:cNvPr>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F1430FE3-6650-F5FB-094A-803208AD3EEA}"/>
              </a:ext>
            </a:extLst>
          </p:cNvPr>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7E151F69-B593-B65F-9B7F-D2BB67BFAC03}"/>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8</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676609A9-7947-8374-1012-6214B5E230CC}"/>
              </a:ext>
            </a:extLst>
          </p:cNvPr>
          <p:cNvSpPr>
            <a:spLocks noGrp="1"/>
          </p:cNvSpPr>
          <p:nvPr>
            <p:ph idx="1"/>
          </p:nvPr>
        </p:nvSpPr>
        <p:spPr>
          <a:xfrm>
            <a:off x="838200" y="1520687"/>
            <a:ext cx="10515600" cy="4835663"/>
          </a:xfrm>
        </p:spPr>
        <p:txBody>
          <a:bodyPr>
            <a:normAutofit lnSpcReduction="10000"/>
          </a:bodyPr>
          <a:lstStyle/>
          <a:p>
            <a:pPr marL="0" indent="0">
              <a:buNone/>
            </a:pPr>
            <a:r>
              <a:rPr lang="en-GB" b="1" i="0" dirty="0">
                <a:solidFill>
                  <a:srgbClr val="000000"/>
                </a:solidFill>
                <a:effectLst/>
              </a:rPr>
              <a:t>1. Which of the following may make an adult more at risk?</a:t>
            </a:r>
          </a:p>
          <a:p>
            <a:pPr marL="514350" indent="-514350">
              <a:buFont typeface="+mj-lt"/>
              <a:buAutoNum type="alphaLcParenR"/>
            </a:pPr>
            <a:r>
              <a:rPr lang="en-GB" dirty="0">
                <a:solidFill>
                  <a:srgbClr val="000000"/>
                </a:solidFill>
                <a:highlight>
                  <a:srgbClr val="FFFF00"/>
                </a:highlight>
              </a:rPr>
              <a:t>Having a physical disability</a:t>
            </a:r>
          </a:p>
          <a:p>
            <a:pPr marL="514350" indent="-514350">
              <a:buFont typeface="+mj-lt"/>
              <a:buAutoNum type="alphaLcParenR"/>
            </a:pPr>
            <a:r>
              <a:rPr lang="en-GB" dirty="0">
                <a:solidFill>
                  <a:srgbClr val="000000"/>
                </a:solidFill>
              </a:rPr>
              <a:t>Living with family</a:t>
            </a:r>
          </a:p>
          <a:p>
            <a:pPr marL="514350" indent="-514350">
              <a:buFont typeface="+mj-lt"/>
              <a:buAutoNum type="alphaLcParenR"/>
            </a:pPr>
            <a:r>
              <a:rPr lang="en-GB" dirty="0">
                <a:solidFill>
                  <a:srgbClr val="000000"/>
                </a:solidFill>
              </a:rPr>
              <a:t>Smoking cigarettes</a:t>
            </a:r>
          </a:p>
          <a:p>
            <a:pPr marL="0" indent="0">
              <a:buNone/>
            </a:pPr>
            <a:endParaRPr lang="en-GB" dirty="0">
              <a:solidFill>
                <a:srgbClr val="000000"/>
              </a:solidFill>
            </a:endParaRPr>
          </a:p>
          <a:p>
            <a:pPr marL="0" indent="0">
              <a:buNone/>
            </a:pPr>
            <a:r>
              <a:rPr lang="en-GB" b="1" i="0" dirty="0">
                <a:solidFill>
                  <a:srgbClr val="000000"/>
                </a:solidFill>
                <a:effectLst/>
              </a:rPr>
              <a:t>2. Which of these would be an example of emotional abuse towards an adult at risk?</a:t>
            </a:r>
          </a:p>
          <a:p>
            <a:pPr marL="514350" indent="-514350">
              <a:buFont typeface="+mj-lt"/>
              <a:buAutoNum type="alphaLcParenR"/>
            </a:pPr>
            <a:r>
              <a:rPr lang="en-GB" dirty="0">
                <a:solidFill>
                  <a:srgbClr val="000000"/>
                </a:solidFill>
              </a:rPr>
              <a:t>Unnecessary use of force </a:t>
            </a:r>
          </a:p>
          <a:p>
            <a:pPr marL="514350" indent="-514350">
              <a:buFont typeface="+mj-lt"/>
              <a:buAutoNum type="alphaLcParenR"/>
            </a:pPr>
            <a:r>
              <a:rPr lang="en-GB" dirty="0">
                <a:solidFill>
                  <a:srgbClr val="000000"/>
                </a:solidFill>
                <a:highlight>
                  <a:srgbClr val="FFFF00"/>
                </a:highlight>
              </a:rPr>
              <a:t>Ignoring the adult when they speak</a:t>
            </a:r>
          </a:p>
          <a:p>
            <a:pPr marL="514350" indent="-514350">
              <a:buFont typeface="+mj-lt"/>
              <a:buAutoNum type="alphaLcParenR"/>
            </a:pPr>
            <a:r>
              <a:rPr lang="en-GB" dirty="0">
                <a:solidFill>
                  <a:srgbClr val="000000"/>
                </a:solidFill>
              </a:rPr>
              <a:t>Preventing access to medication</a:t>
            </a:r>
          </a:p>
          <a:p>
            <a:pPr marL="514350" indent="-514350">
              <a:buFont typeface="+mj-lt"/>
              <a:buAutoNum type="alphaLcParenR"/>
            </a:pPr>
            <a:endParaRPr lang="en-GB" b="1" i="0" dirty="0">
              <a:solidFill>
                <a:srgbClr val="000000"/>
              </a:solidFill>
              <a:effectLst/>
              <a:latin typeface="Lato" panose="020F0502020204030203" pitchFamily="34" charset="0"/>
            </a:endParaRPr>
          </a:p>
        </p:txBody>
      </p:sp>
    </p:spTree>
    <p:extLst>
      <p:ext uri="{BB962C8B-B14F-4D97-AF65-F5344CB8AC3E}">
        <p14:creationId xmlns:p14="http://schemas.microsoft.com/office/powerpoint/2010/main" val="271472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2D288-48A2-A5C0-A244-BA0AA51E2A85}"/>
              </a:ext>
            </a:extLst>
          </p:cNvPr>
          <p:cNvSpPr>
            <a:spLocks noGrp="1"/>
          </p:cNvSpPr>
          <p:nvPr>
            <p:ph type="title"/>
          </p:nvPr>
        </p:nvSpPr>
        <p:spPr/>
        <p:txBody>
          <a:bodyPr/>
          <a:lstStyle/>
          <a:p>
            <a:r>
              <a:rPr lang="en-GB" dirty="0"/>
              <a:t>Quiz</a:t>
            </a:r>
          </a:p>
        </p:txBody>
      </p:sp>
      <p:sp>
        <p:nvSpPr>
          <p:cNvPr id="3" name="Date Placeholder 2">
            <a:extLst>
              <a:ext uri="{FF2B5EF4-FFF2-40B4-BE49-F238E27FC236}">
                <a16:creationId xmlns:a16="http://schemas.microsoft.com/office/drawing/2014/main" id="{B3702CAF-1D22-CCB5-7914-344BE57CADAD}"/>
              </a:ext>
            </a:extLst>
          </p:cNvPr>
          <p:cNvSpPr>
            <a:spLocks noGrp="1"/>
          </p:cNvSpPr>
          <p:nvPr>
            <p:ph type="dt" sz="half" idx="10"/>
          </p:nvPr>
        </p:nvSpPr>
        <p:spPr/>
        <p:txBody>
          <a:bodyPr/>
          <a:lstStyle/>
          <a:p>
            <a:pPr>
              <a:defRPr/>
            </a:pPr>
            <a:r>
              <a:rPr lang="en-US">
                <a:solidFill>
                  <a:prstClr val="black">
                    <a:tint val="75000"/>
                  </a:prstClr>
                </a:solidFill>
              </a:rPr>
              <a:t>9/3/20XX</a:t>
            </a:r>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F1430FE3-6650-F5FB-094A-803208AD3EEA}"/>
              </a:ext>
            </a:extLst>
          </p:cNvPr>
          <p:cNvSpPr>
            <a:spLocks noGrp="1"/>
          </p:cNvSpPr>
          <p:nvPr>
            <p:ph type="ftr" sz="quarter" idx="11"/>
          </p:nvPr>
        </p:nvSpPr>
        <p:spPr/>
        <p:txBody>
          <a:bodyPr/>
          <a:lstStyle/>
          <a:p>
            <a:pPr>
              <a:defRPr/>
            </a:pPr>
            <a:r>
              <a:rPr lang="en-US">
                <a:solidFill>
                  <a:prstClr val="black">
                    <a:tint val="75000"/>
                  </a:prstClr>
                </a:solidFill>
              </a:rPr>
              <a:t>Presentation Title</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7E151F69-B593-B65F-9B7F-D2BB67BFAC03}"/>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9</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676609A9-7947-8374-1012-6214B5E230CC}"/>
              </a:ext>
            </a:extLst>
          </p:cNvPr>
          <p:cNvSpPr>
            <a:spLocks noGrp="1"/>
          </p:cNvSpPr>
          <p:nvPr>
            <p:ph idx="1"/>
          </p:nvPr>
        </p:nvSpPr>
        <p:spPr>
          <a:xfrm>
            <a:off x="838200" y="1520687"/>
            <a:ext cx="10515600" cy="4835663"/>
          </a:xfrm>
        </p:spPr>
        <p:txBody>
          <a:bodyPr>
            <a:normAutofit lnSpcReduction="10000"/>
          </a:bodyPr>
          <a:lstStyle/>
          <a:p>
            <a:pPr marL="0" indent="0">
              <a:buNone/>
            </a:pPr>
            <a:r>
              <a:rPr lang="en-GB" b="1" i="0" dirty="0">
                <a:solidFill>
                  <a:srgbClr val="000000"/>
                </a:solidFill>
                <a:effectLst/>
              </a:rPr>
              <a:t>3. What may be an indicator that an adult is being subjected to financial abuse?</a:t>
            </a:r>
            <a:endParaRPr lang="en-GB" dirty="0">
              <a:solidFill>
                <a:srgbClr val="000000"/>
              </a:solidFill>
            </a:endParaRPr>
          </a:p>
          <a:p>
            <a:pPr marL="514350" indent="-514350">
              <a:buFont typeface="+mj-lt"/>
              <a:buAutoNum type="alphaLcParenR"/>
            </a:pPr>
            <a:r>
              <a:rPr lang="en-GB" dirty="0">
                <a:solidFill>
                  <a:srgbClr val="000000"/>
                </a:solidFill>
              </a:rPr>
              <a:t>Suddenly repeatedly requesting money from their visitor</a:t>
            </a:r>
          </a:p>
          <a:p>
            <a:pPr marL="514350" indent="-514350">
              <a:buFont typeface="+mj-lt"/>
              <a:buAutoNum type="alphaLcParenR"/>
            </a:pPr>
            <a:r>
              <a:rPr lang="en-GB" dirty="0">
                <a:solidFill>
                  <a:srgbClr val="000000"/>
                </a:solidFill>
              </a:rPr>
              <a:t>Worsening symptoms of mental health issues</a:t>
            </a:r>
          </a:p>
          <a:p>
            <a:pPr marL="514350" indent="-514350">
              <a:buFont typeface="+mj-lt"/>
              <a:buAutoNum type="alphaLcParenR"/>
            </a:pPr>
            <a:r>
              <a:rPr lang="en-GB" dirty="0">
                <a:solidFill>
                  <a:srgbClr val="000000"/>
                </a:solidFill>
              </a:rPr>
              <a:t>Sudden weight loss</a:t>
            </a:r>
          </a:p>
          <a:p>
            <a:pPr marL="0" indent="0">
              <a:buNone/>
            </a:pPr>
            <a:endParaRPr lang="en-GB" dirty="0">
              <a:solidFill>
                <a:srgbClr val="000000"/>
              </a:solidFill>
            </a:endParaRPr>
          </a:p>
          <a:p>
            <a:pPr marL="0" indent="0">
              <a:buNone/>
            </a:pPr>
            <a:r>
              <a:rPr lang="en-GB" b="1" dirty="0">
                <a:solidFill>
                  <a:srgbClr val="000000"/>
                </a:solidFill>
              </a:rPr>
              <a:t>4</a:t>
            </a:r>
            <a:r>
              <a:rPr lang="en-GB" b="1" i="0" dirty="0">
                <a:solidFill>
                  <a:srgbClr val="000000"/>
                </a:solidFill>
                <a:effectLst/>
              </a:rPr>
              <a:t>. If an adult discloses abuse to you, how should you react?</a:t>
            </a:r>
            <a:endParaRPr lang="en-GB" dirty="0">
              <a:solidFill>
                <a:srgbClr val="000000"/>
              </a:solidFill>
            </a:endParaRPr>
          </a:p>
          <a:p>
            <a:pPr marL="514350" indent="-514350">
              <a:buFont typeface="+mj-lt"/>
              <a:buAutoNum type="alphaLcParenR"/>
            </a:pPr>
            <a:r>
              <a:rPr lang="en-GB" dirty="0">
                <a:solidFill>
                  <a:srgbClr val="000000"/>
                </a:solidFill>
              </a:rPr>
              <a:t>Tell the GDWG office immediately</a:t>
            </a:r>
          </a:p>
          <a:p>
            <a:pPr marL="514350" indent="-514350">
              <a:buFont typeface="+mj-lt"/>
              <a:buAutoNum type="alphaLcParenR"/>
            </a:pPr>
            <a:r>
              <a:rPr lang="en-GB" dirty="0">
                <a:solidFill>
                  <a:srgbClr val="000000"/>
                </a:solidFill>
              </a:rPr>
              <a:t>Reassure them and say they were right to tell you</a:t>
            </a:r>
          </a:p>
          <a:p>
            <a:pPr marL="514350" indent="-514350">
              <a:buFont typeface="+mj-lt"/>
              <a:buAutoNum type="alphaLcParenR"/>
            </a:pPr>
            <a:r>
              <a:rPr lang="en-GB" dirty="0">
                <a:solidFill>
                  <a:srgbClr val="000000"/>
                </a:solidFill>
              </a:rPr>
              <a:t>Ask leading questions about what happened</a:t>
            </a:r>
          </a:p>
          <a:p>
            <a:pPr marL="514350" indent="-514350">
              <a:buFont typeface="+mj-lt"/>
              <a:buAutoNum type="alphaLcParenR"/>
            </a:pPr>
            <a:endParaRPr lang="en-GB" b="1" i="0" dirty="0">
              <a:solidFill>
                <a:srgbClr val="000000"/>
              </a:solidFill>
              <a:effectLst/>
              <a:latin typeface="Lato" panose="020F0502020204030203" pitchFamily="34" charset="0"/>
            </a:endParaRPr>
          </a:p>
        </p:txBody>
      </p:sp>
    </p:spTree>
    <p:extLst>
      <p:ext uri="{BB962C8B-B14F-4D97-AF65-F5344CB8AC3E}">
        <p14:creationId xmlns:p14="http://schemas.microsoft.com/office/powerpoint/2010/main" val="468845841"/>
      </p:ext>
    </p:extLst>
  </p:cSld>
  <p:clrMapOvr>
    <a:masterClrMapping/>
  </p:clrMapOvr>
</p:sld>
</file>

<file path=ppt/theme/theme1.xml><?xml version="1.0" encoding="utf-8"?>
<a:theme xmlns:a="http://schemas.openxmlformats.org/drawingml/2006/main" name="ShapesVTI">
  <a:themeElements>
    <a:clrScheme name="Shapes">
      <a:dk1>
        <a:sysClr val="windowText" lastClr="000000"/>
      </a:dk1>
      <a:lt1>
        <a:sysClr val="window" lastClr="FFFFFF"/>
      </a:lt1>
      <a:dk2>
        <a:srgbClr val="281B10"/>
      </a:dk2>
      <a:lt2>
        <a:srgbClr val="FFF9F5"/>
      </a:lt2>
      <a:accent1>
        <a:srgbClr val="EE7661"/>
      </a:accent1>
      <a:accent2>
        <a:srgbClr val="4E91F0"/>
      </a:accent2>
      <a:accent3>
        <a:srgbClr val="5B5260"/>
      </a:accent3>
      <a:accent4>
        <a:srgbClr val="2CC3B4"/>
      </a:accent4>
      <a:accent5>
        <a:srgbClr val="C097F8"/>
      </a:accent5>
      <a:accent6>
        <a:srgbClr val="FF9514"/>
      </a:accent6>
      <a:hlink>
        <a:srgbClr val="E50CBC"/>
      </a:hlink>
      <a:folHlink>
        <a:srgbClr val="6257FF"/>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4D8B0623404643A64B93FDB9F8809A" ma:contentTypeVersion="18" ma:contentTypeDescription="Create a new document." ma:contentTypeScope="" ma:versionID="1667b212a58c337d28a4729482c992e4">
  <xsd:schema xmlns:xsd="http://www.w3.org/2001/XMLSchema" xmlns:xs="http://www.w3.org/2001/XMLSchema" xmlns:p="http://schemas.microsoft.com/office/2006/metadata/properties" xmlns:ns2="563ca9d0-e34a-47cf-95f4-eaa8a3848c5d" xmlns:ns3="b6128152-f4d3-4f2a-8d72-593d1043d5c6" targetNamespace="http://schemas.microsoft.com/office/2006/metadata/properties" ma:root="true" ma:fieldsID="f340a4bffd3c2b22a5eb1ab279af73ca" ns2:_="" ns3:_="">
    <xsd:import namespace="563ca9d0-e34a-47cf-95f4-eaa8a3848c5d"/>
    <xsd:import namespace="b6128152-f4d3-4f2a-8d72-593d1043d5c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3ca9d0-e34a-47cf-95f4-eaa8a3848c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4e49e8c-8da6-4f23-bb10-923a7fc021e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6128152-f4d3-4f2a-8d72-593d1043d5c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0ac2570-174f-479d-890f-5d8d4014e086}" ma:internalName="TaxCatchAll" ma:showField="CatchAllData" ma:web="b6128152-f4d3-4f2a-8d72-593d1043d5c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563ca9d0-e34a-47cf-95f4-eaa8a3848c5d" xsi:nil="true"/>
    <lcf76f155ced4ddcb4097134ff3c332f xmlns="563ca9d0-e34a-47cf-95f4-eaa8a3848c5d">
      <Terms xmlns="http://schemas.microsoft.com/office/infopath/2007/PartnerControls"/>
    </lcf76f155ced4ddcb4097134ff3c332f>
    <TaxCatchAll xmlns="b6128152-f4d3-4f2a-8d72-593d1043d5c6" xsi:nil="true"/>
    <SharedWithUsers xmlns="b6128152-f4d3-4f2a-8d72-593d1043d5c6">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E9ECA8-F6EB-4E0B-9C2B-3AC2CD9261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3ca9d0-e34a-47cf-95f4-eaa8a3848c5d"/>
    <ds:schemaRef ds:uri="b6128152-f4d3-4f2a-8d72-593d1043d5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DEF148-1770-458F-8F5B-C3D0A278AA97}">
  <ds:schemaRefs>
    <ds:schemaRef ds:uri="563ca9d0-e34a-47cf-95f4-eaa8a3848c5d"/>
    <ds:schemaRef ds:uri="71af3243-3dd4-4a8d-8c0d-dd76da1f02a5"/>
    <ds:schemaRef ds:uri="b6128152-f4d3-4f2a-8d72-593d1043d5c6"/>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A449C04-64B3-4403-94B7-8D2284C38D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{F652773B-508B-4445-B185-FE43D147B236}tf78504181_win32</Template>
  <TotalTime>2182</TotalTime>
  <Words>2599</Words>
  <Application>Microsoft Office PowerPoint</Application>
  <PresentationFormat>Widescreen</PresentationFormat>
  <Paragraphs>293</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Avenir Next LT Pro</vt:lpstr>
      <vt:lpstr>Calibri</vt:lpstr>
      <vt:lpstr>Lato</vt:lpstr>
      <vt:lpstr>neue-haas-grotesk-text</vt:lpstr>
      <vt:lpstr>Tw Cen MT</vt:lpstr>
      <vt:lpstr>ShapesVTI</vt:lpstr>
      <vt:lpstr>Safeguarding Training</vt:lpstr>
      <vt:lpstr>Agenda</vt:lpstr>
      <vt:lpstr>Introduction</vt:lpstr>
      <vt:lpstr>Introduction</vt:lpstr>
      <vt:lpstr>Introduction</vt:lpstr>
      <vt:lpstr>Introduction</vt:lpstr>
      <vt:lpstr>Quiz</vt:lpstr>
      <vt:lpstr>Quiz</vt:lpstr>
      <vt:lpstr>Quiz</vt:lpstr>
      <vt:lpstr>Quiz</vt:lpstr>
      <vt:lpstr>Quiz</vt:lpstr>
      <vt:lpstr>Quiz</vt:lpstr>
      <vt:lpstr>The role of a Visitor in safeguarding</vt:lpstr>
      <vt:lpstr>Role of a Visitor</vt:lpstr>
      <vt:lpstr>Role of a Visitor</vt:lpstr>
      <vt:lpstr>Reporting procedures</vt:lpstr>
      <vt:lpstr>Reporting procedures</vt:lpstr>
      <vt:lpstr>Examples of when immediate action is needed</vt:lpstr>
      <vt:lpstr>Adults at Risk and Rule 35</vt:lpstr>
      <vt:lpstr>Adults at Risk</vt:lpstr>
      <vt:lpstr>Adults at Risk</vt:lpstr>
      <vt:lpstr>Rule 35</vt:lpstr>
      <vt:lpstr>Adults at Risk</vt:lpstr>
      <vt:lpstr>IRC response</vt:lpstr>
      <vt:lpstr>SCENARIO 1</vt:lpstr>
      <vt:lpstr>SCENARIO 2</vt:lpstr>
      <vt:lpstr>SCENARIO 3</vt:lpstr>
      <vt:lpstr>SCENARIO 4</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Refresher Training</dc:title>
  <dc:creator>Karris Hamilton</dc:creator>
  <cp:lastModifiedBy>Lara Bligh-Caplan</cp:lastModifiedBy>
  <cp:revision>2</cp:revision>
  <dcterms:created xsi:type="dcterms:W3CDTF">2023-02-05T21:07:59Z</dcterms:created>
  <dcterms:modified xsi:type="dcterms:W3CDTF">2024-04-04T12:33:21Z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0x010100754D8B0623404643A64B93FDB9F8809A</vt:lpwstr>
  </property>
  <property fmtid="{D5CDD505-2E9C-101B-9397-08002B2CF9AE}" pid="3" name="MediaServiceImageTags">
    <vt:lpwstr/>
  </property>
</Properties>
</file>