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28" r:id="rId3"/>
  </p:sldMasterIdLst>
  <p:notesMasterIdLst>
    <p:notesMasterId r:id="rId49"/>
  </p:notesMasterIdLst>
  <p:handoutMasterIdLst>
    <p:handoutMasterId r:id="rId50"/>
  </p:handoutMasterIdLst>
  <p:sldIdLst>
    <p:sldId id="663" r:id="rId4"/>
    <p:sldId id="673" r:id="rId5"/>
    <p:sldId id="638" r:id="rId6"/>
    <p:sldId id="627" r:id="rId7"/>
    <p:sldId id="675" r:id="rId8"/>
    <p:sldId id="262" r:id="rId9"/>
    <p:sldId id="674" r:id="rId10"/>
    <p:sldId id="499" r:id="rId11"/>
    <p:sldId id="550" r:id="rId12"/>
    <p:sldId id="641" r:id="rId13"/>
    <p:sldId id="582" r:id="rId14"/>
    <p:sldId id="676" r:id="rId15"/>
    <p:sldId id="679" r:id="rId16"/>
    <p:sldId id="544" r:id="rId17"/>
    <p:sldId id="634" r:id="rId18"/>
    <p:sldId id="595" r:id="rId19"/>
    <p:sldId id="581" r:id="rId20"/>
    <p:sldId id="677" r:id="rId21"/>
    <p:sldId id="681" r:id="rId22"/>
    <p:sldId id="702" r:id="rId23"/>
    <p:sldId id="599" r:id="rId24"/>
    <p:sldId id="662" r:id="rId25"/>
    <p:sldId id="678" r:id="rId26"/>
    <p:sldId id="343" r:id="rId27"/>
    <p:sldId id="344" r:id="rId28"/>
    <p:sldId id="695" r:id="rId29"/>
    <p:sldId id="699" r:id="rId30"/>
    <p:sldId id="683" r:id="rId31"/>
    <p:sldId id="685" r:id="rId32"/>
    <p:sldId id="684" r:id="rId33"/>
    <p:sldId id="703" r:id="rId34"/>
    <p:sldId id="704" r:id="rId35"/>
    <p:sldId id="705" r:id="rId36"/>
    <p:sldId id="689" r:id="rId37"/>
    <p:sldId id="690" r:id="rId38"/>
    <p:sldId id="691" r:id="rId39"/>
    <p:sldId id="693" r:id="rId40"/>
    <p:sldId id="687" r:id="rId41"/>
    <p:sldId id="692" r:id="rId42"/>
    <p:sldId id="698" r:id="rId43"/>
    <p:sldId id="696" r:id="rId44"/>
    <p:sldId id="697" r:id="rId45"/>
    <p:sldId id="700" r:id="rId46"/>
    <p:sldId id="701" r:id="rId47"/>
    <p:sldId id="688" r:id="rId48"/>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00"/>
    <a:srgbClr val="FFFF99"/>
    <a:srgbClr val="CCFF99"/>
    <a:srgbClr val="4A2FBD"/>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183" autoAdjust="0"/>
  </p:normalViewPr>
  <p:slideViewPr>
    <p:cSldViewPr>
      <p:cViewPr varScale="1">
        <p:scale>
          <a:sx n="55" d="100"/>
          <a:sy n="55" d="100"/>
        </p:scale>
        <p:origin x="1624" y="2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p:scale>
          <a:sx n="172" d="100"/>
          <a:sy n="172" d="100"/>
        </p:scale>
        <p:origin x="643" y="-38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1813"/>
          </a:xfrm>
          <a:prstGeom prst="rect">
            <a:avLst/>
          </a:prstGeom>
        </p:spPr>
        <p:txBody>
          <a:bodyPr vert="horz" lIns="94750" tIns="47375" rIns="94750" bIns="47375" rtlCol="0"/>
          <a:lstStyle>
            <a:lvl1pPr algn="l">
              <a:defRPr sz="1200"/>
            </a:lvl1pPr>
          </a:lstStyle>
          <a:p>
            <a:endParaRPr lang="en-GB" dirty="0"/>
          </a:p>
        </p:txBody>
      </p:sp>
      <p:sp>
        <p:nvSpPr>
          <p:cNvPr id="3" name="Date Placeholder 2"/>
          <p:cNvSpPr>
            <a:spLocks noGrp="1"/>
          </p:cNvSpPr>
          <p:nvPr>
            <p:ph type="dt" sz="quarter" idx="1"/>
          </p:nvPr>
        </p:nvSpPr>
        <p:spPr>
          <a:xfrm>
            <a:off x="4023992" y="1"/>
            <a:ext cx="3078427" cy="511813"/>
          </a:xfrm>
          <a:prstGeom prst="rect">
            <a:avLst/>
          </a:prstGeom>
        </p:spPr>
        <p:txBody>
          <a:bodyPr vert="horz" lIns="94750" tIns="47375" rIns="94750" bIns="47375" rtlCol="0"/>
          <a:lstStyle>
            <a:lvl1pPr algn="r">
              <a:defRPr sz="1200"/>
            </a:lvl1pPr>
          </a:lstStyle>
          <a:p>
            <a:fld id="{641CECC4-DC74-47F2-B7BD-BF757B6D6B4C}" type="datetimeFigureOut">
              <a:rPr lang="en-GB" smtClean="0"/>
              <a:pPr/>
              <a:t>04/04/2024</a:t>
            </a:fld>
            <a:endParaRPr lang="en-GB" dirty="0"/>
          </a:p>
        </p:txBody>
      </p:sp>
      <p:sp>
        <p:nvSpPr>
          <p:cNvPr id="4" name="Footer Placeholder 3"/>
          <p:cNvSpPr>
            <a:spLocks noGrp="1"/>
          </p:cNvSpPr>
          <p:nvPr>
            <p:ph type="ftr" sz="quarter" idx="2"/>
          </p:nvPr>
        </p:nvSpPr>
        <p:spPr>
          <a:xfrm>
            <a:off x="0" y="9721156"/>
            <a:ext cx="3078427" cy="511812"/>
          </a:xfrm>
          <a:prstGeom prst="rect">
            <a:avLst/>
          </a:prstGeom>
        </p:spPr>
        <p:txBody>
          <a:bodyPr vert="horz" lIns="94750" tIns="47375" rIns="94750" bIns="47375" rtlCol="0" anchor="b"/>
          <a:lstStyle>
            <a:lvl1pPr algn="l">
              <a:defRPr sz="1200"/>
            </a:lvl1pPr>
          </a:lstStyle>
          <a:p>
            <a:r>
              <a:rPr lang="en-GB" dirty="0"/>
              <a:t>Edge Training &amp; Consultancy Ltd     www.edgetraining.org.uk</a:t>
            </a:r>
          </a:p>
        </p:txBody>
      </p:sp>
      <p:sp>
        <p:nvSpPr>
          <p:cNvPr id="5" name="Slide Number Placeholder 4"/>
          <p:cNvSpPr>
            <a:spLocks noGrp="1"/>
          </p:cNvSpPr>
          <p:nvPr>
            <p:ph type="sldNum" sz="quarter" idx="3"/>
          </p:nvPr>
        </p:nvSpPr>
        <p:spPr>
          <a:xfrm>
            <a:off x="4023992" y="9721156"/>
            <a:ext cx="3078427" cy="511812"/>
          </a:xfrm>
          <a:prstGeom prst="rect">
            <a:avLst/>
          </a:prstGeom>
        </p:spPr>
        <p:txBody>
          <a:bodyPr vert="horz" lIns="94750" tIns="47375" rIns="94750" bIns="47375" rtlCol="0" anchor="b"/>
          <a:lstStyle>
            <a:lvl1pPr algn="r">
              <a:defRPr sz="1200"/>
            </a:lvl1pPr>
          </a:lstStyle>
          <a:p>
            <a:fld id="{A5E42EA0-B54F-4BB9-95DF-A9D7D72D27BA}" type="slidenum">
              <a:rPr lang="en-GB" smtClean="0"/>
              <a:pPr/>
              <a:t>‹#›</a:t>
            </a:fld>
            <a:endParaRPr lang="en-GB" dirty="0"/>
          </a:p>
        </p:txBody>
      </p:sp>
    </p:spTree>
    <p:extLst>
      <p:ext uri="{BB962C8B-B14F-4D97-AF65-F5344CB8AC3E}">
        <p14:creationId xmlns:p14="http://schemas.microsoft.com/office/powerpoint/2010/main" val="7798139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1730"/>
          </a:xfrm>
          <a:prstGeom prst="rect">
            <a:avLst/>
          </a:prstGeom>
        </p:spPr>
        <p:txBody>
          <a:bodyPr vert="horz" lIns="94750" tIns="47375" rIns="94750" bIns="47375" rtlCol="0"/>
          <a:lstStyle>
            <a:lvl1pPr algn="l">
              <a:defRPr sz="1200"/>
            </a:lvl1pPr>
          </a:lstStyle>
          <a:p>
            <a:endParaRPr lang="en-GB" dirty="0"/>
          </a:p>
        </p:txBody>
      </p:sp>
      <p:sp>
        <p:nvSpPr>
          <p:cNvPr id="3" name="Date Placeholder 2"/>
          <p:cNvSpPr>
            <a:spLocks noGrp="1"/>
          </p:cNvSpPr>
          <p:nvPr>
            <p:ph type="dt" idx="1"/>
          </p:nvPr>
        </p:nvSpPr>
        <p:spPr>
          <a:xfrm>
            <a:off x="4023992" y="1"/>
            <a:ext cx="3078427" cy="511730"/>
          </a:xfrm>
          <a:prstGeom prst="rect">
            <a:avLst/>
          </a:prstGeom>
        </p:spPr>
        <p:txBody>
          <a:bodyPr vert="horz" lIns="94750" tIns="47375" rIns="94750" bIns="47375" rtlCol="0"/>
          <a:lstStyle>
            <a:lvl1pPr algn="r">
              <a:defRPr sz="1200"/>
            </a:lvl1pPr>
          </a:lstStyle>
          <a:p>
            <a:fld id="{9078ACC2-3376-400A-958E-FBC0155F5F96}" type="datetimeFigureOut">
              <a:rPr lang="en-GB" smtClean="0"/>
              <a:pPr/>
              <a:t>04/04/2024</a:t>
            </a:fld>
            <a:endParaRPr lang="en-GB" dirty="0"/>
          </a:p>
        </p:txBody>
      </p:sp>
      <p:sp>
        <p:nvSpPr>
          <p:cNvPr id="4" name="Slide Image Placeholder 3"/>
          <p:cNvSpPr>
            <a:spLocks noGrp="1" noRot="1" noChangeAspect="1"/>
          </p:cNvSpPr>
          <p:nvPr>
            <p:ph type="sldImg" idx="2"/>
          </p:nvPr>
        </p:nvSpPr>
        <p:spPr>
          <a:xfrm>
            <a:off x="993775" y="766763"/>
            <a:ext cx="5116513" cy="3838575"/>
          </a:xfrm>
          <a:prstGeom prst="rect">
            <a:avLst/>
          </a:prstGeom>
          <a:noFill/>
          <a:ln w="12700">
            <a:solidFill>
              <a:prstClr val="black"/>
            </a:solidFill>
          </a:ln>
        </p:spPr>
        <p:txBody>
          <a:bodyPr vert="horz" lIns="94750" tIns="47375" rIns="94750" bIns="47375" rtlCol="0" anchor="ctr"/>
          <a:lstStyle/>
          <a:p>
            <a:endParaRPr lang="en-GB" dirty="0"/>
          </a:p>
        </p:txBody>
      </p:sp>
      <p:sp>
        <p:nvSpPr>
          <p:cNvPr id="5" name="Notes Placeholder 4"/>
          <p:cNvSpPr>
            <a:spLocks noGrp="1"/>
          </p:cNvSpPr>
          <p:nvPr>
            <p:ph type="body" sz="quarter" idx="3"/>
          </p:nvPr>
        </p:nvSpPr>
        <p:spPr>
          <a:xfrm>
            <a:off x="710407" y="4861442"/>
            <a:ext cx="5683250" cy="4605575"/>
          </a:xfrm>
          <a:prstGeom prst="rect">
            <a:avLst/>
          </a:prstGeom>
        </p:spPr>
        <p:txBody>
          <a:bodyPr vert="horz" lIns="94750" tIns="47375" rIns="94750" bIns="473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0"/>
          </a:xfrm>
          <a:prstGeom prst="rect">
            <a:avLst/>
          </a:prstGeom>
        </p:spPr>
        <p:txBody>
          <a:bodyPr vert="horz" lIns="94750" tIns="47375" rIns="94750" bIns="47375" rtlCol="0" anchor="b"/>
          <a:lstStyle>
            <a:lvl1pPr algn="l">
              <a:defRPr sz="1200"/>
            </a:lvl1pPr>
          </a:lstStyle>
          <a:p>
            <a:r>
              <a:rPr lang="en-GB" dirty="0"/>
              <a:t>Edge Training &amp; Consultancy Ltd     www.edgetraining.org.uk</a:t>
            </a:r>
          </a:p>
        </p:txBody>
      </p:sp>
      <p:sp>
        <p:nvSpPr>
          <p:cNvPr id="7" name="Slide Number Placeholder 6"/>
          <p:cNvSpPr>
            <a:spLocks noGrp="1"/>
          </p:cNvSpPr>
          <p:nvPr>
            <p:ph type="sldNum" sz="quarter" idx="5"/>
          </p:nvPr>
        </p:nvSpPr>
        <p:spPr>
          <a:xfrm>
            <a:off x="4023992" y="9721106"/>
            <a:ext cx="3078427" cy="511730"/>
          </a:xfrm>
          <a:prstGeom prst="rect">
            <a:avLst/>
          </a:prstGeom>
        </p:spPr>
        <p:txBody>
          <a:bodyPr vert="horz" lIns="94750" tIns="47375" rIns="94750" bIns="47375" rtlCol="0" anchor="b"/>
          <a:lstStyle>
            <a:lvl1pPr algn="r">
              <a:defRPr sz="1200"/>
            </a:lvl1pPr>
          </a:lstStyle>
          <a:p>
            <a:fld id="{7F1CBC66-54B4-4A06-A522-5C74CB010687}" type="slidenum">
              <a:rPr lang="en-GB" smtClean="0"/>
              <a:pPr/>
              <a:t>‹#›</a:t>
            </a:fld>
            <a:endParaRPr lang="en-GB" dirty="0"/>
          </a:p>
        </p:txBody>
      </p:sp>
    </p:spTree>
    <p:extLst>
      <p:ext uri="{BB962C8B-B14F-4D97-AF65-F5344CB8AC3E}">
        <p14:creationId xmlns:p14="http://schemas.microsoft.com/office/powerpoint/2010/main" val="33207585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1</a:t>
            </a:fld>
            <a:endParaRPr lang="en-GB" dirty="0"/>
          </a:p>
        </p:txBody>
      </p:sp>
    </p:spTree>
    <p:extLst>
      <p:ext uri="{BB962C8B-B14F-4D97-AF65-F5344CB8AC3E}">
        <p14:creationId xmlns:p14="http://schemas.microsoft.com/office/powerpoint/2010/main" val="2528101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10</a:t>
            </a:fld>
            <a:endParaRPr lang="en-GB" dirty="0"/>
          </a:p>
        </p:txBody>
      </p:sp>
    </p:spTree>
    <p:extLst>
      <p:ext uri="{BB962C8B-B14F-4D97-AF65-F5344CB8AC3E}">
        <p14:creationId xmlns:p14="http://schemas.microsoft.com/office/powerpoint/2010/main" val="228247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4027500" y="9756474"/>
            <a:ext cx="3079853" cy="479827"/>
          </a:xfrm>
          <a:prstGeom prst="rect">
            <a:avLst/>
          </a:prstGeom>
          <a:noFill/>
          <a:ln w="9525">
            <a:noFill/>
            <a:miter lim="800000"/>
            <a:headEnd/>
            <a:tailEnd/>
          </a:ln>
        </p:spPr>
        <p:txBody>
          <a:bodyPr lIns="96124" tIns="48062" rIns="96124" bIns="48062" anchor="b"/>
          <a:lstStyle/>
          <a:p>
            <a:pPr algn="r" fontAlgn="base">
              <a:spcBef>
                <a:spcPct val="0"/>
              </a:spcBef>
              <a:spcAft>
                <a:spcPct val="0"/>
              </a:spcAft>
            </a:pPr>
            <a:fld id="{2D75BBC6-614A-4A9E-8CF2-58520C3EAC0B}" type="slidenum">
              <a:rPr lang="en-US" sz="1200">
                <a:solidFill>
                  <a:prstClr val="black"/>
                </a:solidFill>
                <a:latin typeface="Verdana" pitchFamily="34" charset="0"/>
              </a:rPr>
              <a:pPr algn="r" fontAlgn="base">
                <a:spcBef>
                  <a:spcPct val="0"/>
                </a:spcBef>
                <a:spcAft>
                  <a:spcPct val="0"/>
                </a:spcAft>
              </a:pPr>
              <a:t>11</a:t>
            </a:fld>
            <a:endParaRPr lang="en-US" sz="1200" dirty="0">
              <a:solidFill>
                <a:prstClr val="black"/>
              </a:solidFill>
              <a:latin typeface="Verdana" pitchFamily="34" charset="0"/>
            </a:endParaRPr>
          </a:p>
        </p:txBody>
      </p:sp>
      <p:sp>
        <p:nvSpPr>
          <p:cNvPr id="182275" name="Rectangle 2"/>
          <p:cNvSpPr>
            <a:spLocks noGrp="1" noRot="1" noChangeAspect="1" noChangeArrowheads="1" noTextEdit="1"/>
          </p:cNvSpPr>
          <p:nvPr>
            <p:ph type="sldImg"/>
          </p:nvPr>
        </p:nvSpPr>
        <p:spPr>
          <a:solidFill>
            <a:srgbClr val="FFFFFF"/>
          </a:solidFill>
          <a:ln cap="flat"/>
        </p:spPr>
      </p:sp>
      <p:sp>
        <p:nvSpPr>
          <p:cNvPr id="182276" name="Rectangle 3"/>
          <p:cNvSpPr>
            <a:spLocks noGrp="1" noChangeArrowheads="1"/>
          </p:cNvSpPr>
          <p:nvPr>
            <p:ph type="body" idx="1"/>
          </p:nvPr>
        </p:nvSpPr>
        <p:spPr>
          <a:noFill/>
          <a:ln>
            <a:solidFill>
              <a:srgbClr val="000000"/>
            </a:solidFill>
          </a:ln>
        </p:spPr>
        <p:txBody>
          <a:bodyPr/>
          <a:lstStyle/>
          <a:p>
            <a:pPr eaLnBrk="1" hangingPunct="1"/>
            <a:endParaRPr lang="en-GB" dirty="0"/>
          </a:p>
        </p:txBody>
      </p:sp>
      <p:sp>
        <p:nvSpPr>
          <p:cNvPr id="5" name="Header Placeholder 4"/>
          <p:cNvSpPr>
            <a:spLocks noGrp="1"/>
          </p:cNvSpPr>
          <p:nvPr>
            <p:ph type="hdr" sz="quarter" idx="10"/>
          </p:nvPr>
        </p:nvSpPr>
        <p:spPr/>
        <p:txBody>
          <a:bodyPr/>
          <a:lstStyle/>
          <a:p>
            <a:r>
              <a:rPr lang="en-GB">
                <a:solidFill>
                  <a:prstClr val="black"/>
                </a:solidFill>
              </a:rPr>
              <a:t>Edge Training &amp; Consultancy Ltd</a:t>
            </a:r>
          </a:p>
        </p:txBody>
      </p:sp>
    </p:spTree>
    <p:extLst>
      <p:ext uri="{BB962C8B-B14F-4D97-AF65-F5344CB8AC3E}">
        <p14:creationId xmlns:p14="http://schemas.microsoft.com/office/powerpoint/2010/main" val="206697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spcAft>
                <a:spcPts val="750"/>
              </a:spcAft>
            </a:pP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Rusi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Kosev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was diagnosed with schizophrenia in 1975 and declared unfit to work in 1990. In 2000, following a request from his stepmother and half-sister, a court declared him partially legally incapacitated without notifying him. Since his relatives declined guardianship, a municipal council officer was appointed his guardian. Without informing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the guardian requested that he be placed in a social care home for 'people with mental disorders'. Consequently, in 2002,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was taken to an isolated home about 400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kilometers</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from his hometown and 80 per cent of his pension was transferred there as payment.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Stanev’s</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identity papers were kept by the staff and, in 2005, the home director was appointed his guardian. He was under constant supervision and only allowed to leave the home with explicit permission. After visiting the social care home in 2003, the European Committee for the Prevention of Torture and Inhuman or Degrading Treatment (CPT) found that the deplorable living conditions and lack of therapeutic activities could be said to amount to inhuman and degrading treatment. Nevertheless,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remained confined there. Although the State had committed to close the home after the CPT visit, renovations were conducted in 2009.</a:t>
            </a:r>
            <a:endParaRPr lang="en-GB" sz="1800" dirty="0">
              <a:effectLst/>
              <a:latin typeface="Times New Roman" panose="02020603050405020304" pitchFamily="18" charset="0"/>
              <a:ea typeface="Times New Roman" panose="02020603050405020304" pitchFamily="18" charset="0"/>
            </a:endParaRPr>
          </a:p>
          <a:p>
            <a:pPr>
              <a:spcAft>
                <a:spcPts val="750"/>
              </a:spcAft>
            </a:pP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In 2004 and 2005, through his lawyer,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expressed the desire to leave the home permanently and asked the prosecutor and the mayor to bring actions to restore his legal capacity. They both refused based on medical assessments indicating that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had schizophrenia and that the home was the most suitable place for him. His appeals against these decisions were upheld by the appellate prosecutor and various courts. In 2006, at his lawyer’s request,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was examined by independent psychiatrist and psychologist who found that his schizophrenia diagnosis was inaccurate, his residence in the home was damaging his mental health, and he should be reintegrated into society.</a:t>
            </a:r>
            <a:endParaRPr lang="en-GB" sz="1800" dirty="0">
              <a:effectLst/>
              <a:latin typeface="Times New Roman" panose="02020603050405020304" pitchFamily="18" charset="0"/>
              <a:ea typeface="Times New Roman" panose="02020603050405020304" pitchFamily="18" charset="0"/>
            </a:endParaRPr>
          </a:p>
          <a:p>
            <a:pPr>
              <a:spcAft>
                <a:spcPts val="750"/>
              </a:spcAft>
            </a:pP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In 2012, the Court found that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Stanev’s</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indefinite and involuntary placement by State authorities in a home amounted to deprivation of liberty under Article 5(1) of the European Convention for Human Rights (ECHR), primarily due to the lack of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Stanev’s</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consent as required under partial guardianship laws. Additionally, due to the absence of a recent psychiatric assessment justifying the detention, it did not comply with requirements for “lawful detention . . . of persons of unsound mind.” Further, the Court found violations of Article 5(4) (judicial review of deprivation of liberty) and Article 5(5) (right to compensation) based on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Stanev’s</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inability under Bulgarian law to directly challenge the lawfulness of his detention and to claim compensation. Taking Article 3 (degrading treatment) alone and with Article 13 (effective remedies), the Court also found that the conditions in the home amounted to degrading treatment (at least until the 2009 renovations) and that because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Stanev’s</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residence was not considered detention under domestic law, he was not afforded an effective remedy. Furthermore, the Court found a violation of article 6(1) (access to court) because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lacked standing to directly apply for judicial restoration of his legal capacity. Noting positive developments in Europe and in the international human rights system, the Court indicated that although the right is not absolute, the significance of a declaration of incapacity requires that restrictions on the right of affected individuals to access courts must be limited and proportionate to a legitimate aim.</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The Court ordered Bulgaria to pay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15,000 euros in non-pecuniary damage. It further determined that the State should consult </a:t>
            </a:r>
            <a:r>
              <a:rPr lang="en-GB" sz="1800" dirty="0" err="1">
                <a:solidFill>
                  <a:srgbClr val="333333"/>
                </a:solidFill>
                <a:effectLst/>
                <a:highlight>
                  <a:srgbClr val="FFFF00"/>
                </a:highlight>
                <a:latin typeface="Source Sans Pro" panose="020B0503030403020204" pitchFamily="34" charset="0"/>
                <a:ea typeface="Times New Roman" panose="02020603050405020304" pitchFamily="18" charset="0"/>
              </a:rPr>
              <a:t>Stanev</a:t>
            </a:r>
            <a:r>
              <a:rPr lang="en-GB" sz="1800" dirty="0">
                <a:solidFill>
                  <a:srgbClr val="333333"/>
                </a:solidFill>
                <a:effectLst/>
                <a:highlight>
                  <a:srgbClr val="FFFF00"/>
                </a:highlight>
                <a:latin typeface="Source Sans Pro" panose="020B0503030403020204" pitchFamily="34" charset="0"/>
                <a:ea typeface="Times New Roman" panose="02020603050405020304" pitchFamily="18" charset="0"/>
              </a:rPr>
              <a:t> to ascertain whether he wished to stay in the home and, if not, to reconsider his situation. The Court also recommended that, as a general matter, the State take measures to ensure effective access to court for individuals under partial guardianship seeking restoration of their legal capacity.</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kern="0" dirty="0">
                <a:solidFill>
                  <a:srgbClr val="000000"/>
                </a:solidFill>
                <a:effectLst/>
                <a:latin typeface="Futura Lt BT" panose="020B0402020204020303" pitchFamily="34"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12</a:t>
            </a:fld>
            <a:endParaRPr lang="en-GB" dirty="0"/>
          </a:p>
        </p:txBody>
      </p:sp>
    </p:spTree>
    <p:extLst>
      <p:ext uri="{BB962C8B-B14F-4D97-AF65-F5344CB8AC3E}">
        <p14:creationId xmlns:p14="http://schemas.microsoft.com/office/powerpoint/2010/main" val="1214929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13</a:t>
            </a:fld>
            <a:endParaRPr lang="en-GB" dirty="0"/>
          </a:p>
        </p:txBody>
      </p:sp>
    </p:spTree>
    <p:extLst>
      <p:ext uri="{BB962C8B-B14F-4D97-AF65-F5344CB8AC3E}">
        <p14:creationId xmlns:p14="http://schemas.microsoft.com/office/powerpoint/2010/main" val="933773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p:txBody>
          <a:bodyPr/>
          <a:lstStyle/>
          <a:p>
            <a:pPr>
              <a:defRPr/>
            </a:pPr>
            <a:fld id="{FBAF77C4-B879-41F6-8DD7-00ED5A32B16E}" type="slidenum">
              <a:rPr lang="en-US"/>
              <a:pPr>
                <a:defRPr/>
              </a:pPr>
              <a:t>14</a:t>
            </a:fld>
            <a:endParaRPr lang="en-US"/>
          </a:p>
        </p:txBody>
      </p:sp>
      <p:sp>
        <p:nvSpPr>
          <p:cNvPr id="297987" name="Rectangle 2"/>
          <p:cNvSpPr>
            <a:spLocks noGrp="1" noRot="1" noChangeAspect="1" noChangeArrowheads="1" noTextEdit="1"/>
          </p:cNvSpPr>
          <p:nvPr>
            <p:ph type="sldImg"/>
          </p:nvPr>
        </p:nvSpPr>
        <p:spPr>
          <a:ln cap="flat"/>
        </p:spPr>
      </p:sp>
      <p:sp>
        <p:nvSpPr>
          <p:cNvPr id="297988" name="Rectangle 3"/>
          <p:cNvSpPr>
            <a:spLocks noGrp="1" noChangeArrowheads="1"/>
          </p:cNvSpPr>
          <p:nvPr>
            <p:ph type="body" idx="1"/>
          </p:nvPr>
        </p:nvSpPr>
        <p:spPr>
          <a:noFill/>
          <a:ln/>
        </p:spPr>
        <p:txBody>
          <a:bodyPr/>
          <a:lstStyle/>
          <a:p>
            <a:pPr eaLnBrk="1" hangingPunct="1"/>
            <a:endParaRPr lang="en-GB"/>
          </a:p>
        </p:txBody>
      </p:sp>
      <p:sp>
        <p:nvSpPr>
          <p:cNvPr id="5" name="Footer Placeholder 4"/>
          <p:cNvSpPr>
            <a:spLocks noGrp="1"/>
          </p:cNvSpPr>
          <p:nvPr>
            <p:ph type="ftr" sz="quarter" idx="10"/>
          </p:nvPr>
        </p:nvSpPr>
        <p:spPr/>
        <p:txBody>
          <a:bodyPr/>
          <a:lstStyle/>
          <a:p>
            <a:r>
              <a:rPr lang="en-GB"/>
              <a:t>Edge Training &amp; Consultancy Ltd     www.edgetraining.org.uk</a:t>
            </a:r>
          </a:p>
        </p:txBody>
      </p:sp>
    </p:spTree>
    <p:extLst>
      <p:ext uri="{BB962C8B-B14F-4D97-AF65-F5344CB8AC3E}">
        <p14:creationId xmlns:p14="http://schemas.microsoft.com/office/powerpoint/2010/main" val="255794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a:ln>
            <a:miter lim="800000"/>
            <a:headEnd/>
            <a:tailEnd/>
          </a:ln>
        </p:spPr>
        <p:txBody>
          <a:bodyPr/>
          <a:lstStyle/>
          <a:p>
            <a:fld id="{706A68E5-9238-4747-B5F6-5CB6022BA191}" type="slidenum">
              <a:rPr lang="en-US">
                <a:solidFill>
                  <a:srgbClr val="000000"/>
                </a:solidFill>
              </a:rPr>
              <a:pPr/>
              <a:t>15</a:t>
            </a:fld>
            <a:endParaRPr lang="en-US">
              <a:solidFill>
                <a:srgbClr val="000000"/>
              </a:solidFill>
            </a:endParaRPr>
          </a:p>
        </p:txBody>
      </p:sp>
      <p:sp>
        <p:nvSpPr>
          <p:cNvPr id="403459" name="Rectangle 2"/>
          <p:cNvSpPr>
            <a:spLocks noGrp="1" noRot="1" noChangeAspect="1" noChangeArrowheads="1" noTextEdit="1"/>
          </p:cNvSpPr>
          <p:nvPr>
            <p:ph type="sldImg"/>
          </p:nvPr>
        </p:nvSpPr>
        <p:spPr>
          <a:ln cap="flat"/>
        </p:spPr>
      </p:sp>
      <p:sp>
        <p:nvSpPr>
          <p:cNvPr id="403460" name="Rectangle 3"/>
          <p:cNvSpPr>
            <a:spLocks noGrp="1" noChangeArrowheads="1"/>
          </p:cNvSpPr>
          <p:nvPr>
            <p:ph type="body" idx="1"/>
          </p:nvPr>
        </p:nvSpPr>
        <p:spPr>
          <a:noFill/>
        </p:spPr>
        <p:txBody>
          <a:bodyPr/>
          <a:lstStyle/>
          <a:p>
            <a:pPr eaLnBrk="1" hangingPunct="1"/>
            <a:endParaRPr lang="en-GB" dirty="0"/>
          </a:p>
        </p:txBody>
      </p:sp>
      <p:sp>
        <p:nvSpPr>
          <p:cNvPr id="5" name="Footer Placeholder 4"/>
          <p:cNvSpPr>
            <a:spLocks noGrp="1"/>
          </p:cNvSpPr>
          <p:nvPr>
            <p:ph type="ftr" sz="quarter" idx="10"/>
          </p:nvPr>
        </p:nvSpPr>
        <p:spPr/>
        <p:txBody>
          <a:bodyPr/>
          <a:lstStyle/>
          <a:p>
            <a:r>
              <a:rPr lang="en-GB">
                <a:solidFill>
                  <a:prstClr val="black"/>
                </a:solidFill>
              </a:rPr>
              <a:t>www.edgetraining.org.uk</a:t>
            </a:r>
          </a:p>
        </p:txBody>
      </p:sp>
      <p:sp>
        <p:nvSpPr>
          <p:cNvPr id="6" name="Header Placeholder 5"/>
          <p:cNvSpPr>
            <a:spLocks noGrp="1"/>
          </p:cNvSpPr>
          <p:nvPr>
            <p:ph type="hdr" sz="quarter" idx="11"/>
          </p:nvPr>
        </p:nvSpPr>
        <p:spPr/>
        <p:txBody>
          <a:bodyPr/>
          <a:lstStyle/>
          <a:p>
            <a:r>
              <a:rPr lang="en-GB">
                <a:solidFill>
                  <a:prstClr val="black"/>
                </a:solidFill>
              </a:rPr>
              <a:t>Edge training &amp; consultancy Ltd</a:t>
            </a:r>
          </a:p>
        </p:txBody>
      </p:sp>
    </p:spTree>
    <p:extLst>
      <p:ext uri="{BB962C8B-B14F-4D97-AF65-F5344CB8AC3E}">
        <p14:creationId xmlns:p14="http://schemas.microsoft.com/office/powerpoint/2010/main" val="1493524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Key</a:t>
            </a:r>
            <a:r>
              <a:rPr lang="en-GB" baseline="0" dirty="0"/>
              <a:t> point is that use or weigh is separate to understanding – this is deliberate. The courts have come across a number of cases where people could understand but not separately ‘use or weigh’. The cases are all linked to mental health issues so it is important to be able to identify them.</a:t>
            </a:r>
            <a:endParaRPr lang="en-GB" dirty="0"/>
          </a:p>
        </p:txBody>
      </p:sp>
      <p:sp>
        <p:nvSpPr>
          <p:cNvPr id="4" name="Footer Placeholder 3"/>
          <p:cNvSpPr>
            <a:spLocks noGrp="1"/>
          </p:cNvSpPr>
          <p:nvPr>
            <p:ph type="ftr" sz="quarter" idx="10"/>
          </p:nvPr>
        </p:nvSpPr>
        <p:spPr/>
        <p:txBody>
          <a:bodyPr/>
          <a:lstStyle/>
          <a:p>
            <a:r>
              <a:rPr lang="en-GB"/>
              <a:t>Edge Training &amp; Consultancy Ltd     www.edgetraining.org.uk</a:t>
            </a:r>
          </a:p>
        </p:txBody>
      </p:sp>
      <p:sp>
        <p:nvSpPr>
          <p:cNvPr id="5" name="Slide Number Placeholder 4"/>
          <p:cNvSpPr>
            <a:spLocks noGrp="1"/>
          </p:cNvSpPr>
          <p:nvPr>
            <p:ph type="sldNum" sz="quarter" idx="11"/>
          </p:nvPr>
        </p:nvSpPr>
        <p:spPr/>
        <p:txBody>
          <a:bodyPr/>
          <a:lstStyle/>
          <a:p>
            <a:fld id="{7F1CBC66-54B4-4A06-A522-5C74CB010687}" type="slidenum">
              <a:rPr lang="en-GB" smtClean="0"/>
              <a:pPr/>
              <a:t>16</a:t>
            </a:fld>
            <a:endParaRPr lang="en-GB"/>
          </a:p>
        </p:txBody>
      </p:sp>
    </p:spTree>
    <p:extLst>
      <p:ext uri="{BB962C8B-B14F-4D97-AF65-F5344CB8AC3E}">
        <p14:creationId xmlns:p14="http://schemas.microsoft.com/office/powerpoint/2010/main" val="3114918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miter lim="800000"/>
            <a:headEnd/>
            <a:tailEnd/>
          </a:ln>
        </p:spPr>
        <p:txBody>
          <a:bodyPr/>
          <a:lstStyle/>
          <a:p>
            <a:fld id="{DE54F642-7EE5-4062-AD5E-7ECB081B6CFD}" type="slidenum">
              <a:rPr lang="en-US">
                <a:solidFill>
                  <a:srgbClr val="000000"/>
                </a:solidFill>
              </a:rPr>
              <a:pPr/>
              <a:t>17</a:t>
            </a:fld>
            <a:endParaRPr lang="en-US">
              <a:solidFill>
                <a:srgbClr val="000000"/>
              </a:solidFill>
            </a:endParaRPr>
          </a:p>
        </p:txBody>
      </p:sp>
      <p:sp>
        <p:nvSpPr>
          <p:cNvPr id="408579" name="Rectangle 2"/>
          <p:cNvSpPr>
            <a:spLocks noGrp="1" noRot="1" noChangeAspect="1" noChangeArrowheads="1" noTextEdit="1"/>
          </p:cNvSpPr>
          <p:nvPr>
            <p:ph type="sldImg"/>
          </p:nvPr>
        </p:nvSpPr>
        <p:spPr>
          <a:ln cap="flat"/>
        </p:spPr>
      </p:sp>
      <p:sp>
        <p:nvSpPr>
          <p:cNvPr id="408580" name="Rectangle 3"/>
          <p:cNvSpPr>
            <a:spLocks noGrp="1" noChangeArrowheads="1"/>
          </p:cNvSpPr>
          <p:nvPr>
            <p:ph type="body" idx="1"/>
          </p:nvPr>
        </p:nvSpPr>
        <p:spPr>
          <a:noFill/>
        </p:spPr>
        <p:txBody>
          <a:bodyPr/>
          <a:lstStyle/>
          <a:p>
            <a:pPr defTabSz="947501">
              <a:defRPr/>
            </a:pPr>
            <a:r>
              <a:rPr lang="en-GB" dirty="0"/>
              <a:t>Implied consent</a:t>
            </a:r>
            <a:r>
              <a:rPr lang="en-GB" baseline="0" dirty="0"/>
              <a:t> is animated – you give an example – person coming for injection (depot) or tablets who probably has capacity issues. Because they have come to you and presented for medication/depot is this consent?</a:t>
            </a:r>
            <a:endParaRPr lang="en-GB" dirty="0"/>
          </a:p>
          <a:p>
            <a:pPr eaLnBrk="1" hangingPunct="1"/>
            <a:endParaRPr lang="en-GB" dirty="0"/>
          </a:p>
        </p:txBody>
      </p:sp>
      <p:sp>
        <p:nvSpPr>
          <p:cNvPr id="5" name="Header Placeholder 4"/>
          <p:cNvSpPr>
            <a:spLocks noGrp="1"/>
          </p:cNvSpPr>
          <p:nvPr>
            <p:ph type="hdr" sz="quarter" idx="10"/>
          </p:nvPr>
        </p:nvSpPr>
        <p:spPr/>
        <p:txBody>
          <a:bodyPr/>
          <a:lstStyle/>
          <a:p>
            <a:r>
              <a:rPr lang="en-GB">
                <a:solidFill>
                  <a:prstClr val="black"/>
                </a:solidFill>
              </a:rPr>
              <a:t>Edge Training &amp; Consultancy Ltd</a:t>
            </a:r>
          </a:p>
        </p:txBody>
      </p:sp>
    </p:spTree>
    <p:extLst>
      <p:ext uri="{BB962C8B-B14F-4D97-AF65-F5344CB8AC3E}">
        <p14:creationId xmlns:p14="http://schemas.microsoft.com/office/powerpoint/2010/main" val="2275307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l"/>
            <a:r>
              <a:rPr lang="en-US" b="0" i="0" dirty="0">
                <a:solidFill>
                  <a:srgbClr val="222222"/>
                </a:solidFill>
                <a:effectLst/>
                <a:latin typeface="Indy Serif"/>
              </a:rPr>
              <a:t>A patient, who understands the nature, purpose and effects of proposed medical treatment, has the capacity to refuse that treatment, even if his general capacity is impaired by chronic mental illness. The High Court has jurisdiction to grant injunctive relief relating to future medical treatment. </a:t>
            </a:r>
            <a:r>
              <a:rPr lang="en-US" b="0" i="0" dirty="0" err="1">
                <a:solidFill>
                  <a:srgbClr val="222222"/>
                </a:solidFill>
                <a:effectLst/>
                <a:latin typeface="Indy Serif"/>
              </a:rPr>
              <a:t>Mr</a:t>
            </a:r>
            <a:r>
              <a:rPr lang="en-US" b="0" i="0" dirty="0">
                <a:solidFill>
                  <a:srgbClr val="222222"/>
                </a:solidFill>
                <a:effectLst/>
                <a:latin typeface="Indy Serif"/>
              </a:rPr>
              <a:t> Justice Thorpe granted an injunction preventing </a:t>
            </a:r>
            <a:r>
              <a:rPr lang="en-US" b="0" i="0" dirty="0" err="1">
                <a:solidFill>
                  <a:srgbClr val="222222"/>
                </a:solidFill>
                <a:effectLst/>
                <a:latin typeface="Indy Serif"/>
              </a:rPr>
              <a:t>Heatherwood</a:t>
            </a:r>
            <a:r>
              <a:rPr lang="en-US" b="0" i="0" dirty="0">
                <a:solidFill>
                  <a:srgbClr val="222222"/>
                </a:solidFill>
                <a:effectLst/>
                <a:latin typeface="Indy Serif"/>
              </a:rPr>
              <a:t> Hospital, Ascot, from giving C an amputation now or in the future without C's express written consent. C, now aged 68, was serving a seven-year prison sentence in 1963 when he was diagnosed as mentally ill and transferred to Broadmoor. In September 1993, he was diagnosed with gangrene in the right foot and it was considered C would die if the leg was not amputated below the knee and that C's chances of survival with conservative treatment would be no better than 15 per cent. C refused to consider amputation. C consented to more conservative treatment which was successful and the 85 per cent chance of imminent death predicted was averted. The hospital refused to give an undertaking that it would not amputate in any future circumstances. C sought an injunction to restrain the hospital from amputating his right leg without his express written consent. Medical evidence was given that the condition of C's foot would again threaten C's life and that a below-knee amputation carried a 15 per cent mortality risk. C gave evidence expressing his rooted objection to amputation. Richard Gordon and Craig Barlow (Scott-Moncrieff &amp; </a:t>
            </a:r>
            <a:r>
              <a:rPr lang="en-US" b="0" i="0" dirty="0" err="1">
                <a:solidFill>
                  <a:srgbClr val="222222"/>
                </a:solidFill>
                <a:effectLst/>
                <a:latin typeface="Indy Serif"/>
              </a:rPr>
              <a:t>Harbour</a:t>
            </a:r>
            <a:r>
              <a:rPr lang="en-US" b="0" i="0" dirty="0">
                <a:solidFill>
                  <a:srgbClr val="222222"/>
                </a:solidFill>
                <a:effectLst/>
                <a:latin typeface="Indy Serif"/>
              </a:rPr>
              <a:t>, Brighton) for C; Peter Jackson (Official Solicitor) for the Official Solicitor; Adrian Hopkins (J Tickle &amp; Co) for the hospital.</a:t>
            </a:r>
          </a:p>
          <a:p>
            <a:pPr algn="l"/>
            <a:endParaRPr lang="en-US" b="0" i="0" dirty="0">
              <a:solidFill>
                <a:srgbClr val="222222"/>
              </a:solidFill>
              <a:effectLst/>
              <a:latin typeface="Indy Serif"/>
            </a:endParaRPr>
          </a:p>
          <a:p>
            <a:pPr algn="l"/>
            <a:r>
              <a:rPr lang="en-US" b="0" i="0" dirty="0">
                <a:solidFill>
                  <a:srgbClr val="222222"/>
                </a:solidFill>
                <a:effectLst/>
                <a:latin typeface="Indy Serif"/>
              </a:rPr>
              <a:t>MR JUSTICE THORPE said that C was quite content to follow medical advice and to co-operate in treatment as long as his rejection of amputation was respected. C's rejection of amputation seemed to result from sincerely held conviction.</a:t>
            </a:r>
          </a:p>
          <a:p>
            <a:pPr algn="l"/>
            <a:endParaRPr lang="en-US" b="0" i="0" dirty="0">
              <a:solidFill>
                <a:srgbClr val="222222"/>
              </a:solidFill>
              <a:effectLst/>
              <a:latin typeface="Indy Serif"/>
            </a:endParaRPr>
          </a:p>
          <a:p>
            <a:pPr algn="l"/>
            <a:r>
              <a:rPr lang="en-US" b="0" i="0" dirty="0">
                <a:solidFill>
                  <a:srgbClr val="222222"/>
                </a:solidFill>
                <a:effectLst/>
                <a:latin typeface="Indy Serif"/>
              </a:rPr>
              <a:t>When considering the capacity that enabled an individual to refuse treatment, the question to be decided here was whether it had been established C's capacity was so reduced by his chronic mental illness that he did not sufficiently understand the nature, purpose and effects of the proposed amputation. The decision-making process could be </a:t>
            </a:r>
            <a:r>
              <a:rPr lang="en-US" b="0" i="0" dirty="0" err="1">
                <a:solidFill>
                  <a:srgbClr val="222222"/>
                </a:solidFill>
                <a:effectLst/>
                <a:latin typeface="Indy Serif"/>
              </a:rPr>
              <a:t>analysed</a:t>
            </a:r>
            <a:r>
              <a:rPr lang="en-US" b="0" i="0" dirty="0">
                <a:solidFill>
                  <a:srgbClr val="222222"/>
                </a:solidFill>
                <a:effectLst/>
                <a:latin typeface="Indy Serif"/>
              </a:rPr>
              <a:t> into three stages - first, comprehending and retaining the treatment information; second, believing it; and third, weighing the information, balancing risks and needs, to arrive at a choice. Applying that test, the presumption that C had the right of self-determination had not been displaced. Although his general capacity was impaired by schizophrenia, it had not been established that he did not sufficiently understand the nature, purpose and effects of the treatment he refused. He had understood and had arrived at a clear choice.</a:t>
            </a:r>
          </a:p>
          <a:p>
            <a:pPr algn="l"/>
            <a:endParaRPr lang="en-US" b="0" i="0" dirty="0">
              <a:solidFill>
                <a:srgbClr val="222222"/>
              </a:solidFill>
              <a:effectLst/>
              <a:latin typeface="Indy Serif"/>
            </a:endParaRPr>
          </a:p>
          <a:p>
            <a:pPr algn="l"/>
            <a:r>
              <a:rPr lang="en-US" b="0" i="1" dirty="0">
                <a:solidFill>
                  <a:srgbClr val="222222"/>
                </a:solidFill>
                <a:effectLst/>
                <a:latin typeface="Times New Roman" panose="02020603050405020304" pitchFamily="18" charset="0"/>
              </a:rPr>
              <a:t>A detained patient (RC) was self-harming by cutting and had made an advance decision refusing blood transfusions. (1) RC had capacity to refuse blood transfusions and sometimes had capacity to lacerate himself. (2) The advance decision was valid and applicable. (3) The self-harming was a symptom or manifestation of mental disorder so a blood transfusion would be treatment under s63 MHA 1983. (4) Where the consequences of a decision not to impose s63 treatment may be life-threatening the Trust should apply to the High Court for declaratory relief and (just as with a decision to impose treatment) the hearing will involve a 'full merits review'. (5) It would be lawful to withhold blood transfusions despite the s63 power (indeed, the judge stated that given RC's current capacity and advance decision it would be 'an abuse of power ... even to think about imposing a blood transfusion' and that it 'would be a denial of a most basic freedom’).</a:t>
            </a:r>
          </a:p>
          <a:p>
            <a:pPr algn="l"/>
            <a:endParaRPr lang="en-US" b="0" i="1" dirty="0">
              <a:solidFill>
                <a:srgbClr val="222222"/>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pitchFamily="2" charset="0"/>
              </a:rPr>
              <a:t>A professionals meeting concluded that she: </a:t>
            </a:r>
            <a:r>
              <a:rPr lang="en-GB" sz="1200" i="1" dirty="0">
                <a:latin typeface="Helvetica" pitchFamily="2" charset="0"/>
              </a:rPr>
              <a:t>‘...did not present with a major mental illness, that trauma was likely part of her presentation and that R tended to present with a learning difficulty rather than a learning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pitchFamily="2" charset="0"/>
              </a:rPr>
              <a:t>The judge finds she does lack mental capacity to the decision and authorises the caesarean section in her best interests. A healthy baby boy is delivered.</a:t>
            </a:r>
            <a:endParaRPr lang="en-GB" sz="1200" i="1"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latin typeface="Helvetica" pitchFamily="2" charset="0"/>
            </a:endParaRPr>
          </a:p>
          <a:p>
            <a:pPr algn="l"/>
            <a:endParaRPr lang="en-US" b="0" i="0" dirty="0">
              <a:solidFill>
                <a:srgbClr val="222222"/>
              </a:solidFill>
              <a:effectLst/>
              <a:latin typeface="Indy Serif"/>
            </a:endParaRPr>
          </a:p>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18</a:t>
            </a:fld>
            <a:endParaRPr lang="en-GB" dirty="0"/>
          </a:p>
        </p:txBody>
      </p:sp>
    </p:spTree>
    <p:extLst>
      <p:ext uri="{BB962C8B-B14F-4D97-AF65-F5344CB8AC3E}">
        <p14:creationId xmlns:p14="http://schemas.microsoft.com/office/powerpoint/2010/main" val="2626117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19</a:t>
            </a:fld>
            <a:endParaRPr lang="en-GB" dirty="0"/>
          </a:p>
        </p:txBody>
      </p:sp>
    </p:spTree>
    <p:extLst>
      <p:ext uri="{BB962C8B-B14F-4D97-AF65-F5344CB8AC3E}">
        <p14:creationId xmlns:p14="http://schemas.microsoft.com/office/powerpoint/2010/main" val="121834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2</a:t>
            </a:fld>
            <a:endParaRPr lang="en-GB" dirty="0"/>
          </a:p>
        </p:txBody>
      </p:sp>
    </p:spTree>
    <p:extLst>
      <p:ext uri="{BB962C8B-B14F-4D97-AF65-F5344CB8AC3E}">
        <p14:creationId xmlns:p14="http://schemas.microsoft.com/office/powerpoint/2010/main" val="3707561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20</a:t>
            </a:fld>
            <a:endParaRPr lang="en-GB" dirty="0"/>
          </a:p>
        </p:txBody>
      </p:sp>
    </p:spTree>
    <p:extLst>
      <p:ext uri="{BB962C8B-B14F-4D97-AF65-F5344CB8AC3E}">
        <p14:creationId xmlns:p14="http://schemas.microsoft.com/office/powerpoint/2010/main" val="1691498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21</a:t>
            </a:fld>
            <a:endParaRPr lang="en-GB" dirty="0"/>
          </a:p>
        </p:txBody>
      </p:sp>
    </p:spTree>
    <p:extLst>
      <p:ext uri="{BB962C8B-B14F-4D97-AF65-F5344CB8AC3E}">
        <p14:creationId xmlns:p14="http://schemas.microsoft.com/office/powerpoint/2010/main" val="3341525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22</a:t>
            </a:fld>
            <a:endParaRPr lang="en-GB" dirty="0"/>
          </a:p>
        </p:txBody>
      </p:sp>
    </p:spTree>
    <p:extLst>
      <p:ext uri="{BB962C8B-B14F-4D97-AF65-F5344CB8AC3E}">
        <p14:creationId xmlns:p14="http://schemas.microsoft.com/office/powerpoint/2010/main" val="849038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23</a:t>
            </a:fld>
            <a:endParaRPr lang="en-GB" dirty="0"/>
          </a:p>
        </p:txBody>
      </p:sp>
    </p:spTree>
    <p:extLst>
      <p:ext uri="{BB962C8B-B14F-4D97-AF65-F5344CB8AC3E}">
        <p14:creationId xmlns:p14="http://schemas.microsoft.com/office/powerpoint/2010/main" val="219436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AF9213FD-A990-48D1-9FFF-60FCCB3F9AE2}" type="slidenum">
              <a:rPr lang="en-US">
                <a:solidFill>
                  <a:srgbClr val="000000"/>
                </a:solidFill>
              </a:rPr>
              <a:pPr/>
              <a:t>24</a:t>
            </a:fld>
            <a:endParaRPr lang="en-US">
              <a:solidFill>
                <a:srgbClr val="000000"/>
              </a:solidFill>
            </a:endParaRPr>
          </a:p>
        </p:txBody>
      </p:sp>
      <p:sp>
        <p:nvSpPr>
          <p:cNvPr id="202755" name="Rectangle 2"/>
          <p:cNvSpPr>
            <a:spLocks noGrp="1" noRot="1" noChangeAspect="1" noChangeArrowheads="1" noTextEdit="1"/>
          </p:cNvSpPr>
          <p:nvPr>
            <p:ph type="sldImg"/>
          </p:nvPr>
        </p:nvSpPr>
        <p:spPr>
          <a:ln cap="flat"/>
        </p:spPr>
      </p:sp>
      <p:sp>
        <p:nvSpPr>
          <p:cNvPr id="202756" name="Rectangle 3"/>
          <p:cNvSpPr>
            <a:spLocks noGrp="1" noChangeArrowheads="1"/>
          </p:cNvSpPr>
          <p:nvPr>
            <p:ph type="body" idx="1"/>
          </p:nvPr>
        </p:nvSpPr>
        <p:spPr>
          <a:noFill/>
          <a:ln/>
        </p:spPr>
        <p:txBody>
          <a:bodyPr/>
          <a:lstStyle/>
          <a:p>
            <a:pPr eaLnBrk="1" hangingPunct="1"/>
            <a:endParaRPr lang="en-GB" dirty="0"/>
          </a:p>
        </p:txBody>
      </p:sp>
      <p:sp>
        <p:nvSpPr>
          <p:cNvPr id="5" name="Footer Placeholder 4"/>
          <p:cNvSpPr>
            <a:spLocks noGrp="1"/>
          </p:cNvSpPr>
          <p:nvPr>
            <p:ph type="ftr" sz="quarter" idx="10"/>
          </p:nvPr>
        </p:nvSpPr>
        <p:spPr/>
        <p:txBody>
          <a:bodyPr/>
          <a:lstStyle/>
          <a:p>
            <a:r>
              <a:rPr lang="en-GB"/>
              <a:t>Edge Training &amp; Consultancy Ltd     www.edgetraining.org.uk</a:t>
            </a:r>
          </a:p>
        </p:txBody>
      </p:sp>
    </p:spTree>
    <p:extLst>
      <p:ext uri="{BB962C8B-B14F-4D97-AF65-F5344CB8AC3E}">
        <p14:creationId xmlns:p14="http://schemas.microsoft.com/office/powerpoint/2010/main" val="2782883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F8C109B3-D7B8-4306-AB96-554D262F4580}" type="slidenum">
              <a:rPr lang="en-US">
                <a:solidFill>
                  <a:srgbClr val="000000"/>
                </a:solidFill>
              </a:rPr>
              <a:pPr/>
              <a:t>25</a:t>
            </a:fld>
            <a:endParaRPr lang="en-US">
              <a:solidFill>
                <a:srgbClr val="000000"/>
              </a:solidFill>
            </a:endParaRPr>
          </a:p>
        </p:txBody>
      </p:sp>
      <p:sp>
        <p:nvSpPr>
          <p:cNvPr id="203779" name="Rectangle 2"/>
          <p:cNvSpPr>
            <a:spLocks noGrp="1" noRot="1" noChangeAspect="1" noChangeArrowheads="1" noTextEdit="1"/>
          </p:cNvSpPr>
          <p:nvPr>
            <p:ph type="sldImg"/>
          </p:nvPr>
        </p:nvSpPr>
        <p:spPr>
          <a:ln cap="flat"/>
        </p:spPr>
      </p:sp>
      <p:sp>
        <p:nvSpPr>
          <p:cNvPr id="203780" name="Rectangle 3"/>
          <p:cNvSpPr>
            <a:spLocks noGrp="1" noChangeArrowheads="1"/>
          </p:cNvSpPr>
          <p:nvPr>
            <p:ph type="body" idx="1"/>
          </p:nvPr>
        </p:nvSpPr>
        <p:spPr>
          <a:noFill/>
          <a:ln/>
        </p:spPr>
        <p:txBody>
          <a:bodyPr/>
          <a:lstStyle/>
          <a:p>
            <a:pPr eaLnBrk="1" hangingPunct="1">
              <a:spcBef>
                <a:spcPct val="0"/>
              </a:spcBef>
            </a:pPr>
            <a:endParaRPr lang="en-GB" dirty="0"/>
          </a:p>
        </p:txBody>
      </p:sp>
      <p:sp>
        <p:nvSpPr>
          <p:cNvPr id="5" name="Footer Placeholder 4"/>
          <p:cNvSpPr>
            <a:spLocks noGrp="1"/>
          </p:cNvSpPr>
          <p:nvPr>
            <p:ph type="ftr" sz="quarter" idx="10"/>
          </p:nvPr>
        </p:nvSpPr>
        <p:spPr/>
        <p:txBody>
          <a:bodyPr/>
          <a:lstStyle/>
          <a:p>
            <a:r>
              <a:rPr lang="en-GB"/>
              <a:t>Edge Training &amp; Consultancy Ltd     www.edgetraining.org.uk</a:t>
            </a:r>
          </a:p>
        </p:txBody>
      </p:sp>
    </p:spTree>
    <p:extLst>
      <p:ext uri="{BB962C8B-B14F-4D97-AF65-F5344CB8AC3E}">
        <p14:creationId xmlns:p14="http://schemas.microsoft.com/office/powerpoint/2010/main" val="876664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26</a:t>
            </a:fld>
            <a:endParaRPr lang="en-GB" dirty="0"/>
          </a:p>
        </p:txBody>
      </p:sp>
    </p:spTree>
    <p:extLst>
      <p:ext uri="{BB962C8B-B14F-4D97-AF65-F5344CB8AC3E}">
        <p14:creationId xmlns:p14="http://schemas.microsoft.com/office/powerpoint/2010/main" val="2387551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28</a:t>
            </a:fld>
            <a:endParaRPr lang="en-GB" dirty="0"/>
          </a:p>
        </p:txBody>
      </p:sp>
    </p:spTree>
    <p:extLst>
      <p:ext uri="{BB962C8B-B14F-4D97-AF65-F5344CB8AC3E}">
        <p14:creationId xmlns:p14="http://schemas.microsoft.com/office/powerpoint/2010/main" val="926342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29</a:t>
            </a:fld>
            <a:endParaRPr lang="en-GB" dirty="0"/>
          </a:p>
        </p:txBody>
      </p:sp>
    </p:spTree>
    <p:extLst>
      <p:ext uri="{BB962C8B-B14F-4D97-AF65-F5344CB8AC3E}">
        <p14:creationId xmlns:p14="http://schemas.microsoft.com/office/powerpoint/2010/main" val="88678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30</a:t>
            </a:fld>
            <a:endParaRPr lang="en-GB" dirty="0"/>
          </a:p>
        </p:txBody>
      </p:sp>
    </p:spTree>
    <p:extLst>
      <p:ext uri="{BB962C8B-B14F-4D97-AF65-F5344CB8AC3E}">
        <p14:creationId xmlns:p14="http://schemas.microsoft.com/office/powerpoint/2010/main" val="244443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2D133FA3-827A-4A3D-9F69-CD16F4C8EA18}" type="slidenum">
              <a:rPr lang="en-US">
                <a:solidFill>
                  <a:prstClr val="black"/>
                </a:solidFill>
              </a:rPr>
              <a:pPr>
                <a:defRPr/>
              </a:pPr>
              <a:t>3</a:t>
            </a:fld>
            <a:endParaRPr lang="en-US">
              <a:solidFill>
                <a:prstClr val="black"/>
              </a:solidFill>
            </a:endParaRPr>
          </a:p>
        </p:txBody>
      </p:sp>
      <p:sp>
        <p:nvSpPr>
          <p:cNvPr id="405507" name="Rectangle 2"/>
          <p:cNvSpPr>
            <a:spLocks noGrp="1" noRot="1" noChangeAspect="1" noChangeArrowheads="1" noTextEdit="1"/>
          </p:cNvSpPr>
          <p:nvPr>
            <p:ph type="sldImg"/>
          </p:nvPr>
        </p:nvSpPr>
        <p:spPr>
          <a:solidFill>
            <a:srgbClr val="FFFFFF"/>
          </a:solidFill>
          <a:ln cap="flat"/>
        </p:spPr>
      </p:sp>
      <p:sp>
        <p:nvSpPr>
          <p:cNvPr id="405508" name="Rectangle 3"/>
          <p:cNvSpPr>
            <a:spLocks noGrp="1" noChangeArrowheads="1"/>
          </p:cNvSpPr>
          <p:nvPr>
            <p:ph type="body" idx="1"/>
          </p:nvPr>
        </p:nvSpPr>
        <p:spPr>
          <a:noFill/>
          <a:ln/>
        </p:spPr>
        <p:txBody>
          <a:bodyPr/>
          <a:lstStyle/>
          <a:p>
            <a:pPr eaLnBrk="1" hangingPunct="1"/>
            <a:endParaRPr lang="en-GB" dirty="0"/>
          </a:p>
        </p:txBody>
      </p:sp>
      <p:sp>
        <p:nvSpPr>
          <p:cNvPr id="5" name="Footer Placeholder 4"/>
          <p:cNvSpPr>
            <a:spLocks noGrp="1"/>
          </p:cNvSpPr>
          <p:nvPr>
            <p:ph type="ftr" sz="quarter" idx="10"/>
          </p:nvPr>
        </p:nvSpPr>
        <p:spPr/>
        <p:txBody>
          <a:bodyPr/>
          <a:lstStyle/>
          <a:p>
            <a:r>
              <a:rPr lang="en-GB">
                <a:solidFill>
                  <a:prstClr val="black"/>
                </a:solidFill>
              </a:rPr>
              <a:t>www.edgetraining.org.uk</a:t>
            </a:r>
          </a:p>
        </p:txBody>
      </p:sp>
      <p:sp>
        <p:nvSpPr>
          <p:cNvPr id="6" name="Header Placeholder 5"/>
          <p:cNvSpPr>
            <a:spLocks noGrp="1"/>
          </p:cNvSpPr>
          <p:nvPr>
            <p:ph type="hdr" sz="quarter" idx="11"/>
          </p:nvPr>
        </p:nvSpPr>
        <p:spPr/>
        <p:txBody>
          <a:bodyPr/>
          <a:lstStyle/>
          <a:p>
            <a:r>
              <a:rPr lang="en-GB">
                <a:solidFill>
                  <a:prstClr val="black"/>
                </a:solidFill>
              </a:rPr>
              <a:t>Edge training and consultancy Ltd</a:t>
            </a:r>
          </a:p>
        </p:txBody>
      </p:sp>
    </p:spTree>
    <p:extLst>
      <p:ext uri="{BB962C8B-B14F-4D97-AF65-F5344CB8AC3E}">
        <p14:creationId xmlns:p14="http://schemas.microsoft.com/office/powerpoint/2010/main" val="3503418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08458-DEFD-DB10-564D-694EE685F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C8425-002B-C734-6141-1F538C097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412A3-E491-6EAF-E67E-3486E67029E6}"/>
              </a:ext>
            </a:extLst>
          </p:cNvPr>
          <p:cNvSpPr>
            <a:spLocks noGrp="1"/>
          </p:cNvSpPr>
          <p:nvPr>
            <p:ph type="body" idx="1"/>
          </p:nvPr>
        </p:nvSpPr>
        <p:spPr/>
        <p:txBody>
          <a:bodyPr/>
          <a:lstStyle/>
          <a:p>
            <a:r>
              <a:rPr lang="en-US" b="0" i="0" dirty="0">
                <a:solidFill>
                  <a:srgbClr val="333333"/>
                </a:solidFill>
                <a:effectLst/>
                <a:latin typeface="Arial" panose="020B0604020202020204" pitchFamily="34" charset="0"/>
              </a:rPr>
              <a:t>WHH is a Sudanese asylum claimant who arrived in the United Kingdom in 2019 as an unaccompanied minor. He has been diagnosed with autism spectrum disorder, mild learning disability, anxiety and depression as well likely schizophrenia and possible post-traumatic stress disorder. WHH was detained from 16 June 2021 to 30 November 2022, when he was released on High Court bail following a successful application for interim relief. As a result of his mental impairments, WWH lacks, and is likely to have lacked throughout the period of his detention, mental capacity to make immigration related decisions, including mental capacity to decide to cooperate with attempts to remove him to Sudan.</a:t>
            </a:r>
            <a:endParaRPr lang="en-GB" dirty="0"/>
          </a:p>
        </p:txBody>
      </p:sp>
      <p:sp>
        <p:nvSpPr>
          <p:cNvPr id="4" name="Footer Placeholder 3">
            <a:extLst>
              <a:ext uri="{FF2B5EF4-FFF2-40B4-BE49-F238E27FC236}">
                <a16:creationId xmlns:a16="http://schemas.microsoft.com/office/drawing/2014/main" id="{2427A6BE-EA49-8433-BBF5-A6C66B3F8E48}"/>
              </a:ext>
            </a:extLst>
          </p:cNvPr>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a:extLst>
              <a:ext uri="{FF2B5EF4-FFF2-40B4-BE49-F238E27FC236}">
                <a16:creationId xmlns:a16="http://schemas.microsoft.com/office/drawing/2014/main" id="{0FED8B4F-4FB0-D9B6-7FF7-81CDD1DE6C88}"/>
              </a:ext>
            </a:extLst>
          </p:cNvPr>
          <p:cNvSpPr>
            <a:spLocks noGrp="1"/>
          </p:cNvSpPr>
          <p:nvPr>
            <p:ph type="sldNum" sz="quarter" idx="5"/>
          </p:nvPr>
        </p:nvSpPr>
        <p:spPr/>
        <p:txBody>
          <a:bodyPr/>
          <a:lstStyle/>
          <a:p>
            <a:fld id="{7F1CBC66-54B4-4A06-A522-5C74CB010687}" type="slidenum">
              <a:rPr lang="en-GB" smtClean="0"/>
              <a:pPr/>
              <a:t>31</a:t>
            </a:fld>
            <a:endParaRPr lang="en-GB" dirty="0"/>
          </a:p>
        </p:txBody>
      </p:sp>
    </p:spTree>
    <p:extLst>
      <p:ext uri="{BB962C8B-B14F-4D97-AF65-F5344CB8AC3E}">
        <p14:creationId xmlns:p14="http://schemas.microsoft.com/office/powerpoint/2010/main" val="3818296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874E2-35A7-52CA-420E-123E48259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0905F-EEF3-0908-CB71-916B6954B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FE865-ED71-8CC1-9F5B-592DE60986A6}"/>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4C4B9F3D-A7CA-C937-9B5E-084864445338}"/>
              </a:ext>
            </a:extLst>
          </p:cNvPr>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a:extLst>
              <a:ext uri="{FF2B5EF4-FFF2-40B4-BE49-F238E27FC236}">
                <a16:creationId xmlns:a16="http://schemas.microsoft.com/office/drawing/2014/main" id="{EFB24408-B9CF-27E7-3BDC-21D879D2EC46}"/>
              </a:ext>
            </a:extLst>
          </p:cNvPr>
          <p:cNvSpPr>
            <a:spLocks noGrp="1"/>
          </p:cNvSpPr>
          <p:nvPr>
            <p:ph type="sldNum" sz="quarter" idx="5"/>
          </p:nvPr>
        </p:nvSpPr>
        <p:spPr/>
        <p:txBody>
          <a:bodyPr/>
          <a:lstStyle/>
          <a:p>
            <a:fld id="{7F1CBC66-54B4-4A06-A522-5C74CB010687}" type="slidenum">
              <a:rPr lang="en-GB" smtClean="0"/>
              <a:pPr/>
              <a:t>32</a:t>
            </a:fld>
            <a:endParaRPr lang="en-GB" dirty="0"/>
          </a:p>
        </p:txBody>
      </p:sp>
    </p:spTree>
    <p:extLst>
      <p:ext uri="{BB962C8B-B14F-4D97-AF65-F5344CB8AC3E}">
        <p14:creationId xmlns:p14="http://schemas.microsoft.com/office/powerpoint/2010/main" val="1901586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br>
              <a:rPr lang="en-US" dirty="0"/>
            </a:br>
            <a:r>
              <a:rPr lang="en-US" b="0" i="0" dirty="0">
                <a:solidFill>
                  <a:srgbClr val="333333"/>
                </a:solidFill>
                <a:effectLst/>
                <a:latin typeface="Arial" panose="020B0604020202020204" pitchFamily="34" charset="0"/>
              </a:rPr>
              <a:t>It is shocking that WHH was detained for 18 months due to the Home Office’s disregard for vulnerable detainees and the failure to implement policies designed to care for them.</a:t>
            </a:r>
            <a:br>
              <a:rPr lang="en-US" dirty="0"/>
            </a:br>
            <a:br>
              <a:rPr lang="en-US" dirty="0"/>
            </a:br>
            <a:r>
              <a:rPr lang="en-US" b="0" i="0" dirty="0">
                <a:solidFill>
                  <a:srgbClr val="333333"/>
                </a:solidFill>
                <a:effectLst/>
                <a:latin typeface="Arial" panose="020B0604020202020204" pitchFamily="34" charset="0"/>
              </a:rPr>
              <a:t>During the course of his detention, there was no mechanism in place that would have allowed for WHH’s learning disability or capacity to be assessed. He did not understand how to take steps to secure legal advice or apply for release from detention. He did not understand the documents given to him by the Home Office or how to engage with the system.</a:t>
            </a:r>
            <a:br>
              <a:rPr lang="en-US" dirty="0"/>
            </a:br>
            <a:br>
              <a:rPr lang="en-US" dirty="0"/>
            </a:br>
            <a:r>
              <a:rPr lang="en-US" b="0" i="0" dirty="0">
                <a:solidFill>
                  <a:srgbClr val="333333"/>
                </a:solidFill>
                <a:effectLst/>
                <a:latin typeface="Arial" panose="020B0604020202020204" pitchFamily="34" charset="0"/>
              </a:rPr>
              <a:t>Understandably this has resulted in significant damage to WHH’s mental health, and he remains extremely unwell. We hope that he is granted permission to stay in the United Kingdom and he is given the opportunity to rebuild his life.</a:t>
            </a:r>
            <a:br>
              <a:rPr lang="en-US" b="0" i="0" dirty="0">
                <a:solidFill>
                  <a:srgbClr val="333333"/>
                </a:solidFill>
                <a:effectLst/>
                <a:latin typeface="Arial" panose="020B0604020202020204" pitchFamily="34" charset="0"/>
              </a:rPr>
            </a:br>
            <a:br>
              <a:rPr lang="en-US" b="0" i="0" dirty="0">
                <a:solidFill>
                  <a:srgbClr val="333333"/>
                </a:solidFill>
                <a:effectLst/>
                <a:latin typeface="Arial" panose="020B0604020202020204" pitchFamily="34" charset="0"/>
              </a:rPr>
            </a:br>
            <a:br>
              <a:rPr lang="en-US" dirty="0"/>
            </a:br>
            <a:r>
              <a:rPr lang="en-US" b="0" i="0" dirty="0">
                <a:solidFill>
                  <a:srgbClr val="333333"/>
                </a:solidFill>
                <a:effectLst/>
                <a:latin typeface="Arial" panose="020B0604020202020204" pitchFamily="34" charset="0"/>
              </a:rPr>
              <a:t>It is shocking that WHH was detained for 18 months due to the Home Office’s disregard for vulnerable detainees and the failure to implement policies designed to care for them.</a:t>
            </a:r>
            <a:br>
              <a:rPr lang="en-US" dirty="0"/>
            </a:br>
            <a:br>
              <a:rPr lang="en-US" dirty="0"/>
            </a:br>
            <a:r>
              <a:rPr lang="en-US" b="0" i="0" dirty="0">
                <a:solidFill>
                  <a:srgbClr val="333333"/>
                </a:solidFill>
                <a:effectLst/>
                <a:latin typeface="Arial" panose="020B0604020202020204" pitchFamily="34" charset="0"/>
              </a:rPr>
              <a:t>During the course of his detention, there was no mechanism in place that would have allowed for WHH’s learning disability or capacity to be assessed. He did not understand how to take steps to secure legal advice or apply for release from detention. He did not understand the documents given to him by the Home Office or how to engage with the system.</a:t>
            </a:r>
            <a:br>
              <a:rPr lang="en-US" dirty="0"/>
            </a:br>
            <a:br>
              <a:rPr lang="en-US" dirty="0"/>
            </a:br>
            <a:r>
              <a:rPr lang="en-US" b="0" i="0" dirty="0">
                <a:solidFill>
                  <a:srgbClr val="333333"/>
                </a:solidFill>
                <a:effectLst/>
                <a:latin typeface="Arial" panose="020B0604020202020204" pitchFamily="34" charset="0"/>
              </a:rPr>
              <a:t>Understandably this has resulted in significant damage to WHH’s mental health, and he remains extremely unwell. We hope that he is granted permission to stay in the United Kingdom and he is given the opportunity to rebuild his life.</a:t>
            </a:r>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33</a:t>
            </a:fld>
            <a:endParaRPr lang="en-GB" dirty="0"/>
          </a:p>
        </p:txBody>
      </p:sp>
    </p:spTree>
    <p:extLst>
      <p:ext uri="{BB962C8B-B14F-4D97-AF65-F5344CB8AC3E}">
        <p14:creationId xmlns:p14="http://schemas.microsoft.com/office/powerpoint/2010/main" val="101145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solidFill>
                <a:srgbClr val="333333"/>
              </a:solidFill>
              <a:effectLst/>
              <a:latin typeface="Noto Sans" panose="020B0502040504090204" pitchFamily="34" charset="0"/>
            </a:endParaRPr>
          </a:p>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34</a:t>
            </a:fld>
            <a:endParaRPr lang="en-GB" dirty="0"/>
          </a:p>
        </p:txBody>
      </p:sp>
    </p:spTree>
    <p:extLst>
      <p:ext uri="{BB962C8B-B14F-4D97-AF65-F5344CB8AC3E}">
        <p14:creationId xmlns:p14="http://schemas.microsoft.com/office/powerpoint/2010/main" val="1869579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35</a:t>
            </a:fld>
            <a:endParaRPr lang="en-GB" dirty="0"/>
          </a:p>
        </p:txBody>
      </p:sp>
    </p:spTree>
    <p:extLst>
      <p:ext uri="{BB962C8B-B14F-4D97-AF65-F5344CB8AC3E}">
        <p14:creationId xmlns:p14="http://schemas.microsoft.com/office/powerpoint/2010/main" val="3134138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36</a:t>
            </a:fld>
            <a:endParaRPr lang="en-GB" dirty="0"/>
          </a:p>
        </p:txBody>
      </p:sp>
    </p:spTree>
    <p:extLst>
      <p:ext uri="{BB962C8B-B14F-4D97-AF65-F5344CB8AC3E}">
        <p14:creationId xmlns:p14="http://schemas.microsoft.com/office/powerpoint/2010/main" val="2919287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37</a:t>
            </a:fld>
            <a:endParaRPr lang="en-GB" dirty="0"/>
          </a:p>
        </p:txBody>
      </p:sp>
    </p:spTree>
    <p:extLst>
      <p:ext uri="{BB962C8B-B14F-4D97-AF65-F5344CB8AC3E}">
        <p14:creationId xmlns:p14="http://schemas.microsoft.com/office/powerpoint/2010/main" val="2664794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dirty="0">
                <a:solidFill>
                  <a:srgbClr val="0B0C0C"/>
                </a:solidFill>
                <a:effectLst/>
                <a:latin typeface="GDS Transport"/>
              </a:rPr>
              <a:t>Exceptionally, however, and with advance notice, you may allow a friend or other companion of the claimant to be present to provide emotional or medical support. For example, if an interviewer of the requested gender has not been possible. Alternatively, a claimant may benefit from the presence of a supporter from their faith group or non-religious </a:t>
            </a:r>
            <a:r>
              <a:rPr lang="en-US" sz="1200" b="0" i="0" dirty="0" err="1">
                <a:solidFill>
                  <a:srgbClr val="0B0C0C"/>
                </a:solidFill>
                <a:effectLst/>
                <a:latin typeface="GDS Transport"/>
              </a:rPr>
              <a:t>organisation</a:t>
            </a:r>
            <a:r>
              <a:rPr lang="en-US" sz="1200" b="0" i="0" dirty="0">
                <a:solidFill>
                  <a:srgbClr val="0B0C0C"/>
                </a:solidFill>
                <a:effectLst/>
                <a:latin typeface="GDS Transport"/>
              </a:rPr>
              <a:t> before or during the interview, and this can also be accommodated exceptionally and where advance notice is provided.</a:t>
            </a:r>
          </a:p>
          <a:p>
            <a:pPr marL="0" indent="0" algn="l">
              <a:buNone/>
            </a:pPr>
            <a:r>
              <a:rPr lang="en-US" sz="1200" b="0" i="0" dirty="0">
                <a:solidFill>
                  <a:srgbClr val="0B0C0C"/>
                </a:solidFill>
                <a:effectLst/>
                <a:latin typeface="GDS Transport"/>
              </a:rPr>
              <a:t>However, you must keep in mind the need to safeguard against the possibility that a trafficker or smuggler may use this as an opportunity to influence or monitor the claimant’s asylum claim. You must therefore first establish with the claimant alone whether they are content for the friend, companion or supporter to be present during the interview. The interviewer must also consider whether the claimant might be under the control of a trafficker. If it is a known or suspected trafficking case, the identity of the friend, companion or supporter should be carefully considered.</a:t>
            </a:r>
          </a:p>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38</a:t>
            </a:fld>
            <a:endParaRPr lang="en-GB" dirty="0"/>
          </a:p>
        </p:txBody>
      </p:sp>
    </p:spTree>
    <p:extLst>
      <p:ext uri="{BB962C8B-B14F-4D97-AF65-F5344CB8AC3E}">
        <p14:creationId xmlns:p14="http://schemas.microsoft.com/office/powerpoint/2010/main" val="2254743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39</a:t>
            </a:fld>
            <a:endParaRPr lang="en-GB" dirty="0"/>
          </a:p>
        </p:txBody>
      </p:sp>
    </p:spTree>
    <p:extLst>
      <p:ext uri="{BB962C8B-B14F-4D97-AF65-F5344CB8AC3E}">
        <p14:creationId xmlns:p14="http://schemas.microsoft.com/office/powerpoint/2010/main" val="1587455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43</a:t>
            </a:fld>
            <a:endParaRPr lang="en-GB" dirty="0"/>
          </a:p>
        </p:txBody>
      </p:sp>
    </p:spTree>
    <p:extLst>
      <p:ext uri="{BB962C8B-B14F-4D97-AF65-F5344CB8AC3E}">
        <p14:creationId xmlns:p14="http://schemas.microsoft.com/office/powerpoint/2010/main" val="12901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27B27B5-677A-4590-A7D2-DA688CC8F3BD}" type="slidenum">
              <a:rPr lang="en-US">
                <a:solidFill>
                  <a:prstClr val="black"/>
                </a:solidFill>
              </a:rPr>
              <a:pPr>
                <a:defRPr/>
              </a:pPr>
              <a:t>4</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GB">
                <a:solidFill>
                  <a:prstClr val="black"/>
                </a:solidFill>
              </a:rPr>
              <a:t>www.edgetraining.org.uk</a:t>
            </a:r>
            <a:endParaRPr lang="en-US">
              <a:solidFill>
                <a:prstClr val="black"/>
              </a:solidFill>
            </a:endParaRPr>
          </a:p>
        </p:txBody>
      </p:sp>
      <p:sp>
        <p:nvSpPr>
          <p:cNvPr id="6" name="Header Placeholder 5"/>
          <p:cNvSpPr>
            <a:spLocks noGrp="1"/>
          </p:cNvSpPr>
          <p:nvPr>
            <p:ph type="hdr" sz="quarter" idx="12"/>
          </p:nvPr>
        </p:nvSpPr>
        <p:spPr/>
        <p:txBody>
          <a:bodyPr/>
          <a:lstStyle/>
          <a:p>
            <a:pPr>
              <a:defRPr/>
            </a:pPr>
            <a:r>
              <a:rPr lang="en-US">
                <a:solidFill>
                  <a:prstClr val="black"/>
                </a:solidFill>
              </a:rPr>
              <a:t>Edge training &amp; consultancy Ltd</a:t>
            </a:r>
          </a:p>
        </p:txBody>
      </p:sp>
    </p:spTree>
    <p:extLst>
      <p:ext uri="{BB962C8B-B14F-4D97-AF65-F5344CB8AC3E}">
        <p14:creationId xmlns:p14="http://schemas.microsoft.com/office/powerpoint/2010/main" val="1601308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92EED-3BE5-2840-F18C-D28423B41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3748A-6DB4-954F-FFE1-0E677BD4F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206FD-3673-7006-6AEE-8E2A132F4AC6}"/>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69C7453B-5D48-57B6-473B-0FF3B4A71EED}"/>
              </a:ext>
            </a:extLst>
          </p:cNvPr>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a:extLst>
              <a:ext uri="{FF2B5EF4-FFF2-40B4-BE49-F238E27FC236}">
                <a16:creationId xmlns:a16="http://schemas.microsoft.com/office/drawing/2014/main" id="{2877C2D8-86C7-970B-EE07-744A84381448}"/>
              </a:ext>
            </a:extLst>
          </p:cNvPr>
          <p:cNvSpPr>
            <a:spLocks noGrp="1"/>
          </p:cNvSpPr>
          <p:nvPr>
            <p:ph type="sldNum" sz="quarter" idx="5"/>
          </p:nvPr>
        </p:nvSpPr>
        <p:spPr/>
        <p:txBody>
          <a:bodyPr/>
          <a:lstStyle/>
          <a:p>
            <a:fld id="{7F1CBC66-54B4-4A06-A522-5C74CB010687}" type="slidenum">
              <a:rPr lang="en-GB" smtClean="0"/>
              <a:pPr/>
              <a:t>44</a:t>
            </a:fld>
            <a:endParaRPr lang="en-GB" dirty="0"/>
          </a:p>
        </p:txBody>
      </p:sp>
    </p:spTree>
    <p:extLst>
      <p:ext uri="{BB962C8B-B14F-4D97-AF65-F5344CB8AC3E}">
        <p14:creationId xmlns:p14="http://schemas.microsoft.com/office/powerpoint/2010/main" val="1202138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successfully obtained a welfare order from the Court of Protection to allow the independent advocate to make immigration decisions and instruct a solicitor on EM's behalf</a:t>
            </a:r>
          </a:p>
          <a:p>
            <a:endParaRPr lang="en-US" dirty="0"/>
          </a:p>
          <a:p>
            <a:r>
              <a:rPr lang="en-US" dirty="0"/>
              <a:t>The judge hearing the appeal of EK’s deportation order indicated that a litigation friend was merited and one of the MMCA Project’s trained litigation friends was appointed to act on his behalf.  In EK’s case, the appointment of a litigation friend also proved to be a crucial step in winning his appeal and </a:t>
            </a:r>
            <a:r>
              <a:rPr lang="en-US" dirty="0" err="1"/>
              <a:t>regularising</a:t>
            </a:r>
            <a:r>
              <a:rPr lang="en-US" dirty="0"/>
              <a:t> his status. Prior to the LF’s appointment, EK’s immigration representatives had struggled to take instructions from him due to his mental health issues. Additionally, EK’s imprisonment had made it difficult for them to communicate with EK. As in EM’s case, appointing a litigation friend who could take decisions in EK’s best interests and instruct his solicitors enabled the appeal of his deportation order to move forward in a timely manner. </a:t>
            </a:r>
            <a:endParaRPr lang="en-GB" dirty="0"/>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45</a:t>
            </a:fld>
            <a:endParaRPr lang="en-GB" dirty="0"/>
          </a:p>
        </p:txBody>
      </p:sp>
    </p:spTree>
    <p:extLst>
      <p:ext uri="{BB962C8B-B14F-4D97-AF65-F5344CB8AC3E}">
        <p14:creationId xmlns:p14="http://schemas.microsoft.com/office/powerpoint/2010/main" val="207152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5</a:t>
            </a:fld>
            <a:endParaRPr lang="en-GB" dirty="0"/>
          </a:p>
        </p:txBody>
      </p:sp>
    </p:spTree>
    <p:extLst>
      <p:ext uri="{BB962C8B-B14F-4D97-AF65-F5344CB8AC3E}">
        <p14:creationId xmlns:p14="http://schemas.microsoft.com/office/powerpoint/2010/main" val="203283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6</a:t>
            </a:fld>
            <a:endParaRPr lang="en-GB" dirty="0"/>
          </a:p>
        </p:txBody>
      </p:sp>
    </p:spTree>
    <p:extLst>
      <p:ext uri="{BB962C8B-B14F-4D97-AF65-F5344CB8AC3E}">
        <p14:creationId xmlns:p14="http://schemas.microsoft.com/office/powerpoint/2010/main" val="188523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Edge Training &amp; Consultancy Ltd     www.edgetraining.org.uk</a:t>
            </a:r>
            <a:endParaRPr lang="en-GB" dirty="0"/>
          </a:p>
        </p:txBody>
      </p:sp>
      <p:sp>
        <p:nvSpPr>
          <p:cNvPr id="5" name="Slide Number Placeholder 4"/>
          <p:cNvSpPr>
            <a:spLocks noGrp="1"/>
          </p:cNvSpPr>
          <p:nvPr>
            <p:ph type="sldNum" sz="quarter" idx="5"/>
          </p:nvPr>
        </p:nvSpPr>
        <p:spPr/>
        <p:txBody>
          <a:bodyPr/>
          <a:lstStyle/>
          <a:p>
            <a:fld id="{7F1CBC66-54B4-4A06-A522-5C74CB010687}" type="slidenum">
              <a:rPr lang="en-GB" smtClean="0"/>
              <a:pPr/>
              <a:t>7</a:t>
            </a:fld>
            <a:endParaRPr lang="en-GB" dirty="0"/>
          </a:p>
        </p:txBody>
      </p:sp>
    </p:spTree>
    <p:extLst>
      <p:ext uri="{BB962C8B-B14F-4D97-AF65-F5344CB8AC3E}">
        <p14:creationId xmlns:p14="http://schemas.microsoft.com/office/powerpoint/2010/main" val="1724694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p:txBody>
          <a:bodyPr/>
          <a:lstStyle/>
          <a:p>
            <a:pPr>
              <a:defRPr/>
            </a:pPr>
            <a:fld id="{3A2E6257-9FC4-4658-97B9-71F6E452B719}" type="slidenum">
              <a:rPr lang="en-US">
                <a:solidFill>
                  <a:srgbClr val="000000"/>
                </a:solidFill>
              </a:rPr>
              <a:pPr>
                <a:defRPr/>
              </a:pPr>
              <a:t>8</a:t>
            </a:fld>
            <a:endParaRPr lang="en-US">
              <a:solidFill>
                <a:srgbClr val="000000"/>
              </a:solidFill>
            </a:endParaRPr>
          </a:p>
        </p:txBody>
      </p:sp>
      <p:sp>
        <p:nvSpPr>
          <p:cNvPr id="335875" name="Rectangle 2"/>
          <p:cNvSpPr>
            <a:spLocks noGrp="1" noRot="1" noChangeAspect="1" noChangeArrowheads="1" noTextEdit="1"/>
          </p:cNvSpPr>
          <p:nvPr>
            <p:ph type="sldImg"/>
          </p:nvPr>
        </p:nvSpPr>
        <p:spPr>
          <a:ln cap="flat"/>
        </p:spPr>
      </p:sp>
      <p:sp>
        <p:nvSpPr>
          <p:cNvPr id="335876" name="Rectangle 3"/>
          <p:cNvSpPr>
            <a:spLocks noGrp="1" noChangeArrowheads="1"/>
          </p:cNvSpPr>
          <p:nvPr>
            <p:ph type="body" idx="1"/>
          </p:nvPr>
        </p:nvSpPr>
        <p:spPr>
          <a:noFill/>
          <a:ln/>
        </p:spPr>
        <p:txBody>
          <a:bodyPr/>
          <a:lstStyle/>
          <a:p>
            <a:pPr eaLnBrk="1" hangingPunct="1"/>
            <a:endParaRPr lang="en-GB"/>
          </a:p>
        </p:txBody>
      </p:sp>
      <p:sp>
        <p:nvSpPr>
          <p:cNvPr id="5" name="Footer Placeholder 4"/>
          <p:cNvSpPr>
            <a:spLocks noGrp="1"/>
          </p:cNvSpPr>
          <p:nvPr>
            <p:ph type="ftr" sz="quarter" idx="10"/>
          </p:nvPr>
        </p:nvSpPr>
        <p:spPr/>
        <p:txBody>
          <a:bodyPr/>
          <a:lstStyle/>
          <a:p>
            <a:r>
              <a:rPr lang="en-GB"/>
              <a:t>Edge Training &amp; Consultancy Ltd     www.edgetraining.org.uk</a:t>
            </a:r>
          </a:p>
        </p:txBody>
      </p:sp>
    </p:spTree>
    <p:extLst>
      <p:ext uri="{BB962C8B-B14F-4D97-AF65-F5344CB8AC3E}">
        <p14:creationId xmlns:p14="http://schemas.microsoft.com/office/powerpoint/2010/main" val="14226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r>
              <a:rPr lang="en-GB"/>
              <a:t>Edge Training &amp; Consultancy Ltd     www.edgetraining.org.uk</a:t>
            </a:r>
          </a:p>
        </p:txBody>
      </p:sp>
      <p:sp>
        <p:nvSpPr>
          <p:cNvPr id="5" name="Slide Number Placeholder 4"/>
          <p:cNvSpPr>
            <a:spLocks noGrp="1"/>
          </p:cNvSpPr>
          <p:nvPr>
            <p:ph type="sldNum" sz="quarter" idx="11"/>
          </p:nvPr>
        </p:nvSpPr>
        <p:spPr/>
        <p:txBody>
          <a:bodyPr/>
          <a:lstStyle/>
          <a:p>
            <a:fld id="{7F1CBC66-54B4-4A06-A522-5C74CB010687}" type="slidenum">
              <a:rPr lang="en-GB" smtClean="0"/>
              <a:pPr/>
              <a:t>9</a:t>
            </a:fld>
            <a:endParaRPr lang="en-GB"/>
          </a:p>
        </p:txBody>
      </p:sp>
    </p:spTree>
    <p:extLst>
      <p:ext uri="{BB962C8B-B14F-4D97-AF65-F5344CB8AC3E}">
        <p14:creationId xmlns:p14="http://schemas.microsoft.com/office/powerpoint/2010/main" val="2982539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23528" y="476672"/>
            <a:ext cx="8532813" cy="638132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p:cNvSpPr>
            <a:spLocks noGrp="1"/>
          </p:cNvSpPr>
          <p:nvPr>
            <p:ph type="dt" sz="half" idx="10"/>
          </p:nvPr>
        </p:nvSpPr>
        <p:spPr/>
        <p:txBody>
          <a:bodyPr/>
          <a:lstStyle>
            <a:lvl1pPr>
              <a:defRPr/>
            </a:lvl1pPr>
            <a:extLst/>
          </a:lstStyle>
          <a:p>
            <a:pPr>
              <a:defRPr/>
            </a:pPr>
            <a:fld id="{78AA36D1-BB12-418C-BA51-F13EB7E11464}" type="datetime1">
              <a:rPr lang="en-GB" smtClean="0"/>
              <a:t>04/04/2024</a:t>
            </a:fld>
            <a:endParaRPr lang="en-GB" dirty="0"/>
          </a:p>
        </p:txBody>
      </p:sp>
      <p:sp>
        <p:nvSpPr>
          <p:cNvPr id="8" name="Footer Placeholder 7"/>
          <p:cNvSpPr>
            <a:spLocks noGrp="1"/>
          </p:cNvSpPr>
          <p:nvPr>
            <p:ph type="ftr" sz="quarter" idx="11"/>
          </p:nvPr>
        </p:nvSpPr>
        <p:spPr/>
        <p:txBody>
          <a:bodyPr/>
          <a:lstStyle>
            <a:lvl1pPr algn="l">
              <a:defRPr sz="1000">
                <a:solidFill>
                  <a:schemeClr val="bg2">
                    <a:shade val="50000"/>
                  </a:schemeClr>
                </a:solidFill>
              </a:defRPr>
            </a:lvl1pPr>
            <a:extLst/>
          </a:lstStyle>
          <a:p>
            <a:pPr>
              <a:defRPr/>
            </a:pPr>
            <a:endParaRPr lang="en-GB" dirty="0">
              <a:solidFill>
                <a:srgbClr val="2DA2BF">
                  <a:tint val="2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21345280-5B35-4B78-8934-728BC8E653AE}" type="slidenum">
              <a:rPr lang="en-GB" smtClean="0"/>
              <a:pPr>
                <a:defRPr/>
              </a:pPr>
              <a:t>‹#›</a:t>
            </a:fld>
            <a:endParaRPr lang="en-GB" dirty="0"/>
          </a:p>
        </p:txBody>
      </p:sp>
      <p:sp>
        <p:nvSpPr>
          <p:cNvPr id="6" name="Rounded Rectangle 5"/>
          <p:cNvSpPr/>
          <p:nvPr/>
        </p:nvSpPr>
        <p:spPr>
          <a:xfrm>
            <a:off x="455171" y="865151"/>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pic>
        <p:nvPicPr>
          <p:cNvPr id="2" name="Picture 1" descr="A orange circle with black text&#10;&#10;Description automatically generated">
            <a:extLst>
              <a:ext uri="{FF2B5EF4-FFF2-40B4-BE49-F238E27FC236}">
                <a16:creationId xmlns:a16="http://schemas.microsoft.com/office/drawing/2014/main" id="{E3E29833-E6A4-9AF2-57C1-332BB9E5B5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317" y="4114115"/>
            <a:ext cx="2627253" cy="2627253"/>
          </a:xfrm>
          <a:prstGeom prst="rect">
            <a:avLst/>
          </a:prstGeom>
        </p:spPr>
      </p:pic>
    </p:spTree>
    <p:extLst>
      <p:ext uri="{BB962C8B-B14F-4D97-AF65-F5344CB8AC3E}">
        <p14:creationId xmlns:p14="http://schemas.microsoft.com/office/powerpoint/2010/main" val="350642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r">
              <a:defRPr/>
            </a:lvl1pPr>
            <a:extLst/>
          </a:lstStyle>
          <a:p>
            <a:pPr>
              <a:defRPr/>
            </a:pPr>
            <a:fld id="{881593AB-5464-435A-9138-8B36E013BBA1}" type="datetime1">
              <a:rPr lang="en-GB" smtClean="0">
                <a:solidFill>
                  <a:prstClr val="black"/>
                </a:solidFill>
              </a:rPr>
              <a:t>04/04/2024</a:t>
            </a:fld>
            <a:endParaRPr lang="en-GB" dirty="0">
              <a:solidFill>
                <a:prstClr val="black"/>
              </a:solidFill>
            </a:endParaRPr>
          </a:p>
        </p:txBody>
      </p:sp>
      <p:sp>
        <p:nvSpPr>
          <p:cNvPr id="5" name="Footer Placeholder 4"/>
          <p:cNvSpPr>
            <a:spLocks noGrp="1"/>
          </p:cNvSpPr>
          <p:nvPr>
            <p:ph type="ftr" sz="quarter" idx="11"/>
          </p:nvPr>
        </p:nvSpPr>
        <p:spPr/>
        <p:txBody>
          <a:bodyPr/>
          <a:lstStyle>
            <a:lvl1pPr algn="l">
              <a:defRPr sz="1000">
                <a:solidFill>
                  <a:schemeClr val="bg2">
                    <a:shade val="50000"/>
                  </a:schemeClr>
                </a:solidFill>
              </a:defRPr>
            </a:lvl1pPr>
            <a:extLst/>
          </a:lstStyle>
          <a:p>
            <a:pPr>
              <a:defRPr/>
            </a:pPr>
            <a:endParaRPr lang="en-GB" dirty="0">
              <a:solidFill>
                <a:prstClr val="black"/>
              </a:solidFill>
            </a:endParaRPr>
          </a:p>
        </p:txBody>
      </p:sp>
      <p:sp>
        <p:nvSpPr>
          <p:cNvPr id="6" name="Slide Number Placeholder 5"/>
          <p:cNvSpPr>
            <a:spLocks noGrp="1"/>
          </p:cNvSpPr>
          <p:nvPr>
            <p:ph type="sldNum" sz="quarter" idx="12"/>
          </p:nvPr>
        </p:nvSpPr>
        <p:spPr/>
        <p:txBody>
          <a:bodyPr/>
          <a:lstStyle>
            <a:lvl1pPr>
              <a:defRPr/>
            </a:lvl1pPr>
            <a:extLst/>
          </a:lstStyle>
          <a:p>
            <a:pPr>
              <a:defRPr/>
            </a:pPr>
            <a:fld id="{133D6B72-C4B9-48AF-A495-109799DB036C}"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28779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r">
              <a:defRPr/>
            </a:lvl1pPr>
            <a:extLst/>
          </a:lstStyle>
          <a:p>
            <a:pPr>
              <a:defRPr/>
            </a:pPr>
            <a:fld id="{9B6D991F-FE56-4001-9CEE-93E13D686B27}" type="datetime1">
              <a:rPr lang="en-GB" smtClean="0">
                <a:solidFill>
                  <a:prstClr val="black"/>
                </a:solidFill>
              </a:rPr>
              <a:t>04/04/2024</a:t>
            </a:fld>
            <a:endParaRPr lang="en-GB" dirty="0">
              <a:solidFill>
                <a:prstClr val="black"/>
              </a:solidFill>
            </a:endParaRPr>
          </a:p>
        </p:txBody>
      </p:sp>
      <p:sp>
        <p:nvSpPr>
          <p:cNvPr id="5" name="Footer Placeholder 4"/>
          <p:cNvSpPr>
            <a:spLocks noGrp="1"/>
          </p:cNvSpPr>
          <p:nvPr>
            <p:ph type="ftr" sz="quarter" idx="11"/>
          </p:nvPr>
        </p:nvSpPr>
        <p:spPr/>
        <p:txBody>
          <a:bodyPr/>
          <a:lstStyle>
            <a:lvl1pPr algn="l">
              <a:defRPr sz="1000">
                <a:solidFill>
                  <a:schemeClr val="bg2">
                    <a:shade val="50000"/>
                  </a:schemeClr>
                </a:solidFill>
              </a:defRPr>
            </a:lvl1pPr>
            <a:extLst/>
          </a:lstStyle>
          <a:p>
            <a:pPr>
              <a:defRPr/>
            </a:pPr>
            <a:endParaRPr lang="en-GB" dirty="0">
              <a:solidFill>
                <a:prstClr val="black"/>
              </a:solidFill>
            </a:endParaRPr>
          </a:p>
        </p:txBody>
      </p:sp>
      <p:sp>
        <p:nvSpPr>
          <p:cNvPr id="6" name="Slide Number Placeholder 5"/>
          <p:cNvSpPr>
            <a:spLocks noGrp="1"/>
          </p:cNvSpPr>
          <p:nvPr>
            <p:ph type="sldNum" sz="quarter" idx="12"/>
          </p:nvPr>
        </p:nvSpPr>
        <p:spPr/>
        <p:txBody>
          <a:bodyPr/>
          <a:lstStyle>
            <a:lvl1pPr>
              <a:defRPr/>
            </a:lvl1pPr>
            <a:extLst/>
          </a:lstStyle>
          <a:p>
            <a:pPr>
              <a:defRPr/>
            </a:pPr>
            <a:fld id="{E2DC700F-19A5-47F4-B64C-2F0EB31C899D}"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40014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5445224"/>
            <a:ext cx="7283152" cy="1051560"/>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757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a:defRPr/>
            </a:lvl1pPr>
            <a:extLst/>
          </a:lstStyle>
          <a:p>
            <a:pPr>
              <a:defRPr/>
            </a:pPr>
            <a:fld id="{3526C498-7C33-410F-AD56-2D024E792AD6}" type="datetime1">
              <a:rPr lang="en-GB" smtClean="0">
                <a:solidFill>
                  <a:prstClr val="white"/>
                </a:solidFill>
              </a:rPr>
              <a:t>04/04/2024</a:t>
            </a:fld>
            <a:endParaRPr lang="en-GB" dirty="0">
              <a:solidFill>
                <a:prstClr val="white"/>
              </a:solidFill>
            </a:endParaRPr>
          </a:p>
        </p:txBody>
      </p:sp>
      <p:sp>
        <p:nvSpPr>
          <p:cNvPr id="7" name="Footer Placeholder 4"/>
          <p:cNvSpPr>
            <a:spLocks noGrp="1"/>
          </p:cNvSpPr>
          <p:nvPr>
            <p:ph type="ftr" sz="quarter" idx="11"/>
          </p:nvPr>
        </p:nvSpPr>
        <p:spPr/>
        <p:txBody>
          <a:bodyPr/>
          <a:lstStyle>
            <a:lvl1pPr algn="l">
              <a:defRPr sz="1000">
                <a:solidFill>
                  <a:schemeClr val="bg2">
                    <a:shade val="50000"/>
                  </a:schemeClr>
                </a:solidFill>
              </a:defRPr>
            </a:lvl1pPr>
            <a:extLst/>
          </a:lstStyle>
          <a:p>
            <a:pPr>
              <a:defRPr/>
            </a:pPr>
            <a:endParaRPr lang="en-GB"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680951B0-4363-4FF0-A685-1CDBA751D981}" type="slidenum">
              <a:rPr lang="en-GB" smtClean="0">
                <a:solidFill>
                  <a:prstClr val="white"/>
                </a:solidFill>
              </a:rPr>
              <a:pPr>
                <a:defRPr/>
              </a:pPr>
              <a:t>‹#›</a:t>
            </a:fld>
            <a:endParaRPr lang="en-GB" dirty="0">
              <a:solidFill>
                <a:prstClr val="white"/>
              </a:solidFill>
            </a:endParaRPr>
          </a:p>
        </p:txBody>
      </p:sp>
      <p:pic>
        <p:nvPicPr>
          <p:cNvPr id="9" name="Picture 8" descr="A orange circle with black text&#10;&#10;Description automatically generated">
            <a:extLst>
              <a:ext uri="{FF2B5EF4-FFF2-40B4-BE49-F238E27FC236}">
                <a16:creationId xmlns:a16="http://schemas.microsoft.com/office/drawing/2014/main" id="{A44A5FB9-FB32-53B9-54DA-1C00138DF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861" y="5894097"/>
            <a:ext cx="566739" cy="566739"/>
          </a:xfrm>
          <a:prstGeom prst="rect">
            <a:avLst/>
          </a:prstGeom>
        </p:spPr>
      </p:pic>
    </p:spTree>
    <p:extLst>
      <p:ext uri="{BB962C8B-B14F-4D97-AF65-F5344CB8AC3E}">
        <p14:creationId xmlns:p14="http://schemas.microsoft.com/office/powerpoint/2010/main" val="220964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lgn="r">
              <a:defRPr/>
            </a:lvl1pPr>
            <a:extLst/>
          </a:lstStyle>
          <a:p>
            <a:pPr>
              <a:defRPr/>
            </a:pPr>
            <a:fld id="{FA007D75-4BF4-4612-9B62-64840E12BAB0}" type="datetime1">
              <a:rPr lang="en-GB" smtClean="0">
                <a:solidFill>
                  <a:prstClr val="white"/>
                </a:solidFill>
              </a:rPr>
              <a:t>04/04/2024</a:t>
            </a:fld>
            <a:endParaRPr lang="en-GB" dirty="0">
              <a:solidFill>
                <a:prstClr val="white"/>
              </a:solidFill>
            </a:endParaRPr>
          </a:p>
        </p:txBody>
      </p:sp>
      <p:sp>
        <p:nvSpPr>
          <p:cNvPr id="6" name="Footer Placeholder 5"/>
          <p:cNvSpPr>
            <a:spLocks noGrp="1"/>
          </p:cNvSpPr>
          <p:nvPr>
            <p:ph type="ftr" sz="quarter" idx="11"/>
          </p:nvPr>
        </p:nvSpPr>
        <p:spPr/>
        <p:txBody>
          <a:bodyPr/>
          <a:lstStyle>
            <a:lvl1pPr algn="l">
              <a:defRPr sz="1000">
                <a:solidFill>
                  <a:schemeClr val="bg2">
                    <a:shade val="50000"/>
                  </a:schemeClr>
                </a:solidFill>
              </a:defRPr>
            </a:lvl1pPr>
            <a:extLst/>
          </a:lstStyle>
          <a:p>
            <a:pPr>
              <a:defRPr/>
            </a:pPr>
            <a:endParaRPr lang="en-GB"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E2CBB7C-4680-4578-80E7-19BE0B683C6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90607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567271" y="6381328"/>
            <a:ext cx="457200" cy="365125"/>
          </a:xfrm>
        </p:spPr>
        <p:txBody>
          <a:bodyPr/>
          <a:lstStyle>
            <a:lvl1pPr>
              <a:defRPr baseline="0"/>
            </a:lvl1pPr>
            <a:extLst/>
          </a:lstStyle>
          <a:p>
            <a:pPr>
              <a:defRPr/>
            </a:pPr>
            <a:fld id="{CFBBB945-ED6E-4188-BCAE-36E2F835A34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2536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r">
              <a:defRPr/>
            </a:lvl1pPr>
            <a:extLst/>
          </a:lstStyle>
          <a:p>
            <a:pPr>
              <a:defRPr/>
            </a:pPr>
            <a:fld id="{8C1975CE-9736-475F-A23F-695F1E33C4EB}" type="datetime1">
              <a:rPr lang="en-GB" smtClean="0">
                <a:solidFill>
                  <a:prstClr val="white"/>
                </a:solidFill>
              </a:rPr>
              <a:t>04/04/2024</a:t>
            </a:fld>
            <a:endParaRPr lang="en-GB" dirty="0">
              <a:solidFill>
                <a:prstClr val="white"/>
              </a:solidFill>
            </a:endParaRPr>
          </a:p>
        </p:txBody>
      </p:sp>
      <p:sp>
        <p:nvSpPr>
          <p:cNvPr id="4" name="Footer Placeholder 3"/>
          <p:cNvSpPr>
            <a:spLocks noGrp="1"/>
          </p:cNvSpPr>
          <p:nvPr>
            <p:ph type="ftr" sz="quarter" idx="11"/>
          </p:nvPr>
        </p:nvSpPr>
        <p:spPr/>
        <p:txBody>
          <a:bodyPr/>
          <a:lstStyle>
            <a:lvl1pPr algn="l">
              <a:defRPr sz="1000">
                <a:solidFill>
                  <a:schemeClr val="bg2">
                    <a:shade val="50000"/>
                  </a:schemeClr>
                </a:solidFill>
              </a:defRPr>
            </a:lvl1pPr>
            <a:extLst/>
          </a:lstStyle>
          <a:p>
            <a:pPr>
              <a:defRPr/>
            </a:pPr>
            <a:endParaRPr lang="en-GB"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C6ED885A-201C-43F0-81FB-50318E64A6B0}"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43657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Date Placeholder 1"/>
          <p:cNvSpPr>
            <a:spLocks noGrp="1"/>
          </p:cNvSpPr>
          <p:nvPr>
            <p:ph type="dt" sz="half" idx="10"/>
          </p:nvPr>
        </p:nvSpPr>
        <p:spPr/>
        <p:txBody>
          <a:bodyPr/>
          <a:lstStyle>
            <a:lvl1pPr algn="r">
              <a:defRPr/>
            </a:lvl1pPr>
            <a:extLst/>
          </a:lstStyle>
          <a:p>
            <a:pPr>
              <a:defRPr/>
            </a:pPr>
            <a:fld id="{00729D10-7534-4274-8E87-C33CCECFDFFF}" type="datetime1">
              <a:rPr lang="en-GB" smtClean="0">
                <a:solidFill>
                  <a:prstClr val="black"/>
                </a:solidFill>
              </a:rPr>
              <a:t>04/04/2024</a:t>
            </a:fld>
            <a:endParaRPr lang="en-GB" dirty="0">
              <a:solidFill>
                <a:prstClr val="black"/>
              </a:solidFill>
            </a:endParaRPr>
          </a:p>
        </p:txBody>
      </p:sp>
      <p:sp>
        <p:nvSpPr>
          <p:cNvPr id="4" name="Footer Placeholder 2"/>
          <p:cNvSpPr>
            <a:spLocks noGrp="1"/>
          </p:cNvSpPr>
          <p:nvPr>
            <p:ph type="ftr" sz="quarter" idx="11"/>
          </p:nvPr>
        </p:nvSpPr>
        <p:spPr/>
        <p:txBody>
          <a:bodyPr/>
          <a:lstStyle>
            <a:lvl1pPr algn="l">
              <a:defRPr sz="1000">
                <a:solidFill>
                  <a:schemeClr val="bg2">
                    <a:shade val="50000"/>
                  </a:schemeClr>
                </a:solidFill>
              </a:defRPr>
            </a:lvl1pPr>
            <a:extLst/>
          </a:lstStyle>
          <a:p>
            <a:pPr>
              <a:defRPr/>
            </a:pPr>
            <a:endParaRPr lang="en-GB" dirty="0">
              <a:solidFill>
                <a:prstClr val="black"/>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924CB52F-3BC8-4C87-AB73-A97E8E8248E1}"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45791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9661DEE1-7A09-4B4C-8584-5249D9A1B0C1}" type="datetime1">
              <a:rPr lang="en-GB" smtClean="0">
                <a:solidFill>
                  <a:prstClr val="black"/>
                </a:solidFill>
              </a:rPr>
              <a:t>04/04/2024</a:t>
            </a:fld>
            <a:endParaRPr lang="en-GB" dirty="0">
              <a:solidFill>
                <a:prstClr val="black"/>
              </a:solidFill>
            </a:endParaRPr>
          </a:p>
        </p:txBody>
      </p:sp>
      <p:sp>
        <p:nvSpPr>
          <p:cNvPr id="6" name="Footer Placeholder 5"/>
          <p:cNvSpPr>
            <a:spLocks noGrp="1"/>
          </p:cNvSpPr>
          <p:nvPr>
            <p:ph type="ftr" sz="quarter" idx="11"/>
          </p:nvPr>
        </p:nvSpPr>
        <p:spPr/>
        <p:txBody>
          <a:bodyPr/>
          <a:lstStyle>
            <a:lvl1pPr algn="l">
              <a:defRPr sz="1000">
                <a:solidFill>
                  <a:schemeClr val="bg2">
                    <a:shade val="50000"/>
                  </a:schemeClr>
                </a:solidFill>
              </a:defRPr>
            </a:lvl1pPr>
            <a:extLst/>
          </a:lstStyle>
          <a:p>
            <a:pPr>
              <a:defRPr/>
            </a:pPr>
            <a:endParaRPr lang="en-GB"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1485313A-3386-46C8-93C9-AAF6125F8BDA}" type="slidenum">
              <a:rPr lang="en-GB" smtClean="0">
                <a:solidFill>
                  <a:prstClr val="black"/>
                </a:solidFill>
              </a:rPr>
              <a:pPr>
                <a:defRPr/>
              </a:pPr>
              <a:t>‹#›</a:t>
            </a:fld>
            <a:endParaRPr lang="en-GB" dirty="0">
              <a:solidFill>
                <a:prstClr val="black"/>
              </a:solidFill>
            </a:endParaRPr>
          </a:p>
        </p:txBody>
      </p:sp>
      <p:pic>
        <p:nvPicPr>
          <p:cNvPr id="8" name="Picture 2" descr="South West London and St. George's NHS Trust"/>
          <p:cNvPicPr>
            <a:picLocks noChangeAspect="1" noChangeArrowheads="1"/>
          </p:cNvPicPr>
          <p:nvPr/>
        </p:nvPicPr>
        <p:blipFill>
          <a:blip r:embed="rId2" cstate="print"/>
          <a:srcRect/>
          <a:stretch>
            <a:fillRect/>
          </a:stretch>
        </p:blipFill>
        <p:spPr bwMode="auto">
          <a:xfrm>
            <a:off x="6729908" y="44624"/>
            <a:ext cx="2306588" cy="231985"/>
          </a:xfrm>
          <a:prstGeom prst="rect">
            <a:avLst/>
          </a:prstGeom>
          <a:noFill/>
          <a:ln>
            <a:no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350709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a:t>Click icon to add picture</a:t>
            </a:r>
          </a:p>
        </p:txBody>
      </p:sp>
      <p:sp>
        <p:nvSpPr>
          <p:cNvPr id="7" name="Date Placeholder 4"/>
          <p:cNvSpPr>
            <a:spLocks noGrp="1"/>
          </p:cNvSpPr>
          <p:nvPr>
            <p:ph type="dt" sz="half" idx="10"/>
          </p:nvPr>
        </p:nvSpPr>
        <p:spPr/>
        <p:txBody>
          <a:bodyPr/>
          <a:lstStyle>
            <a:lvl1pPr>
              <a:defRPr/>
            </a:lvl1pPr>
            <a:extLst/>
          </a:lstStyle>
          <a:p>
            <a:pPr>
              <a:defRPr/>
            </a:pPr>
            <a:fld id="{1C9DC940-B033-4D79-A4FD-4A3F5C6A0A69}" type="datetime1">
              <a:rPr lang="en-GB" smtClean="0">
                <a:solidFill>
                  <a:prstClr val="white"/>
                </a:solidFill>
              </a:rPr>
              <a:t>04/04/2024</a:t>
            </a:fld>
            <a:endParaRPr lang="en-GB" dirty="0">
              <a:solidFill>
                <a:prstClr val="white"/>
              </a:solidFill>
            </a:endParaRPr>
          </a:p>
        </p:txBody>
      </p:sp>
      <p:sp>
        <p:nvSpPr>
          <p:cNvPr id="8" name="Footer Placeholder 5"/>
          <p:cNvSpPr>
            <a:spLocks noGrp="1"/>
          </p:cNvSpPr>
          <p:nvPr>
            <p:ph type="ftr" sz="quarter" idx="11"/>
          </p:nvPr>
        </p:nvSpPr>
        <p:spPr/>
        <p:txBody>
          <a:bodyPr/>
          <a:lstStyle>
            <a:lvl1pPr algn="l">
              <a:defRPr sz="1000">
                <a:solidFill>
                  <a:schemeClr val="bg2">
                    <a:shade val="50000"/>
                  </a:schemeClr>
                </a:solidFill>
              </a:defRPr>
            </a:lvl1pPr>
            <a:extLst/>
          </a:lstStyle>
          <a:p>
            <a:pPr>
              <a:defRPr/>
            </a:pPr>
            <a:endParaRPr lang="en-GB" dirty="0">
              <a:solidFill>
                <a:prstClr val="white"/>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0642939A-E5C6-49BE-84D4-BCFD668E02B4}" type="slidenum">
              <a:rPr lang="en-GB" smtClean="0">
                <a:solidFill>
                  <a:prstClr val="white"/>
                </a:solidFill>
              </a:rPr>
              <a:pPr>
                <a:defRPr/>
              </a:pPr>
              <a:t>‹#›</a:t>
            </a:fld>
            <a:endParaRPr lang="en-GB" dirty="0">
              <a:solidFill>
                <a:prstClr val="white"/>
              </a:solidFill>
            </a:endParaRPr>
          </a:p>
        </p:txBody>
      </p:sp>
      <p:pic>
        <p:nvPicPr>
          <p:cNvPr id="10" name="Picture 2" descr="South West London and St. George's NHS Trust"/>
          <p:cNvPicPr>
            <a:picLocks noChangeAspect="1" noChangeArrowheads="1"/>
          </p:cNvPicPr>
          <p:nvPr/>
        </p:nvPicPr>
        <p:blipFill>
          <a:blip r:embed="rId2" cstate="print"/>
          <a:srcRect/>
          <a:stretch>
            <a:fillRect/>
          </a:stretch>
        </p:blipFill>
        <p:spPr bwMode="auto">
          <a:xfrm>
            <a:off x="6729908" y="44624"/>
            <a:ext cx="2306588" cy="231985"/>
          </a:xfrm>
          <a:prstGeom prst="rect">
            <a:avLst/>
          </a:prstGeom>
          <a:noFill/>
          <a:ln>
            <a:no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258247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fld id="{AFBFB55F-F870-42CC-8D68-236CA035E4DF}" type="datetime1">
              <a:rPr lang="en-GB" smtClean="0">
                <a:solidFill>
                  <a:prstClr val="black"/>
                </a:solidFill>
              </a:rPr>
              <a:t>04/04/2024</a:t>
            </a:fld>
            <a:endParaRPr lang="en-GB" dirty="0">
              <a:solidFill>
                <a:prstClr val="black"/>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r" eaLnBrk="1" latinLnBrk="0" hangingPunct="1">
              <a:defRPr kumimoji="0" sz="1300">
                <a:solidFill>
                  <a:schemeClr val="bg2">
                    <a:tint val="60000"/>
                    <a:satMod val="155000"/>
                  </a:schemeClr>
                </a:solidFill>
              </a:defRPr>
            </a:lvl1pPr>
            <a:extLst/>
          </a:lstStyle>
          <a:p>
            <a:pPr>
              <a:defRPr/>
            </a:pPr>
            <a:endParaRPr lang="en-GB" dirty="0">
              <a:solidFill>
                <a:prstClr val="black"/>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200" baseline="0">
                <a:solidFill>
                  <a:schemeClr val="bg1">
                    <a:lumMod val="50000"/>
                  </a:schemeClr>
                </a:solidFill>
                <a:latin typeface="Verdana" pitchFamily="34" charset="0"/>
              </a:defRPr>
            </a:lvl1pPr>
            <a:extLst/>
          </a:lstStyle>
          <a:p>
            <a:pPr>
              <a:defRPr/>
            </a:pPr>
            <a:fld id="{5ABABD83-7B93-4F34-A081-8CFD02AF6563}" type="slidenum">
              <a:rPr lang="en-GB" smtClean="0">
                <a:solidFill>
                  <a:prstClr val="black"/>
                </a:solidFill>
              </a:rPr>
              <a:pPr>
                <a:defRPr/>
              </a:pPr>
              <a:t>‹#›</a:t>
            </a:fld>
            <a:endParaRPr lang="en-GB" dirty="0">
              <a:solidFill>
                <a:prstClr val="black"/>
              </a:solidFill>
            </a:endParaRPr>
          </a:p>
        </p:txBody>
      </p:sp>
      <p:pic>
        <p:nvPicPr>
          <p:cNvPr id="3" name="Picture 2" descr="A orange circle with black text&#10;&#10;Description automatically generated">
            <a:extLst>
              <a:ext uri="{FF2B5EF4-FFF2-40B4-BE49-F238E27FC236}">
                <a16:creationId xmlns:a16="http://schemas.microsoft.com/office/drawing/2014/main" id="{D8D8D2B6-C00E-A65D-697A-3077EDD44F1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861" y="5935611"/>
            <a:ext cx="566739" cy="566739"/>
          </a:xfrm>
          <a:prstGeom prst="rect">
            <a:avLst/>
          </a:prstGeom>
        </p:spPr>
      </p:pic>
    </p:spTree>
    <p:extLst>
      <p:ext uri="{BB962C8B-B14F-4D97-AF65-F5344CB8AC3E}">
        <p14:creationId xmlns:p14="http://schemas.microsoft.com/office/powerpoint/2010/main" val="4167687118"/>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hdr="0" ftr="0" dt="0"/>
  <p:txStyles>
    <p:titleStyle>
      <a:lvl1pPr algn="l" rtl="0" eaLnBrk="1" fontAlgn="base" hangingPunct="1">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8D3E"/>
          </a:solidFill>
          <a:latin typeface="Verdana" pitchFamily="34" charset="0"/>
        </a:defRPr>
      </a:lvl2pPr>
      <a:lvl3pPr algn="l" rtl="0" eaLnBrk="1" fontAlgn="base" hangingPunct="1">
        <a:spcBef>
          <a:spcPct val="0"/>
        </a:spcBef>
        <a:spcAft>
          <a:spcPct val="0"/>
        </a:spcAft>
        <a:defRPr sz="3600" b="1">
          <a:solidFill>
            <a:srgbClr val="FF8D3E"/>
          </a:solidFill>
          <a:latin typeface="Verdana" pitchFamily="34" charset="0"/>
        </a:defRPr>
      </a:lvl3pPr>
      <a:lvl4pPr algn="l" rtl="0" eaLnBrk="1" fontAlgn="base" hangingPunct="1">
        <a:spcBef>
          <a:spcPct val="0"/>
        </a:spcBef>
        <a:spcAft>
          <a:spcPct val="0"/>
        </a:spcAft>
        <a:defRPr sz="3600" b="1">
          <a:solidFill>
            <a:srgbClr val="FF8D3E"/>
          </a:solidFill>
          <a:latin typeface="Verdana" pitchFamily="34" charset="0"/>
        </a:defRPr>
      </a:lvl4pPr>
      <a:lvl5pPr algn="l" rtl="0" eaLnBrk="1" fontAlgn="base" hangingPunct="1">
        <a:spcBef>
          <a:spcPct val="0"/>
        </a:spcBef>
        <a:spcAft>
          <a:spcPct val="0"/>
        </a:spcAft>
        <a:defRPr sz="3600" b="1">
          <a:solidFill>
            <a:srgbClr val="FF8D3E"/>
          </a:solidFill>
          <a:latin typeface="Verdana" pitchFamily="34" charset="0"/>
        </a:defRPr>
      </a:lvl5pPr>
      <a:lvl6pPr marL="457200" algn="l" rtl="0" eaLnBrk="1" fontAlgn="base" hangingPunct="1">
        <a:spcBef>
          <a:spcPct val="0"/>
        </a:spcBef>
        <a:spcAft>
          <a:spcPct val="0"/>
        </a:spcAft>
        <a:defRPr sz="3600" b="1">
          <a:solidFill>
            <a:srgbClr val="FF8D3E"/>
          </a:solidFill>
          <a:latin typeface="Verdana" pitchFamily="34" charset="0"/>
        </a:defRPr>
      </a:lvl6pPr>
      <a:lvl7pPr marL="914400" algn="l" rtl="0" eaLnBrk="1" fontAlgn="base" hangingPunct="1">
        <a:spcBef>
          <a:spcPct val="0"/>
        </a:spcBef>
        <a:spcAft>
          <a:spcPct val="0"/>
        </a:spcAft>
        <a:defRPr sz="3600" b="1">
          <a:solidFill>
            <a:srgbClr val="FF8D3E"/>
          </a:solidFill>
          <a:latin typeface="Verdana" pitchFamily="34" charset="0"/>
        </a:defRPr>
      </a:lvl7pPr>
      <a:lvl8pPr marL="1371600" algn="l" rtl="0" eaLnBrk="1" fontAlgn="base" hangingPunct="1">
        <a:spcBef>
          <a:spcPct val="0"/>
        </a:spcBef>
        <a:spcAft>
          <a:spcPct val="0"/>
        </a:spcAft>
        <a:defRPr sz="3600" b="1">
          <a:solidFill>
            <a:srgbClr val="FF8D3E"/>
          </a:solidFill>
          <a:latin typeface="Verdana" pitchFamily="34" charset="0"/>
        </a:defRPr>
      </a:lvl8pPr>
      <a:lvl9pPr marL="1828800" algn="l" rtl="0" eaLnBrk="1" fontAlgn="base" hangingPunct="1">
        <a:spcBef>
          <a:spcPct val="0"/>
        </a:spcBef>
        <a:spcAft>
          <a:spcPct val="0"/>
        </a:spcAft>
        <a:defRPr sz="3600" b="1">
          <a:solidFill>
            <a:srgbClr val="FF8D3E"/>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1" fontAlgn="base" hangingPunct="1">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1" fontAlgn="base" hangingPunct="1">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1" fontAlgn="base" hangingPunct="1">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bailii.org/ew/cases/EWCA/Civ/2002/1889.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tinyurl.com/3rfhseyr" TargetMode="External"/><Relationship Id="rId5" Type="http://schemas.openxmlformats.org/officeDocument/2006/relationships/hyperlink" Target="http://tinyurl.com/yeykm8um" TargetMode="Externa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108" y="1277806"/>
            <a:ext cx="8424936" cy="1707381"/>
          </a:xfrm>
        </p:spPr>
        <p:txBody>
          <a:bodyPr>
            <a:noAutofit/>
          </a:bodyPr>
          <a:lstStyle/>
          <a:p>
            <a:pPr algn="ctr"/>
            <a:r>
              <a:rPr lang="en-GB" sz="4400" dirty="0"/>
              <a:t>The Mental Capacity Act </a:t>
            </a:r>
            <a:r>
              <a:rPr lang="en-GB" sz="3200" dirty="0"/>
              <a:t>(and Immigration Removal Centres)</a:t>
            </a:r>
            <a:endParaRPr lang="en-GB" sz="4400" dirty="0"/>
          </a:p>
        </p:txBody>
      </p:sp>
      <p:pic>
        <p:nvPicPr>
          <p:cNvPr id="5" name="Picture 1"/>
          <p:cNvPicPr>
            <a:picLocks noChangeAspect="1" noChangeArrowheads="1"/>
          </p:cNvPicPr>
          <p:nvPr/>
        </p:nvPicPr>
        <p:blipFill>
          <a:blip r:embed="rId3" cstate="print">
            <a:duotone>
              <a:prstClr val="black"/>
              <a:srgbClr val="FFFF99">
                <a:tint val="45000"/>
                <a:satMod val="400000"/>
              </a:srgbClr>
            </a:duotone>
          </a:blip>
          <a:srcRect b="20582"/>
          <a:stretch>
            <a:fillRect/>
          </a:stretch>
        </p:blipFill>
        <p:spPr bwMode="auto">
          <a:xfrm>
            <a:off x="4064115" y="4047932"/>
            <a:ext cx="4036278" cy="2621428"/>
          </a:xfrm>
          <a:prstGeom prst="rect">
            <a:avLst/>
          </a:prstGeom>
          <a:noFill/>
          <a:ln w="3175">
            <a:solidFill>
              <a:schemeClr val="tx1"/>
            </a:solidFill>
          </a:ln>
          <a:effectLst/>
          <a:scene3d>
            <a:camera prst="orthographicFront"/>
            <a:lightRig rig="threePt" dir="t"/>
          </a:scene3d>
          <a:sp3d>
            <a:bevelT/>
          </a:sp3d>
        </p:spPr>
      </p:pic>
    </p:spTree>
    <p:extLst>
      <p:ext uri="{BB962C8B-B14F-4D97-AF65-F5344CB8AC3E}">
        <p14:creationId xmlns:p14="http://schemas.microsoft.com/office/powerpoint/2010/main" val="16913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6ACCF-3DF1-645C-37B7-8EBABF08A262}"/>
              </a:ext>
            </a:extLst>
          </p:cNvPr>
          <p:cNvSpPr>
            <a:spLocks noGrp="1"/>
          </p:cNvSpPr>
          <p:nvPr>
            <p:ph type="title"/>
          </p:nvPr>
        </p:nvSpPr>
        <p:spPr>
          <a:xfrm>
            <a:off x="1403648" y="5877272"/>
            <a:ext cx="7283152" cy="619512"/>
          </a:xfrm>
        </p:spPr>
        <p:txBody>
          <a:bodyPr/>
          <a:lstStyle/>
          <a:p>
            <a:pPr algn="r"/>
            <a:r>
              <a:rPr lang="en-GB" dirty="0"/>
              <a:t>Assessing capacity 1</a:t>
            </a:r>
            <a:r>
              <a:rPr lang="en-GB" baseline="30000" dirty="0"/>
              <a:t>st</a:t>
            </a:r>
            <a:r>
              <a:rPr lang="en-GB" dirty="0"/>
              <a:t> steps</a:t>
            </a:r>
          </a:p>
        </p:txBody>
      </p:sp>
      <p:sp>
        <p:nvSpPr>
          <p:cNvPr id="2" name="Content Placeholder 1"/>
          <p:cNvSpPr>
            <a:spLocks noGrp="1"/>
          </p:cNvSpPr>
          <p:nvPr>
            <p:ph idx="1"/>
          </p:nvPr>
        </p:nvSpPr>
        <p:spPr>
          <a:xfrm>
            <a:off x="1043608" y="764704"/>
            <a:ext cx="7283152" cy="4608512"/>
          </a:xfrm>
          <a:noFill/>
          <a:ln>
            <a:noFill/>
          </a:ln>
        </p:spPr>
        <p:txBody>
          <a:bodyPr/>
          <a:lstStyle/>
          <a:p>
            <a:pPr marL="623887" indent="-514350">
              <a:buClr>
                <a:schemeClr val="accent2"/>
              </a:buClr>
              <a:buSzPct val="101000"/>
              <a:buFont typeface="+mj-lt"/>
              <a:buAutoNum type="arabicPeriod"/>
            </a:pPr>
            <a:r>
              <a:rPr lang="en-GB" sz="2200" b="1" dirty="0"/>
              <a:t>Presume </a:t>
            </a:r>
            <a:r>
              <a:rPr lang="en-GB" sz="2200" dirty="0"/>
              <a:t>the person has capacity and can therefore give consent to treatment/care. </a:t>
            </a:r>
          </a:p>
          <a:p>
            <a:pPr marL="623887" indent="-514350">
              <a:buClr>
                <a:schemeClr val="accent2"/>
              </a:buClr>
              <a:buSzPct val="101000"/>
              <a:buNone/>
            </a:pPr>
            <a:endParaRPr lang="en-GB" sz="1000" b="1" dirty="0"/>
          </a:p>
          <a:p>
            <a:pPr marL="623887" indent="-514350">
              <a:buClr>
                <a:schemeClr val="accent2"/>
              </a:buClr>
              <a:buSzPct val="101000"/>
              <a:buFont typeface="+mj-lt"/>
              <a:buAutoNum type="arabicPeriod" startAt="2"/>
            </a:pPr>
            <a:r>
              <a:rPr lang="en-GB" sz="2200" b="1" dirty="0"/>
              <a:t>Why </a:t>
            </a:r>
            <a:r>
              <a:rPr lang="en-GB" sz="2200" dirty="0"/>
              <a:t>are you assessing capacity?  – the patient was not able to give informed consent (they are confused, paranoid, delusional etc). </a:t>
            </a:r>
          </a:p>
          <a:p>
            <a:pPr marL="623887" indent="-514350">
              <a:buClr>
                <a:schemeClr val="accent2"/>
              </a:buClr>
              <a:buSzPct val="101000"/>
              <a:buFont typeface="+mj-lt"/>
              <a:buAutoNum type="arabicPeriod" startAt="2"/>
            </a:pPr>
            <a:r>
              <a:rPr lang="en-GB" sz="2200" dirty="0">
                <a:solidFill>
                  <a:srgbClr val="000000"/>
                </a:solidFill>
                <a:latin typeface="Verdana" panose="020B0604030504040204" pitchFamily="34" charset="0"/>
                <a:ea typeface="MS PGothic" pitchFamily="34" charset="-128"/>
                <a:cs typeface="Arial" charset="0"/>
              </a:rPr>
              <a:t>Any judgment a person lacks capacity </a:t>
            </a:r>
            <a:r>
              <a:rPr lang="en-GB" sz="2200" b="1" dirty="0">
                <a:solidFill>
                  <a:srgbClr val="000000"/>
                </a:solidFill>
                <a:latin typeface="Verdana" panose="020B0604030504040204" pitchFamily="34" charset="0"/>
                <a:ea typeface="MS PGothic" pitchFamily="34" charset="-128"/>
                <a:cs typeface="Arial" charset="0"/>
              </a:rPr>
              <a:t>MUST</a:t>
            </a:r>
            <a:r>
              <a:rPr lang="en-GB" sz="2200" dirty="0">
                <a:solidFill>
                  <a:srgbClr val="000000"/>
                </a:solidFill>
                <a:latin typeface="Verdana" panose="020B0604030504040204" pitchFamily="34" charset="0"/>
                <a:ea typeface="MS PGothic" pitchFamily="34" charset="-128"/>
                <a:cs typeface="Arial" charset="0"/>
              </a:rPr>
              <a:t> be ‘</a:t>
            </a:r>
            <a:r>
              <a:rPr lang="en-GB" sz="2200" b="1" dirty="0">
                <a:solidFill>
                  <a:srgbClr val="000000"/>
                </a:solidFill>
                <a:latin typeface="Verdana" panose="020B0604030504040204" pitchFamily="34" charset="0"/>
                <a:ea typeface="MS PGothic" pitchFamily="34" charset="-128"/>
                <a:cs typeface="Arial" charset="0"/>
              </a:rPr>
              <a:t>BECAUSE OF’ </a:t>
            </a:r>
            <a:r>
              <a:rPr lang="en-GB" sz="2200" dirty="0">
                <a:solidFill>
                  <a:srgbClr val="000000"/>
                </a:solidFill>
                <a:latin typeface="Verdana" panose="020B0604030504040204" pitchFamily="34" charset="0"/>
                <a:ea typeface="MS PGothic" pitchFamily="34" charset="-128"/>
                <a:cs typeface="Arial" charset="0"/>
              </a:rPr>
              <a:t>the impairment or disturbance in the functioning of their mind or brain. </a:t>
            </a:r>
          </a:p>
          <a:p>
            <a:pPr marL="623887" indent="-514350">
              <a:buClr>
                <a:schemeClr val="accent2"/>
              </a:buClr>
              <a:buSzPct val="101000"/>
              <a:buFont typeface="+mj-lt"/>
              <a:buAutoNum type="arabicPeriod" startAt="2"/>
            </a:pPr>
            <a:endParaRPr lang="en-GB" sz="2200" dirty="0"/>
          </a:p>
          <a:p>
            <a:pPr marL="623887" indent="-514350">
              <a:buClr>
                <a:schemeClr val="accent2"/>
              </a:buClr>
              <a:buSzPct val="101000"/>
              <a:buFont typeface="+mj-lt"/>
              <a:buAutoNum type="arabicPeriod" startAt="2"/>
            </a:pPr>
            <a:endParaRPr lang="en-GB" sz="2200" dirty="0"/>
          </a:p>
        </p:txBody>
      </p:sp>
    </p:spTree>
    <p:extLst>
      <p:ext uri="{BB962C8B-B14F-4D97-AF65-F5344CB8AC3E}">
        <p14:creationId xmlns:p14="http://schemas.microsoft.com/office/powerpoint/2010/main" val="278482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noFill/>
        </p:spPr>
        <p:txBody>
          <a:bodyPr/>
          <a:lstStyle/>
          <a:p>
            <a:pPr marL="0" indent="0">
              <a:buNone/>
            </a:pPr>
            <a:r>
              <a:rPr lang="en-GB" sz="2000" dirty="0">
                <a:solidFill>
                  <a:prstClr val="black"/>
                </a:solidFill>
              </a:rPr>
              <a:t>The assessment of capacity is just a conversation with a person – judging whether they can </a:t>
            </a:r>
            <a:r>
              <a:rPr lang="en-GB" sz="2000" dirty="0" err="1">
                <a:solidFill>
                  <a:prstClr val="black"/>
                </a:solidFill>
              </a:rPr>
              <a:t>understand+retain+use</a:t>
            </a:r>
            <a:r>
              <a:rPr lang="en-GB" sz="2000" dirty="0">
                <a:solidFill>
                  <a:prstClr val="black"/>
                </a:solidFill>
              </a:rPr>
              <a:t> or weigh + communicate</a:t>
            </a:r>
          </a:p>
          <a:p>
            <a:pPr marL="0" indent="0">
              <a:lnSpc>
                <a:spcPct val="80000"/>
              </a:lnSpc>
              <a:buNone/>
            </a:pPr>
            <a:endParaRPr lang="en-GB" sz="2000" dirty="0">
              <a:solidFill>
                <a:prstClr val="black"/>
              </a:solidFill>
            </a:endParaRPr>
          </a:p>
          <a:p>
            <a:pPr eaLnBrk="1" hangingPunct="1">
              <a:lnSpc>
                <a:spcPct val="80000"/>
              </a:lnSpc>
              <a:buFontTx/>
              <a:buNone/>
            </a:pPr>
            <a:r>
              <a:rPr lang="en-US" sz="2000" b="1" dirty="0">
                <a:latin typeface="Verdana" pitchFamily="34" charset="0"/>
              </a:rPr>
              <a:t>                 Decision specific</a:t>
            </a:r>
          </a:p>
          <a:p>
            <a:pPr eaLnBrk="1" hangingPunct="1">
              <a:lnSpc>
                <a:spcPct val="80000"/>
              </a:lnSpc>
              <a:buFontTx/>
              <a:buNone/>
            </a:pPr>
            <a:r>
              <a:rPr lang="en-US" sz="2000" dirty="0">
                <a:latin typeface="Verdana" pitchFamily="34" charset="0"/>
              </a:rPr>
              <a:t>                 What is the decision that needs to be made?</a:t>
            </a:r>
          </a:p>
          <a:p>
            <a:pPr eaLnBrk="1" hangingPunct="1">
              <a:lnSpc>
                <a:spcPct val="80000"/>
              </a:lnSpc>
              <a:buFontTx/>
              <a:buNone/>
            </a:pPr>
            <a:endParaRPr lang="en-US" sz="800" dirty="0">
              <a:latin typeface="Verdana" pitchFamily="34" charset="0"/>
            </a:endParaRPr>
          </a:p>
          <a:p>
            <a:pPr marL="1520825">
              <a:lnSpc>
                <a:spcPct val="80000"/>
              </a:lnSpc>
              <a:buNone/>
            </a:pPr>
            <a:r>
              <a:rPr lang="en-GB" sz="2000" i="1" dirty="0">
                <a:solidFill>
                  <a:prstClr val="black"/>
                </a:solidFill>
                <a:latin typeface="Verdana" pitchFamily="34" charset="0"/>
              </a:rPr>
              <a:t>   </a:t>
            </a:r>
            <a:r>
              <a:rPr lang="en-GB" sz="2000" i="1" dirty="0">
                <a:solidFill>
                  <a:schemeClr val="tx2">
                    <a:lumMod val="90000"/>
                    <a:lumOff val="10000"/>
                  </a:schemeClr>
                </a:solidFill>
                <a:effectLst>
                  <a:outerShdw blurRad="38100" dist="38100" dir="2700000" algn="tl">
                    <a:srgbClr val="000000">
                      <a:alpha val="43137"/>
                    </a:srgbClr>
                  </a:outerShdw>
                </a:effectLst>
                <a:latin typeface="Verdana" pitchFamily="34" charset="0"/>
              </a:rPr>
              <a:t>Some people may have capacity to make some decisions but not others.</a:t>
            </a:r>
          </a:p>
          <a:p>
            <a:pPr eaLnBrk="1" hangingPunct="1">
              <a:lnSpc>
                <a:spcPct val="80000"/>
              </a:lnSpc>
              <a:buFontTx/>
              <a:buNone/>
            </a:pPr>
            <a:endParaRPr lang="en-US" sz="2000" dirty="0">
              <a:latin typeface="Verdana" pitchFamily="34" charset="0"/>
            </a:endParaRPr>
          </a:p>
          <a:p>
            <a:pPr eaLnBrk="1" hangingPunct="1">
              <a:lnSpc>
                <a:spcPct val="80000"/>
              </a:lnSpc>
              <a:buFontTx/>
              <a:buNone/>
            </a:pPr>
            <a:endParaRPr lang="en-US" sz="2000" b="1" dirty="0">
              <a:latin typeface="Verdana" pitchFamily="34" charset="0"/>
            </a:endParaRPr>
          </a:p>
        </p:txBody>
      </p:sp>
      <p:pic>
        <p:nvPicPr>
          <p:cNvPr id="6" name="Picture 13" descr="http://previewnetworks.com/blog/wp-content/uploads/2011/06/decision-making-softwareDMS.jpg"/>
          <p:cNvPicPr>
            <a:picLocks noChangeAspect="1" noChangeArrowheads="1"/>
          </p:cNvPicPr>
          <p:nvPr/>
        </p:nvPicPr>
        <p:blipFill>
          <a:blip r:embed="rId3" cstate="print"/>
          <a:srcRect/>
          <a:stretch>
            <a:fillRect/>
          </a:stretch>
        </p:blipFill>
        <p:spPr bwMode="auto">
          <a:xfrm>
            <a:off x="549060" y="1859836"/>
            <a:ext cx="1428998" cy="1299243"/>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a:sp3d>
        </p:spPr>
      </p:pic>
      <p:sp>
        <p:nvSpPr>
          <p:cNvPr id="9" name="Rectangle 3"/>
          <p:cNvSpPr txBox="1">
            <a:spLocks noChangeArrowheads="1"/>
          </p:cNvSpPr>
          <p:nvPr/>
        </p:nvSpPr>
        <p:spPr bwMode="auto">
          <a:xfrm>
            <a:off x="2051720" y="3257258"/>
            <a:ext cx="6912768" cy="2620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255588" fontAlgn="base">
              <a:lnSpc>
                <a:spcPct val="80000"/>
              </a:lnSpc>
              <a:spcBef>
                <a:spcPts val="400"/>
              </a:spcBef>
              <a:spcAft>
                <a:spcPct val="0"/>
              </a:spcAft>
              <a:buClr>
                <a:srgbClr val="2DA2BF"/>
              </a:buClr>
              <a:buSzPct val="68000"/>
              <a:buFont typeface="Wingdings" pitchFamily="2" charset="2"/>
              <a:buNone/>
              <a:defRPr/>
            </a:pPr>
            <a:r>
              <a:rPr lang="en-US" sz="2000" b="1" dirty="0">
                <a:solidFill>
                  <a:prstClr val="black"/>
                </a:solidFill>
                <a:latin typeface="Verdana" pitchFamily="34" charset="0"/>
              </a:rPr>
              <a:t>Time specific</a:t>
            </a:r>
          </a:p>
          <a:p>
            <a:pPr marL="87313" fontAlgn="base">
              <a:spcBef>
                <a:spcPts val="400"/>
              </a:spcBef>
              <a:spcAft>
                <a:spcPct val="0"/>
              </a:spcAft>
              <a:buClr>
                <a:srgbClr val="2DA2BF"/>
              </a:buClr>
              <a:buSzPct val="68000"/>
              <a:buFont typeface="Wingdings" pitchFamily="2" charset="2"/>
              <a:buNone/>
              <a:defRPr/>
            </a:pPr>
            <a:r>
              <a:rPr lang="en-US" sz="2000" dirty="0">
                <a:solidFill>
                  <a:prstClr val="black"/>
                </a:solidFill>
                <a:latin typeface="Verdana" pitchFamily="34" charset="0"/>
              </a:rPr>
              <a:t>Does a person have capacity to make a decision at a particular moment in time?</a:t>
            </a:r>
          </a:p>
          <a:p>
            <a:pPr marL="87313" fontAlgn="base">
              <a:spcBef>
                <a:spcPts val="400"/>
              </a:spcBef>
              <a:spcAft>
                <a:spcPct val="0"/>
              </a:spcAft>
              <a:buClr>
                <a:srgbClr val="2DA2BF"/>
              </a:buClr>
              <a:buSzPct val="68000"/>
              <a:buFont typeface="Wingdings" pitchFamily="2" charset="2"/>
              <a:buNone/>
              <a:defRPr/>
            </a:pPr>
            <a:r>
              <a:rPr lang="en-GB" sz="2000" i="1" dirty="0">
                <a:solidFill>
                  <a:prstClr val="black"/>
                </a:solidFill>
                <a:latin typeface="Verdana" pitchFamily="34" charset="0"/>
              </a:rPr>
              <a:t>People’s capacity to make decisions may change over time. </a:t>
            </a:r>
          </a:p>
          <a:p>
            <a:pPr marL="92075" fontAlgn="base">
              <a:spcBef>
                <a:spcPct val="0"/>
              </a:spcBef>
              <a:spcAft>
                <a:spcPct val="0"/>
              </a:spcAft>
              <a:defRPr/>
            </a:pPr>
            <a:r>
              <a:rPr lang="en-GB" sz="2000" i="1" dirty="0">
                <a:solidFill>
                  <a:schemeClr val="tx2">
                    <a:lumMod val="90000"/>
                    <a:lumOff val="10000"/>
                  </a:schemeClr>
                </a:solidFill>
                <a:effectLst>
                  <a:outerShdw blurRad="38100" dist="38100" dir="2700000" algn="tl">
                    <a:srgbClr val="000000">
                      <a:alpha val="43137"/>
                    </a:srgbClr>
                  </a:outerShdw>
                </a:effectLst>
                <a:latin typeface="Verdana" pitchFamily="34" charset="0"/>
              </a:rPr>
              <a:t>A drunk person may lack capacity to consent to treatment in A&amp;E at 11pm but 2 hours later may have capacity.</a:t>
            </a:r>
            <a:endParaRPr lang="en-US" sz="2000" i="1" dirty="0">
              <a:solidFill>
                <a:schemeClr val="tx2">
                  <a:lumMod val="90000"/>
                  <a:lumOff val="10000"/>
                </a:schemeClr>
              </a:solidFill>
              <a:effectLst>
                <a:outerShdw blurRad="38100" dist="38100" dir="2700000" algn="tl">
                  <a:srgbClr val="000000">
                    <a:alpha val="43137"/>
                  </a:srgbClr>
                </a:outerShdw>
              </a:effectLst>
              <a:latin typeface="Verdana" pitchFamily="34" charset="0"/>
            </a:endParaRPr>
          </a:p>
        </p:txBody>
      </p:sp>
      <p:pic>
        <p:nvPicPr>
          <p:cNvPr id="10" name="Picture 11" descr="http://www.time-management-central.net/image-files/time-management-clock.jpg"/>
          <p:cNvPicPr>
            <a:picLocks noChangeAspect="1" noChangeArrowheads="1"/>
          </p:cNvPicPr>
          <p:nvPr/>
        </p:nvPicPr>
        <p:blipFill>
          <a:blip r:embed="rId4" cstate="print"/>
          <a:srcRect/>
          <a:stretch>
            <a:fillRect/>
          </a:stretch>
        </p:blipFill>
        <p:spPr bwMode="auto">
          <a:xfrm>
            <a:off x="525954" y="3698921"/>
            <a:ext cx="1440160" cy="1366216"/>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a:sp3d>
        </p:spPr>
      </p:pic>
      <p:sp>
        <p:nvSpPr>
          <p:cNvPr id="3" name="Title 2">
            <a:extLst>
              <a:ext uri="{FF2B5EF4-FFF2-40B4-BE49-F238E27FC236}">
                <a16:creationId xmlns:a16="http://schemas.microsoft.com/office/drawing/2014/main" id="{6D4292AD-C75A-1A3B-B5BB-0AAC733D039F}"/>
              </a:ext>
            </a:extLst>
          </p:cNvPr>
          <p:cNvSpPr>
            <a:spLocks noGrp="1"/>
          </p:cNvSpPr>
          <p:nvPr>
            <p:ph type="title"/>
          </p:nvPr>
        </p:nvSpPr>
        <p:spPr>
          <a:xfrm>
            <a:off x="1433632" y="5874281"/>
            <a:ext cx="7283152" cy="525780"/>
          </a:xfrm>
        </p:spPr>
        <p:txBody>
          <a:bodyPr>
            <a:normAutofit fontScale="90000"/>
          </a:bodyPr>
          <a:lstStyle/>
          <a:p>
            <a:pPr algn="r"/>
            <a:r>
              <a:rPr lang="en-GB" dirty="0"/>
              <a:t>Minimising the  scope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1000"/>
                                        <p:tgtEl>
                                          <p:spTgt spid="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ssolve">
                                      <p:cBhvr>
                                        <p:cTn id="13" dur="10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dissolve">
                                      <p:cBhvr>
                                        <p:cTn id="18" dur="1000"/>
                                        <p:tgtEl>
                                          <p:spTgt spid="9">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BD94-CEEA-D6FA-D612-D51D1BBA69DB}"/>
              </a:ext>
            </a:extLst>
          </p:cNvPr>
          <p:cNvSpPr>
            <a:spLocks noGrp="1"/>
          </p:cNvSpPr>
          <p:nvPr>
            <p:ph type="title"/>
          </p:nvPr>
        </p:nvSpPr>
        <p:spPr>
          <a:xfrm>
            <a:off x="1187624" y="5877272"/>
            <a:ext cx="7499176" cy="691520"/>
          </a:xfrm>
        </p:spPr>
        <p:txBody>
          <a:bodyPr/>
          <a:lstStyle/>
          <a:p>
            <a:pPr algn="r"/>
            <a:r>
              <a:rPr lang="en-GB" dirty="0"/>
              <a:t>Maximizing Autonomy</a:t>
            </a:r>
          </a:p>
        </p:txBody>
      </p:sp>
      <p:sp>
        <p:nvSpPr>
          <p:cNvPr id="3" name="Content Placeholder 2">
            <a:extLst>
              <a:ext uri="{FF2B5EF4-FFF2-40B4-BE49-F238E27FC236}">
                <a16:creationId xmlns:a16="http://schemas.microsoft.com/office/drawing/2014/main" id="{B07D591C-AD48-2392-3609-D035F75598D6}"/>
              </a:ext>
            </a:extLst>
          </p:cNvPr>
          <p:cNvSpPr>
            <a:spLocks noGrp="1"/>
          </p:cNvSpPr>
          <p:nvPr>
            <p:ph idx="1"/>
          </p:nvPr>
        </p:nvSpPr>
        <p:spPr>
          <a:xfrm>
            <a:off x="502920" y="530352"/>
            <a:ext cx="8183880" cy="5274912"/>
          </a:xfrm>
        </p:spPr>
        <p:txBody>
          <a:bodyPr/>
          <a:lstStyle/>
          <a:p>
            <a:pPr marL="0" indent="0">
              <a:buNone/>
            </a:pPr>
            <a:r>
              <a:rPr lang="en-GB" dirty="0"/>
              <a:t>The less autonomy one has, the more important it is to protect what one is left with.</a:t>
            </a:r>
          </a:p>
          <a:p>
            <a:pPr marL="0" indent="0">
              <a:buNone/>
            </a:pPr>
            <a:endParaRPr lang="en-GB" dirty="0"/>
          </a:p>
          <a:p>
            <a:pPr marL="0" indent="0">
              <a:buNone/>
            </a:pPr>
            <a:r>
              <a:rPr lang="en-GB" dirty="0"/>
              <a:t>Let me introduce Mr. Rusi </a:t>
            </a:r>
            <a:r>
              <a:rPr lang="en-GB" dirty="0" err="1"/>
              <a:t>Stanev</a:t>
            </a:r>
            <a:endParaRPr lang="en-GB" dirty="0"/>
          </a:p>
        </p:txBody>
      </p:sp>
      <p:pic>
        <p:nvPicPr>
          <p:cNvPr id="5" name="Picture 4" descr="A person sitting in a restaurant&#10;&#10;Description automatically generated">
            <a:extLst>
              <a:ext uri="{FF2B5EF4-FFF2-40B4-BE49-F238E27FC236}">
                <a16:creationId xmlns:a16="http://schemas.microsoft.com/office/drawing/2014/main" id="{4F38CBB8-81A5-6BD6-CD48-C4A3F030A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2996952"/>
            <a:ext cx="2792743" cy="2520280"/>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pic>
      <p:pic>
        <p:nvPicPr>
          <p:cNvPr id="4" name="Picture 3">
            <a:extLst>
              <a:ext uri="{FF2B5EF4-FFF2-40B4-BE49-F238E27FC236}">
                <a16:creationId xmlns:a16="http://schemas.microsoft.com/office/drawing/2014/main" id="{D8B1EA63-7463-9C84-6BAB-34BE8F15E7C7}"/>
              </a:ext>
            </a:extLst>
          </p:cNvPr>
          <p:cNvPicPr>
            <a:picLocks noChangeAspect="1"/>
          </p:cNvPicPr>
          <p:nvPr/>
        </p:nvPicPr>
        <p:blipFill>
          <a:blip r:embed="rId4"/>
          <a:stretch>
            <a:fillRect/>
          </a:stretch>
        </p:blipFill>
        <p:spPr>
          <a:xfrm>
            <a:off x="5004048" y="3429000"/>
            <a:ext cx="1974616" cy="1272530"/>
          </a:xfrm>
          <a:prstGeom prst="rect">
            <a:avLst/>
          </a:prstGeom>
          <a:scene3d>
            <a:camera prst="orthographicFront"/>
            <a:lightRig rig="threePt" dir="t"/>
          </a:scene3d>
          <a:sp3d>
            <a:bevelT/>
          </a:sp3d>
        </p:spPr>
      </p:pic>
      <p:sp>
        <p:nvSpPr>
          <p:cNvPr id="6" name="Star: 5 Points 5">
            <a:extLst>
              <a:ext uri="{FF2B5EF4-FFF2-40B4-BE49-F238E27FC236}">
                <a16:creationId xmlns:a16="http://schemas.microsoft.com/office/drawing/2014/main" id="{6D8729DB-D627-00C8-0CF0-EBE32DF9CDF7}"/>
              </a:ext>
            </a:extLst>
          </p:cNvPr>
          <p:cNvSpPr/>
          <p:nvPr/>
        </p:nvSpPr>
        <p:spPr>
          <a:xfrm>
            <a:off x="0" y="55280"/>
            <a:ext cx="683568" cy="6480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164288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AD00-D6EA-0C53-EE14-B6A4BDC67AF3}"/>
              </a:ext>
            </a:extLst>
          </p:cNvPr>
          <p:cNvSpPr>
            <a:spLocks noGrp="1"/>
          </p:cNvSpPr>
          <p:nvPr>
            <p:ph type="title"/>
          </p:nvPr>
        </p:nvSpPr>
        <p:spPr>
          <a:xfrm>
            <a:off x="1325874" y="5877272"/>
            <a:ext cx="7283152" cy="619512"/>
          </a:xfrm>
        </p:spPr>
        <p:txBody>
          <a:bodyPr/>
          <a:lstStyle/>
          <a:p>
            <a:pPr algn="r"/>
            <a:r>
              <a:rPr lang="en-GB" dirty="0"/>
              <a:t>Maximizing Autonomy</a:t>
            </a:r>
          </a:p>
        </p:txBody>
      </p:sp>
      <p:sp>
        <p:nvSpPr>
          <p:cNvPr id="3" name="Content Placeholder 2">
            <a:extLst>
              <a:ext uri="{FF2B5EF4-FFF2-40B4-BE49-F238E27FC236}">
                <a16:creationId xmlns:a16="http://schemas.microsoft.com/office/drawing/2014/main" id="{701668A2-E423-4CE7-4527-3758E58DAAF9}"/>
              </a:ext>
            </a:extLst>
          </p:cNvPr>
          <p:cNvSpPr>
            <a:spLocks noGrp="1"/>
          </p:cNvSpPr>
          <p:nvPr>
            <p:ph idx="1"/>
          </p:nvPr>
        </p:nvSpPr>
        <p:spPr>
          <a:xfrm>
            <a:off x="502920" y="530352"/>
            <a:ext cx="8317552" cy="5418928"/>
          </a:xfrm>
        </p:spPr>
        <p:txBody>
          <a:bodyPr/>
          <a:lstStyle/>
          <a:p>
            <a:pPr marL="0" indent="0" algn="ctr">
              <a:buNone/>
            </a:pPr>
            <a:r>
              <a:rPr lang="en-GB" dirty="0"/>
              <a:t>To summarise</a:t>
            </a:r>
          </a:p>
          <a:p>
            <a:pPr marL="0" indent="0">
              <a:buNone/>
            </a:pPr>
            <a:endParaRPr lang="en-GB" dirty="0"/>
          </a:p>
          <a:p>
            <a:pPr marL="0" indent="0">
              <a:buNone/>
            </a:pPr>
            <a:r>
              <a:rPr lang="en-GB" sz="2400" dirty="0"/>
              <a:t>The point of the Mental Capacity</a:t>
            </a:r>
          </a:p>
          <a:p>
            <a:pPr marL="0" indent="0">
              <a:buNone/>
            </a:pPr>
            <a:r>
              <a:rPr lang="en-GB" sz="2400" dirty="0"/>
              <a:t>Act is to ensure that every</a:t>
            </a:r>
          </a:p>
          <a:p>
            <a:pPr marL="0" indent="0">
              <a:buNone/>
            </a:pPr>
            <a:r>
              <a:rPr lang="en-GB" sz="2400" dirty="0"/>
              <a:t>person has as much autonomy </a:t>
            </a:r>
          </a:p>
          <a:p>
            <a:pPr marL="0" indent="0">
              <a:buNone/>
            </a:pPr>
            <a:r>
              <a:rPr lang="en-GB" sz="2400" dirty="0"/>
              <a:t>as is allowed by their mental </a:t>
            </a:r>
          </a:p>
          <a:p>
            <a:pPr marL="0" indent="0">
              <a:buNone/>
            </a:pPr>
            <a:r>
              <a:rPr lang="en-GB" sz="2400" dirty="0"/>
              <a:t>abilities, even where they are</a:t>
            </a:r>
          </a:p>
          <a:p>
            <a:pPr marL="0" indent="0">
              <a:buNone/>
            </a:pPr>
            <a:r>
              <a:rPr lang="en-GB" sz="2400" dirty="0"/>
              <a:t>limited.  </a:t>
            </a:r>
          </a:p>
          <a:p>
            <a:pPr marL="0" indent="0">
              <a:buNone/>
            </a:pPr>
            <a:endParaRPr lang="en-GB" sz="2400" dirty="0"/>
          </a:p>
          <a:p>
            <a:pPr marL="0" indent="0">
              <a:buNone/>
            </a:pPr>
            <a:r>
              <a:rPr lang="en-GB" sz="2400" dirty="0"/>
              <a:t>It is NOT just a way to find a legal process to take over the decision-making processes of someone for their own good when they don’t want to accede to your will</a:t>
            </a:r>
          </a:p>
        </p:txBody>
      </p:sp>
      <p:pic>
        <p:nvPicPr>
          <p:cNvPr id="5" name="Picture 4" descr="A black and white logo of a person's head with a fist&#10;&#10;Description automatically generated">
            <a:extLst>
              <a:ext uri="{FF2B5EF4-FFF2-40B4-BE49-F238E27FC236}">
                <a16:creationId xmlns:a16="http://schemas.microsoft.com/office/drawing/2014/main" id="{49EEAD1F-3515-5F5D-9BC4-910D1A67F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607" y="1412776"/>
            <a:ext cx="2592288" cy="2592288"/>
          </a:xfrm>
          <a:prstGeom prst="rect">
            <a:avLst/>
          </a:prstGeom>
          <a:scene3d>
            <a:camera prst="orthographicFront"/>
            <a:lightRig rig="threePt" dir="t"/>
          </a:scene3d>
          <a:sp3d>
            <a:bevelT/>
          </a:sp3d>
        </p:spPr>
      </p:pic>
    </p:spTree>
    <p:extLst>
      <p:ext uri="{BB962C8B-B14F-4D97-AF65-F5344CB8AC3E}">
        <p14:creationId xmlns:p14="http://schemas.microsoft.com/office/powerpoint/2010/main" val="129039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Oval 3"/>
          <p:cNvSpPr>
            <a:spLocks noChangeArrowheads="1"/>
          </p:cNvSpPr>
          <p:nvPr/>
        </p:nvSpPr>
        <p:spPr bwMode="auto">
          <a:xfrm>
            <a:off x="1475656" y="476672"/>
            <a:ext cx="6264696" cy="720079"/>
          </a:xfrm>
          <a:prstGeom prst="ellipse">
            <a:avLst/>
          </a:prstGeom>
          <a:solidFill>
            <a:schemeClr val="bg2">
              <a:lumMod val="90000"/>
            </a:schemeClr>
          </a:solidFill>
          <a:ln w="12700">
            <a:solidFill>
              <a:schemeClr val="tx1"/>
            </a:solidFill>
            <a:round/>
            <a:headEnd/>
            <a:tailEnd/>
          </a:ln>
          <a:effectLst>
            <a:outerShdw blurRad="152400" dist="317500" dir="5400000" sx="90000" sy="-19000" rotWithShape="0">
              <a:prstClr val="black">
                <a:alpha val="15000"/>
              </a:prstClr>
            </a:outerShdw>
          </a:effectLst>
          <a:scene3d>
            <a:camera prst="orthographicFront"/>
            <a:lightRig rig="threePt" dir="t"/>
          </a:scene3d>
          <a:sp3d>
            <a:bevelT/>
          </a:sp3d>
        </p:spPr>
        <p:txBody>
          <a:bodyPr wrap="none" anchor="ctr"/>
          <a:lstStyle/>
          <a:p>
            <a:pPr algn="ctr" fontAlgn="base">
              <a:spcBef>
                <a:spcPct val="0"/>
              </a:spcBef>
              <a:spcAft>
                <a:spcPct val="0"/>
              </a:spcAft>
              <a:defRPr/>
            </a:pPr>
            <a:r>
              <a:rPr lang="en-US" sz="2000" dirty="0">
                <a:solidFill>
                  <a:srgbClr val="000000"/>
                </a:solidFill>
                <a:latin typeface="Verdana" pitchFamily="34" charset="0"/>
                <a:cs typeface="Arial" charset="0"/>
              </a:rPr>
              <a:t>Assessment of Capacity [Section 3]</a:t>
            </a:r>
            <a:endParaRPr lang="en-US" sz="2000" b="1" dirty="0">
              <a:solidFill>
                <a:srgbClr val="000000"/>
              </a:solidFill>
              <a:latin typeface="Verdana" pitchFamily="34" charset="0"/>
              <a:cs typeface="Arial" charset="0"/>
            </a:endParaRPr>
          </a:p>
          <a:p>
            <a:pPr algn="ctr" fontAlgn="base">
              <a:spcBef>
                <a:spcPct val="0"/>
              </a:spcBef>
              <a:spcAft>
                <a:spcPct val="0"/>
              </a:spcAft>
              <a:defRPr/>
            </a:pPr>
            <a:r>
              <a:rPr lang="en-US" sz="2000" b="1" dirty="0">
                <a:solidFill>
                  <a:srgbClr val="000000"/>
                </a:solidFill>
                <a:latin typeface="Verdana" pitchFamily="34" charset="0"/>
                <a:cs typeface="Arial" charset="0"/>
              </a:rPr>
              <a:t>Time</a:t>
            </a:r>
            <a:r>
              <a:rPr lang="en-US" sz="2000" dirty="0">
                <a:solidFill>
                  <a:srgbClr val="000000"/>
                </a:solidFill>
                <a:latin typeface="Verdana" pitchFamily="34" charset="0"/>
                <a:cs typeface="Arial" charset="0"/>
              </a:rPr>
              <a:t> and </a:t>
            </a:r>
            <a:r>
              <a:rPr lang="en-US" sz="2000" b="1" dirty="0">
                <a:solidFill>
                  <a:srgbClr val="000000"/>
                </a:solidFill>
                <a:latin typeface="Verdana" pitchFamily="34" charset="0"/>
                <a:cs typeface="Arial" charset="0"/>
              </a:rPr>
              <a:t>Decision</a:t>
            </a:r>
            <a:r>
              <a:rPr lang="en-US" sz="2000" dirty="0">
                <a:solidFill>
                  <a:srgbClr val="000000"/>
                </a:solidFill>
                <a:latin typeface="Verdana" pitchFamily="34" charset="0"/>
                <a:cs typeface="Arial" charset="0"/>
              </a:rPr>
              <a:t> specific</a:t>
            </a:r>
          </a:p>
        </p:txBody>
      </p:sp>
      <p:sp>
        <p:nvSpPr>
          <p:cNvPr id="9221" name="Rectangle 5"/>
          <p:cNvSpPr>
            <a:spLocks noChangeArrowheads="1"/>
          </p:cNvSpPr>
          <p:nvPr/>
        </p:nvSpPr>
        <p:spPr bwMode="auto">
          <a:xfrm>
            <a:off x="1254845" y="1339313"/>
            <a:ext cx="7133579" cy="792088"/>
          </a:xfrm>
          <a:prstGeom prst="rect">
            <a:avLst/>
          </a:prstGeom>
          <a:solidFill>
            <a:srgbClr val="FF99CC"/>
          </a:solidFill>
          <a:ln w="12700">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en-US" sz="2000" b="1" dirty="0">
                <a:solidFill>
                  <a:prstClr val="black"/>
                </a:solidFill>
                <a:latin typeface="Verdana" pitchFamily="34" charset="0"/>
                <a:cs typeface="Arial" charset="0"/>
              </a:rPr>
              <a:t>Understand information relevant to the decision</a:t>
            </a:r>
          </a:p>
        </p:txBody>
      </p:sp>
      <p:sp>
        <p:nvSpPr>
          <p:cNvPr id="9223" name="Rectangle 7"/>
          <p:cNvSpPr>
            <a:spLocks noChangeArrowheads="1"/>
          </p:cNvSpPr>
          <p:nvPr/>
        </p:nvSpPr>
        <p:spPr bwMode="auto">
          <a:xfrm>
            <a:off x="1254845" y="2495154"/>
            <a:ext cx="7133579" cy="680049"/>
          </a:xfrm>
          <a:prstGeom prst="rect">
            <a:avLst/>
          </a:prstGeom>
          <a:solidFill>
            <a:srgbClr val="FF99CC"/>
          </a:solidFill>
          <a:ln w="12700">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en-US" sz="2000" b="1" dirty="0">
                <a:solidFill>
                  <a:prstClr val="black"/>
                </a:solidFill>
                <a:latin typeface="Verdana" pitchFamily="34" charset="0"/>
                <a:cs typeface="Arial" charset="0"/>
              </a:rPr>
              <a:t>Retain the information</a:t>
            </a:r>
          </a:p>
          <a:p>
            <a:pPr algn="ctr" fontAlgn="base">
              <a:spcBef>
                <a:spcPct val="0"/>
              </a:spcBef>
              <a:spcAft>
                <a:spcPct val="0"/>
              </a:spcAft>
              <a:defRPr/>
            </a:pPr>
            <a:r>
              <a:rPr lang="en-US" sz="2000" b="1" dirty="0">
                <a:solidFill>
                  <a:prstClr val="black"/>
                </a:solidFill>
                <a:latin typeface="Verdana" pitchFamily="34" charset="0"/>
                <a:cs typeface="Arial" charset="0"/>
              </a:rPr>
              <a:t> </a:t>
            </a:r>
            <a:r>
              <a:rPr lang="en-US" sz="2000" dirty="0">
                <a:solidFill>
                  <a:prstClr val="black"/>
                </a:solidFill>
                <a:latin typeface="Verdana" pitchFamily="34" charset="0"/>
                <a:cs typeface="Arial" charset="0"/>
              </a:rPr>
              <a:t>only long enough to make the decision</a:t>
            </a:r>
          </a:p>
        </p:txBody>
      </p:sp>
      <p:sp>
        <p:nvSpPr>
          <p:cNvPr id="9224" name="Rectangle 8"/>
          <p:cNvSpPr>
            <a:spLocks noChangeArrowheads="1"/>
          </p:cNvSpPr>
          <p:nvPr/>
        </p:nvSpPr>
        <p:spPr bwMode="auto">
          <a:xfrm>
            <a:off x="1254845" y="3538956"/>
            <a:ext cx="7133579" cy="935239"/>
          </a:xfrm>
          <a:prstGeom prst="rect">
            <a:avLst/>
          </a:prstGeom>
          <a:solidFill>
            <a:srgbClr val="FF99CC"/>
          </a:solidFill>
          <a:ln w="12700">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en-US" sz="2000" b="1" dirty="0">
                <a:solidFill>
                  <a:prstClr val="black"/>
                </a:solidFill>
                <a:latin typeface="Verdana" pitchFamily="34" charset="0"/>
                <a:cs typeface="Arial" charset="0"/>
              </a:rPr>
              <a:t>Use/weigh the information as part of the </a:t>
            </a:r>
          </a:p>
          <a:p>
            <a:pPr algn="ctr" fontAlgn="base">
              <a:spcBef>
                <a:spcPct val="0"/>
              </a:spcBef>
              <a:spcAft>
                <a:spcPct val="0"/>
              </a:spcAft>
              <a:defRPr/>
            </a:pPr>
            <a:r>
              <a:rPr lang="en-US" sz="2000" b="1" dirty="0">
                <a:solidFill>
                  <a:prstClr val="black"/>
                </a:solidFill>
                <a:latin typeface="Verdana" pitchFamily="34" charset="0"/>
                <a:cs typeface="Arial" charset="0"/>
              </a:rPr>
              <a:t>decision making process*</a:t>
            </a:r>
          </a:p>
        </p:txBody>
      </p:sp>
      <p:sp>
        <p:nvSpPr>
          <p:cNvPr id="9225" name="Rectangle 9"/>
          <p:cNvSpPr>
            <a:spLocks noChangeArrowheads="1"/>
          </p:cNvSpPr>
          <p:nvPr/>
        </p:nvSpPr>
        <p:spPr bwMode="auto">
          <a:xfrm>
            <a:off x="1254845" y="4831196"/>
            <a:ext cx="7133579" cy="935238"/>
          </a:xfrm>
          <a:prstGeom prst="rect">
            <a:avLst/>
          </a:prstGeom>
          <a:solidFill>
            <a:srgbClr val="FF99CC"/>
          </a:solidFill>
          <a:ln w="12700">
            <a:solidFill>
              <a:schemeClr val="tx1"/>
            </a:solidFill>
            <a:miter lim="800000"/>
            <a:headEnd/>
            <a:tailEnd/>
          </a:ln>
          <a:scene3d>
            <a:camera prst="orthographicFront"/>
            <a:lightRig rig="threePt" dir="t"/>
          </a:scene3d>
          <a:sp3d>
            <a:bevelT/>
          </a:sp3d>
        </p:spPr>
        <p:txBody>
          <a:bodyPr wrap="none" anchor="ctr"/>
          <a:lstStyle/>
          <a:p>
            <a:pPr algn="ctr" fontAlgn="base">
              <a:spcBef>
                <a:spcPct val="0"/>
              </a:spcBef>
              <a:spcAft>
                <a:spcPct val="0"/>
              </a:spcAft>
              <a:defRPr/>
            </a:pPr>
            <a:r>
              <a:rPr lang="en-US" b="1" dirty="0">
                <a:solidFill>
                  <a:prstClr val="black"/>
                </a:solidFill>
                <a:latin typeface="Verdana" pitchFamily="34" charset="0"/>
                <a:cs typeface="Arial" charset="0"/>
              </a:rPr>
              <a:t>Communicate the decision</a:t>
            </a:r>
          </a:p>
          <a:p>
            <a:pPr algn="ctr" fontAlgn="base">
              <a:spcBef>
                <a:spcPct val="0"/>
              </a:spcBef>
              <a:spcAft>
                <a:spcPct val="0"/>
              </a:spcAft>
              <a:defRPr/>
            </a:pPr>
            <a:r>
              <a:rPr lang="en-US" dirty="0">
                <a:solidFill>
                  <a:prstClr val="black"/>
                </a:solidFill>
                <a:latin typeface="Verdana" pitchFamily="34" charset="0"/>
                <a:cs typeface="Arial" charset="0"/>
              </a:rPr>
              <a:t>Any form of communication – does not have to be verbal</a:t>
            </a:r>
          </a:p>
          <a:p>
            <a:pPr algn="ctr" fontAlgn="base">
              <a:spcBef>
                <a:spcPct val="0"/>
              </a:spcBef>
              <a:spcAft>
                <a:spcPct val="0"/>
              </a:spcAft>
              <a:defRPr/>
            </a:pPr>
            <a:r>
              <a:rPr lang="en-US" dirty="0">
                <a:solidFill>
                  <a:prstClr val="black"/>
                </a:solidFill>
                <a:latin typeface="Verdana" pitchFamily="34" charset="0"/>
                <a:cs typeface="Arial" charset="0"/>
              </a:rPr>
              <a:t>[Saying ‘No’ is communication!!!]</a:t>
            </a:r>
          </a:p>
        </p:txBody>
      </p:sp>
      <p:sp>
        <p:nvSpPr>
          <p:cNvPr id="244753" name="AutoShape 13"/>
          <p:cNvSpPr>
            <a:spLocks noChangeArrowheads="1"/>
          </p:cNvSpPr>
          <p:nvPr/>
        </p:nvSpPr>
        <p:spPr bwMode="auto">
          <a:xfrm>
            <a:off x="4682263" y="2197325"/>
            <a:ext cx="249777" cy="223563"/>
          </a:xfrm>
          <a:prstGeom prst="plus">
            <a:avLst>
              <a:gd name="adj" fmla="val 24981"/>
            </a:avLst>
          </a:prstGeom>
          <a:solidFill>
            <a:schemeClr val="accent1"/>
          </a:solidFill>
          <a:ln w="12700">
            <a:solidFill>
              <a:schemeClr val="tx1"/>
            </a:solidFill>
            <a:miter lim="800000"/>
            <a:headEnd/>
            <a:tailEnd/>
          </a:ln>
        </p:spPr>
        <p:txBody>
          <a:bodyPr wrap="none" anchor="ctr"/>
          <a:lstStyle/>
          <a:p>
            <a:pPr fontAlgn="base">
              <a:spcBef>
                <a:spcPct val="0"/>
              </a:spcBef>
              <a:spcAft>
                <a:spcPct val="0"/>
              </a:spcAft>
            </a:pPr>
            <a:endParaRPr lang="en-GB" sz="2200">
              <a:solidFill>
                <a:srgbClr val="000000"/>
              </a:solidFill>
              <a:latin typeface="Verdana" pitchFamily="34" charset="0"/>
              <a:cs typeface="Arial" charset="0"/>
            </a:endParaRPr>
          </a:p>
        </p:txBody>
      </p:sp>
      <p:sp>
        <p:nvSpPr>
          <p:cNvPr id="142357" name="TextBox 12"/>
          <p:cNvSpPr txBox="1">
            <a:spLocks noChangeArrowheads="1"/>
          </p:cNvSpPr>
          <p:nvPr/>
        </p:nvSpPr>
        <p:spPr bwMode="auto">
          <a:xfrm>
            <a:off x="494877" y="620713"/>
            <a:ext cx="360363" cy="5145722"/>
          </a:xfrm>
          <a:prstGeom prst="rect">
            <a:avLst/>
          </a:prstGeom>
          <a:solidFill>
            <a:schemeClr val="bg2"/>
          </a:solidFill>
          <a:ln w="9525">
            <a:solidFill>
              <a:schemeClr val="tx1"/>
            </a:solidFill>
            <a:miter lim="800000"/>
            <a:headEnd/>
            <a:tailEnd/>
          </a:ln>
          <a:scene3d>
            <a:camera prst="orthographicFront"/>
            <a:lightRig rig="threePt" dir="t"/>
          </a:scene3d>
          <a:sp3d>
            <a:bevelT/>
          </a:sp3d>
        </p:spPr>
        <p:txBody>
          <a:bodyPr/>
          <a:lstStyle/>
          <a:p>
            <a:pPr algn="ctr" fontAlgn="base">
              <a:spcBef>
                <a:spcPct val="0"/>
              </a:spcBef>
              <a:spcAft>
                <a:spcPct val="0"/>
              </a:spcAft>
            </a:pPr>
            <a:r>
              <a:rPr lang="en-GB" sz="2000" b="1" dirty="0">
                <a:solidFill>
                  <a:srgbClr val="DA1F28"/>
                </a:solidFill>
                <a:cs typeface="Times New Roman" pitchFamily="18" charset="0"/>
              </a:rPr>
              <a:t>Practicable</a:t>
            </a:r>
          </a:p>
          <a:p>
            <a:pPr algn="ctr" fontAlgn="base">
              <a:spcBef>
                <a:spcPct val="0"/>
              </a:spcBef>
              <a:spcAft>
                <a:spcPct val="0"/>
              </a:spcAft>
            </a:pPr>
            <a:r>
              <a:rPr lang="en-GB" sz="1200" b="1" dirty="0">
                <a:solidFill>
                  <a:srgbClr val="DA1F28"/>
                </a:solidFill>
                <a:cs typeface="Times New Roman" pitchFamily="18" charset="0"/>
              </a:rPr>
              <a:t> </a:t>
            </a:r>
            <a:r>
              <a:rPr lang="en-GB" sz="2000" b="1" dirty="0">
                <a:solidFill>
                  <a:srgbClr val="DA1F28"/>
                </a:solidFill>
                <a:cs typeface="Times New Roman" pitchFamily="18" charset="0"/>
              </a:rPr>
              <a:t>steps</a:t>
            </a:r>
          </a:p>
        </p:txBody>
      </p:sp>
      <p:sp>
        <p:nvSpPr>
          <p:cNvPr id="2" name="AutoShape 13">
            <a:extLst>
              <a:ext uri="{FF2B5EF4-FFF2-40B4-BE49-F238E27FC236}">
                <a16:creationId xmlns:a16="http://schemas.microsoft.com/office/drawing/2014/main" id="{DAAA602E-E318-AA4B-35DB-EC6FADE392E0}"/>
              </a:ext>
            </a:extLst>
          </p:cNvPr>
          <p:cNvSpPr>
            <a:spLocks noChangeArrowheads="1"/>
          </p:cNvSpPr>
          <p:nvPr/>
        </p:nvSpPr>
        <p:spPr bwMode="auto">
          <a:xfrm>
            <a:off x="4686703" y="3223573"/>
            <a:ext cx="249777" cy="223563"/>
          </a:xfrm>
          <a:prstGeom prst="plus">
            <a:avLst>
              <a:gd name="adj" fmla="val 24981"/>
            </a:avLst>
          </a:prstGeom>
          <a:solidFill>
            <a:schemeClr val="accent1"/>
          </a:solidFill>
          <a:ln w="12700">
            <a:solidFill>
              <a:schemeClr val="tx1"/>
            </a:solidFill>
            <a:miter lim="800000"/>
            <a:headEnd/>
            <a:tailEnd/>
          </a:ln>
        </p:spPr>
        <p:txBody>
          <a:bodyPr wrap="none" anchor="ctr"/>
          <a:lstStyle/>
          <a:p>
            <a:pPr fontAlgn="base">
              <a:spcBef>
                <a:spcPct val="0"/>
              </a:spcBef>
              <a:spcAft>
                <a:spcPct val="0"/>
              </a:spcAft>
            </a:pPr>
            <a:endParaRPr lang="en-GB" sz="2200">
              <a:solidFill>
                <a:srgbClr val="000000"/>
              </a:solidFill>
              <a:latin typeface="Verdana" pitchFamily="34" charset="0"/>
              <a:cs typeface="Arial" charset="0"/>
            </a:endParaRPr>
          </a:p>
        </p:txBody>
      </p:sp>
      <p:sp>
        <p:nvSpPr>
          <p:cNvPr id="4" name="AutoShape 13">
            <a:extLst>
              <a:ext uri="{FF2B5EF4-FFF2-40B4-BE49-F238E27FC236}">
                <a16:creationId xmlns:a16="http://schemas.microsoft.com/office/drawing/2014/main" id="{DD6A6244-E2BD-3F0E-99D4-2C8E9541BD75}"/>
              </a:ext>
            </a:extLst>
          </p:cNvPr>
          <p:cNvSpPr>
            <a:spLocks noChangeArrowheads="1"/>
          </p:cNvSpPr>
          <p:nvPr/>
        </p:nvSpPr>
        <p:spPr bwMode="auto">
          <a:xfrm>
            <a:off x="4682263" y="4514431"/>
            <a:ext cx="249777" cy="223563"/>
          </a:xfrm>
          <a:prstGeom prst="plus">
            <a:avLst>
              <a:gd name="adj" fmla="val 24981"/>
            </a:avLst>
          </a:prstGeom>
          <a:solidFill>
            <a:schemeClr val="accent1"/>
          </a:solidFill>
          <a:ln w="12700">
            <a:solidFill>
              <a:schemeClr val="tx1"/>
            </a:solidFill>
            <a:miter lim="800000"/>
            <a:headEnd/>
            <a:tailEnd/>
          </a:ln>
        </p:spPr>
        <p:txBody>
          <a:bodyPr wrap="none" anchor="ctr"/>
          <a:lstStyle/>
          <a:p>
            <a:pPr fontAlgn="base">
              <a:spcBef>
                <a:spcPct val="0"/>
              </a:spcBef>
              <a:spcAft>
                <a:spcPct val="0"/>
              </a:spcAft>
            </a:pPr>
            <a:endParaRPr lang="en-GB" sz="2200">
              <a:solidFill>
                <a:srgbClr val="000000"/>
              </a:solidFill>
              <a:latin typeface="Verdana" pitchFamily="34"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10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dissolve">
                                      <p:cBhvr>
                                        <p:cTn id="12" dur="10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dissolve">
                                      <p:cBhvr>
                                        <p:cTn id="17" dur="1000"/>
                                        <p:tgtEl>
                                          <p:spTgt spid="92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225"/>
                                        </p:tgtEl>
                                        <p:attrNameLst>
                                          <p:attrName>style.visibility</p:attrName>
                                        </p:attrNameLst>
                                      </p:cBhvr>
                                      <p:to>
                                        <p:strVal val="visible"/>
                                      </p:to>
                                    </p:set>
                                    <p:animEffect transition="in" filter="dissolve">
                                      <p:cBhvr>
                                        <p:cTn id="22" dur="1000"/>
                                        <p:tgtEl>
                                          <p:spTgt spid="922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42357"/>
                                        </p:tgtEl>
                                        <p:attrNameLst>
                                          <p:attrName>style.visibility</p:attrName>
                                        </p:attrNameLst>
                                      </p:cBhvr>
                                      <p:to>
                                        <p:strVal val="visible"/>
                                      </p:to>
                                    </p:set>
                                    <p:animEffect transition="in" filter="strips(downLeft)">
                                      <p:cBhvr>
                                        <p:cTn id="27" dur="1000"/>
                                        <p:tgtEl>
                                          <p:spTgt spid="142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15106" y="404663"/>
            <a:ext cx="8713788" cy="5515195"/>
          </a:xfrm>
        </p:spPr>
        <p:txBody>
          <a:bodyPr/>
          <a:lstStyle/>
          <a:p>
            <a:pPr>
              <a:spcBef>
                <a:spcPct val="0"/>
              </a:spcBef>
            </a:pPr>
            <a:r>
              <a:rPr lang="en-US" sz="2000" b="1" dirty="0">
                <a:solidFill>
                  <a:srgbClr val="FF0000"/>
                </a:solidFill>
                <a:latin typeface="Verdana" pitchFamily="34" charset="0"/>
                <a:cs typeface="Arial" charset="0"/>
              </a:rPr>
              <a:t>Nature</a:t>
            </a:r>
            <a:r>
              <a:rPr lang="en-US" sz="2000" dirty="0">
                <a:solidFill>
                  <a:srgbClr val="000000"/>
                </a:solidFill>
                <a:latin typeface="Verdana" pitchFamily="34" charset="0"/>
                <a:cs typeface="Arial" charset="0"/>
              </a:rPr>
              <a:t> – what are you going to do/what is</a:t>
            </a:r>
            <a:br>
              <a:rPr lang="en-US" sz="2000" dirty="0">
                <a:solidFill>
                  <a:srgbClr val="000000"/>
                </a:solidFill>
                <a:latin typeface="Verdana" pitchFamily="34" charset="0"/>
                <a:cs typeface="Arial" charset="0"/>
              </a:rPr>
            </a:br>
            <a:r>
              <a:rPr lang="en-US" sz="2000" dirty="0">
                <a:solidFill>
                  <a:srgbClr val="000000"/>
                </a:solidFill>
                <a:latin typeface="Verdana" pitchFamily="34" charset="0"/>
                <a:cs typeface="Arial" charset="0"/>
              </a:rPr>
              <a:t>               going to happen?</a:t>
            </a:r>
          </a:p>
          <a:p>
            <a:pPr>
              <a:spcBef>
                <a:spcPct val="0"/>
              </a:spcBef>
            </a:pPr>
            <a:endParaRPr lang="en-US" sz="1000" dirty="0">
              <a:solidFill>
                <a:srgbClr val="000000"/>
              </a:solidFill>
              <a:latin typeface="Verdana" pitchFamily="34" charset="0"/>
              <a:cs typeface="Arial" charset="0"/>
            </a:endParaRPr>
          </a:p>
          <a:p>
            <a:pPr>
              <a:spcBef>
                <a:spcPct val="0"/>
              </a:spcBef>
            </a:pPr>
            <a:r>
              <a:rPr lang="en-US" sz="2000" b="1" dirty="0">
                <a:solidFill>
                  <a:srgbClr val="FF0000"/>
                </a:solidFill>
                <a:latin typeface="Verdana" pitchFamily="34" charset="0"/>
                <a:cs typeface="Arial" charset="0"/>
              </a:rPr>
              <a:t>Purpose</a:t>
            </a:r>
            <a:r>
              <a:rPr lang="en-US" sz="2000" dirty="0">
                <a:solidFill>
                  <a:srgbClr val="000000"/>
                </a:solidFill>
                <a:latin typeface="Verdana" pitchFamily="34" charset="0"/>
                <a:cs typeface="Arial" charset="0"/>
              </a:rPr>
              <a:t> – why are you going to do it/why </a:t>
            </a:r>
          </a:p>
          <a:p>
            <a:pPr marL="0" indent="0">
              <a:spcBef>
                <a:spcPct val="0"/>
              </a:spcBef>
              <a:buNone/>
            </a:pPr>
            <a:r>
              <a:rPr lang="en-US" sz="2000" dirty="0">
                <a:solidFill>
                  <a:srgbClr val="000000"/>
                </a:solidFill>
                <a:latin typeface="Verdana" pitchFamily="34" charset="0"/>
                <a:cs typeface="Arial" charset="0"/>
              </a:rPr>
              <a:t>                    is this needed? </a:t>
            </a:r>
          </a:p>
          <a:p>
            <a:pPr>
              <a:spcBef>
                <a:spcPct val="0"/>
              </a:spcBef>
            </a:pPr>
            <a:endParaRPr lang="en-US" sz="1000" dirty="0">
              <a:solidFill>
                <a:srgbClr val="000000"/>
              </a:solidFill>
              <a:latin typeface="Verdana" pitchFamily="34" charset="0"/>
              <a:cs typeface="Arial" charset="0"/>
            </a:endParaRPr>
          </a:p>
          <a:p>
            <a:pPr>
              <a:spcBef>
                <a:spcPct val="0"/>
              </a:spcBef>
            </a:pPr>
            <a:r>
              <a:rPr lang="en-US" sz="2000" b="1" dirty="0">
                <a:solidFill>
                  <a:srgbClr val="FF0000"/>
                </a:solidFill>
                <a:latin typeface="Verdana" pitchFamily="34" charset="0"/>
                <a:cs typeface="Arial" charset="0"/>
              </a:rPr>
              <a:t>Consequences</a:t>
            </a:r>
            <a:r>
              <a:rPr lang="en-US" sz="2000" dirty="0">
                <a:solidFill>
                  <a:srgbClr val="000000"/>
                </a:solidFill>
                <a:latin typeface="Verdana" pitchFamily="34" charset="0"/>
                <a:cs typeface="Arial" charset="0"/>
              </a:rPr>
              <a:t> – the risks or consequences of making the 			         decision  	     (Co</a:t>
            </a:r>
            <a:r>
              <a:rPr lang="en-US" sz="2000" i="1" dirty="0">
                <a:solidFill>
                  <a:srgbClr val="000000"/>
                </a:solidFill>
                <a:latin typeface="Verdana" pitchFamily="34" charset="0"/>
                <a:cs typeface="Arial" charset="0"/>
              </a:rPr>
              <a:t>de of Practice 4.16)</a:t>
            </a:r>
          </a:p>
          <a:p>
            <a:pPr>
              <a:spcBef>
                <a:spcPct val="0"/>
              </a:spcBef>
            </a:pPr>
            <a:endParaRPr lang="en-US" sz="1000" dirty="0">
              <a:solidFill>
                <a:srgbClr val="000000"/>
              </a:solidFill>
              <a:latin typeface="Verdana" pitchFamily="34" charset="0"/>
              <a:cs typeface="Arial" charset="0"/>
            </a:endParaRPr>
          </a:p>
          <a:p>
            <a:pPr>
              <a:spcBef>
                <a:spcPct val="0"/>
              </a:spcBef>
              <a:buNone/>
            </a:pPr>
            <a:r>
              <a:rPr lang="en-US" sz="2000" b="1" i="1" dirty="0">
                <a:solidFill>
                  <a:srgbClr val="000000"/>
                </a:solidFill>
                <a:latin typeface="Verdana" pitchFamily="34" charset="0"/>
                <a:cs typeface="Arial" charset="0"/>
              </a:rPr>
              <a:t>   Simple terms and basic language</a:t>
            </a:r>
          </a:p>
          <a:p>
            <a:pPr marL="266700" indent="0">
              <a:spcBef>
                <a:spcPct val="0"/>
              </a:spcBef>
              <a:buNone/>
            </a:pPr>
            <a:r>
              <a:rPr lang="en-GB" sz="2000" dirty="0"/>
              <a:t>“What is required here is a broad, general understanding of</a:t>
            </a:r>
            <a:br>
              <a:rPr lang="en-GB" sz="2000" dirty="0"/>
            </a:br>
            <a:r>
              <a:rPr lang="en-GB" sz="2000" dirty="0"/>
              <a:t> the kind that is expected from the population at large.” </a:t>
            </a:r>
            <a:r>
              <a:rPr lang="en-GB" sz="2000" dirty="0">
                <a:solidFill>
                  <a:srgbClr val="000000"/>
                </a:solidFill>
                <a:latin typeface="Verdana" pitchFamily="34" charset="0"/>
                <a:ea typeface="MS PGothic" pitchFamily="34" charset="-128"/>
              </a:rPr>
              <a:t>  – referring to proposed surgery to leg.</a:t>
            </a:r>
          </a:p>
          <a:p>
            <a:pPr>
              <a:spcBef>
                <a:spcPct val="0"/>
              </a:spcBef>
            </a:pPr>
            <a:endParaRPr lang="en-US" sz="1000" i="1" dirty="0">
              <a:solidFill>
                <a:srgbClr val="000000"/>
              </a:solidFill>
              <a:latin typeface="Verdana" pitchFamily="34" charset="0"/>
              <a:cs typeface="Arial" charset="0"/>
            </a:endParaRPr>
          </a:p>
          <a:p>
            <a:pPr>
              <a:spcBef>
                <a:spcPct val="0"/>
              </a:spcBef>
              <a:buNone/>
            </a:pPr>
            <a:r>
              <a:rPr lang="en-US" sz="2000" b="1" i="1" dirty="0">
                <a:solidFill>
                  <a:srgbClr val="000000"/>
                </a:solidFill>
                <a:latin typeface="Verdana" pitchFamily="34" charset="0"/>
                <a:cs typeface="Arial" charset="0"/>
              </a:rPr>
              <a:t>  NOT all detail just salient parts</a:t>
            </a:r>
          </a:p>
          <a:p>
            <a:pPr marL="173038" indent="0">
              <a:spcBef>
                <a:spcPct val="0"/>
              </a:spcBef>
              <a:buNone/>
              <a:defRPr/>
            </a:pPr>
            <a:r>
              <a:rPr lang="en-US" sz="2000" dirty="0"/>
              <a:t>“..it is not necessary for the person to comprehend every </a:t>
            </a:r>
            <a:br>
              <a:rPr lang="en-US" sz="2000" dirty="0"/>
            </a:br>
            <a:r>
              <a:rPr lang="en-US" sz="2000" dirty="0"/>
              <a:t>detail of the issue…” LBL v RYJ [2010] EWHC 2664</a:t>
            </a:r>
          </a:p>
          <a:p>
            <a:pPr>
              <a:spcBef>
                <a:spcPct val="0"/>
              </a:spcBef>
              <a:buClr>
                <a:srgbClr val="2DA2BF"/>
              </a:buClr>
              <a:defRPr/>
            </a:pPr>
            <a:endParaRPr lang="en-US" sz="1100" i="1" dirty="0">
              <a:solidFill>
                <a:prstClr val="black"/>
              </a:solidFill>
              <a:latin typeface="Verdana" pitchFamily="34" charset="0"/>
              <a:ea typeface="MS PGothic" pitchFamily="34" charset="-128"/>
              <a:cs typeface="Arial" charset="0"/>
            </a:endParaRPr>
          </a:p>
          <a:p>
            <a:pPr marL="173038" indent="0">
              <a:spcBef>
                <a:spcPct val="0"/>
              </a:spcBef>
              <a:buNone/>
              <a:defRPr/>
            </a:pPr>
            <a:r>
              <a:rPr lang="en-GB" sz="2000" dirty="0"/>
              <a:t>A person may say ‘yes’ or ‘no’ to something but not </a:t>
            </a:r>
            <a:br>
              <a:rPr lang="en-GB" sz="2000" dirty="0"/>
            </a:br>
            <a:r>
              <a:rPr lang="en-GB" sz="2000" dirty="0"/>
              <a:t>understand anything about the decision [lack capacity]. </a:t>
            </a:r>
          </a:p>
          <a:p>
            <a:pPr>
              <a:spcBef>
                <a:spcPct val="0"/>
              </a:spcBef>
              <a:buClr>
                <a:srgbClr val="2DA2BF"/>
              </a:buClr>
              <a:defRPr/>
            </a:pPr>
            <a:endParaRPr lang="en-US" sz="2000" i="1" dirty="0">
              <a:solidFill>
                <a:prstClr val="black"/>
              </a:solidFill>
              <a:latin typeface="Verdana" pitchFamily="34" charset="0"/>
              <a:ea typeface="MS PGothic" pitchFamily="34" charset="-128"/>
              <a:cs typeface="Arial" charset="0"/>
            </a:endParaRPr>
          </a:p>
          <a:p>
            <a:pPr>
              <a:spcBef>
                <a:spcPct val="0"/>
              </a:spcBef>
              <a:buClr>
                <a:srgbClr val="2DA2BF"/>
              </a:buClr>
              <a:defRPr/>
            </a:pPr>
            <a:endParaRPr lang="en-US" sz="2000" i="1" dirty="0">
              <a:solidFill>
                <a:prstClr val="black"/>
              </a:solidFill>
              <a:latin typeface="Verdana" pitchFamily="34" charset="0"/>
              <a:ea typeface="MS PGothic" pitchFamily="34" charset="-128"/>
              <a:cs typeface="Arial" charset="0"/>
            </a:endParaRPr>
          </a:p>
          <a:p>
            <a:pPr>
              <a:spcBef>
                <a:spcPct val="0"/>
              </a:spcBef>
              <a:buClr>
                <a:srgbClr val="2DA2BF"/>
              </a:buClr>
              <a:defRPr/>
            </a:pPr>
            <a:endParaRPr lang="en-US" sz="2000" i="1" dirty="0">
              <a:solidFill>
                <a:srgbClr val="000000"/>
              </a:solidFill>
              <a:latin typeface="Verdana" pitchFamily="34" charset="0"/>
              <a:cs typeface="Arial" charset="0"/>
            </a:endParaRPr>
          </a:p>
        </p:txBody>
      </p:sp>
      <p:pic>
        <p:nvPicPr>
          <p:cNvPr id="7" name="Picture 15" descr="http://www.fi.edu/learn/brain/images/mri_brain.jpg"/>
          <p:cNvPicPr>
            <a:picLocks noChangeAspect="1" noChangeArrowheads="1"/>
          </p:cNvPicPr>
          <p:nvPr/>
        </p:nvPicPr>
        <p:blipFill>
          <a:blip r:embed="rId3" cstate="print"/>
          <a:srcRect/>
          <a:stretch>
            <a:fillRect/>
          </a:stretch>
        </p:blipFill>
        <p:spPr bwMode="auto">
          <a:xfrm>
            <a:off x="7020272" y="575549"/>
            <a:ext cx="1386065" cy="1412776"/>
          </a:xfrm>
          <a:prstGeom prst="rect">
            <a:avLst/>
          </a:prstGeom>
          <a:noFill/>
          <a:effectLst>
            <a:outerShdw blurRad="50800" dist="38100" dir="5400000" algn="t" rotWithShape="0">
              <a:prstClr val="black">
                <a:alpha val="40000"/>
              </a:prstClr>
            </a:outerShdw>
          </a:effectLst>
        </p:spPr>
      </p:pic>
      <p:sp>
        <p:nvSpPr>
          <p:cNvPr id="3" name="Title 2">
            <a:extLst>
              <a:ext uri="{FF2B5EF4-FFF2-40B4-BE49-F238E27FC236}">
                <a16:creationId xmlns:a16="http://schemas.microsoft.com/office/drawing/2014/main" id="{D2FDD5A1-899A-0779-AAC0-1D82A82D2F4D}"/>
              </a:ext>
            </a:extLst>
          </p:cNvPr>
          <p:cNvSpPr>
            <a:spLocks noGrp="1"/>
          </p:cNvSpPr>
          <p:nvPr>
            <p:ph type="title"/>
          </p:nvPr>
        </p:nvSpPr>
        <p:spPr>
          <a:xfrm>
            <a:off x="971600" y="5919859"/>
            <a:ext cx="7848872" cy="547504"/>
          </a:xfrm>
        </p:spPr>
        <p:txBody>
          <a:bodyPr>
            <a:normAutofit/>
          </a:bodyPr>
          <a:lstStyle/>
          <a:p>
            <a:pPr algn="r"/>
            <a:r>
              <a:rPr lang="en-GB" sz="2600" dirty="0"/>
              <a:t>Understand the relevant information</a:t>
            </a:r>
          </a:p>
        </p:txBody>
      </p:sp>
    </p:spTree>
    <p:extLst>
      <p:ext uri="{BB962C8B-B14F-4D97-AF65-F5344CB8AC3E}">
        <p14:creationId xmlns:p14="http://schemas.microsoft.com/office/powerpoint/2010/main" val="295462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4579">
                                            <p:txEl>
                                              <p:pRg st="7" end="7"/>
                                            </p:txEl>
                                          </p:spTgt>
                                        </p:tgtEl>
                                        <p:attrNameLst>
                                          <p:attrName>style.visibility</p:attrName>
                                        </p:attrNameLst>
                                      </p:cBhvr>
                                      <p:to>
                                        <p:strVal val="visible"/>
                                      </p:to>
                                    </p:set>
                                    <p:animEffect transition="in" filter="strips(downRight)">
                                      <p:cBhvr>
                                        <p:cTn id="7" dur="1000"/>
                                        <p:tgtEl>
                                          <p:spTgt spid="24579">
                                            <p:txEl>
                                              <p:pRg st="7" end="7"/>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24579">
                                            <p:txEl>
                                              <p:pRg st="8" end="8"/>
                                            </p:txEl>
                                          </p:spTgt>
                                        </p:tgtEl>
                                        <p:attrNameLst>
                                          <p:attrName>style.visibility</p:attrName>
                                        </p:attrNameLst>
                                      </p:cBhvr>
                                      <p:to>
                                        <p:strVal val="visible"/>
                                      </p:to>
                                    </p:set>
                                    <p:animEffect transition="in" filter="strips(downRight)">
                                      <p:cBhvr>
                                        <p:cTn id="10" dur="1000"/>
                                        <p:tgtEl>
                                          <p:spTgt spid="24579">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24579">
                                            <p:txEl>
                                              <p:pRg st="10" end="10"/>
                                            </p:txEl>
                                          </p:spTgt>
                                        </p:tgtEl>
                                        <p:attrNameLst>
                                          <p:attrName>style.visibility</p:attrName>
                                        </p:attrNameLst>
                                      </p:cBhvr>
                                      <p:to>
                                        <p:strVal val="visible"/>
                                      </p:to>
                                    </p:set>
                                    <p:animEffect transition="in" filter="strips(downRight)">
                                      <p:cBhvr>
                                        <p:cTn id="15" dur="1000"/>
                                        <p:tgtEl>
                                          <p:spTgt spid="24579">
                                            <p:txEl>
                                              <p:pRg st="10" end="10"/>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24579">
                                            <p:txEl>
                                              <p:pRg st="11" end="11"/>
                                            </p:txEl>
                                          </p:spTgt>
                                        </p:tgtEl>
                                        <p:attrNameLst>
                                          <p:attrName>style.visibility</p:attrName>
                                        </p:attrNameLst>
                                      </p:cBhvr>
                                      <p:to>
                                        <p:strVal val="visible"/>
                                      </p:to>
                                    </p:set>
                                    <p:animEffect transition="in" filter="strips(downRight)">
                                      <p:cBhvr>
                                        <p:cTn id="18" dur="1000"/>
                                        <p:tgtEl>
                                          <p:spTgt spid="24579">
                                            <p:txEl>
                                              <p:pRg st="11" end="11"/>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24579">
                                            <p:txEl>
                                              <p:pRg st="13" end="13"/>
                                            </p:txEl>
                                          </p:spTgt>
                                        </p:tgtEl>
                                        <p:attrNameLst>
                                          <p:attrName>style.visibility</p:attrName>
                                        </p:attrNameLst>
                                      </p:cBhvr>
                                      <p:to>
                                        <p:strVal val="visible"/>
                                      </p:to>
                                    </p:set>
                                    <p:animEffect transition="in" filter="strips(downRight)">
                                      <p:cBhvr>
                                        <p:cTn id="21" dur="1000"/>
                                        <p:tgtEl>
                                          <p:spTgt spid="2457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5E501-2635-CD9D-51A8-948B75EBE692}"/>
              </a:ext>
            </a:extLst>
          </p:cNvPr>
          <p:cNvSpPr>
            <a:spLocks noGrp="1"/>
          </p:cNvSpPr>
          <p:nvPr>
            <p:ph idx="1"/>
          </p:nvPr>
        </p:nvSpPr>
        <p:spPr/>
        <p:txBody>
          <a:bodyPr/>
          <a:lstStyle/>
          <a:p>
            <a:pPr marL="0" indent="0">
              <a:buFontTx/>
              <a:buNone/>
            </a:pPr>
            <a:r>
              <a:rPr lang="en-GB" sz="2400" dirty="0"/>
              <a:t>Understand information but</a:t>
            </a:r>
          </a:p>
          <a:p>
            <a:pPr marL="0" indent="0">
              <a:buFontTx/>
              <a:buNone/>
            </a:pPr>
            <a:r>
              <a:rPr lang="en-GB" sz="2400" dirty="0"/>
              <a:t>not able to use/weigh:</a:t>
            </a:r>
          </a:p>
          <a:p>
            <a:pPr>
              <a:buFontTx/>
              <a:buNone/>
            </a:pPr>
            <a:endParaRPr lang="en-GB" sz="1050" b="1" dirty="0"/>
          </a:p>
          <a:p>
            <a:r>
              <a:rPr lang="en-GB" sz="2000" b="1" dirty="0"/>
              <a:t>Phobia/fear</a:t>
            </a:r>
            <a:r>
              <a:rPr lang="en-GB" sz="2000" dirty="0"/>
              <a:t> – the panic or fear induced by a phobia may mean that a person is not able to use or weigh the information required. Needle phobia – pregnancy – </a:t>
            </a:r>
            <a:r>
              <a:rPr lang="en-GB" sz="2000" dirty="0" err="1"/>
              <a:t>caesarian</a:t>
            </a:r>
            <a:r>
              <a:rPr lang="en-GB" sz="2000" dirty="0"/>
              <a:t> section.                                   [Re: MB (1997)]</a:t>
            </a:r>
          </a:p>
          <a:p>
            <a:pPr>
              <a:buFontTx/>
              <a:buNone/>
            </a:pPr>
            <a:endParaRPr lang="en-GB" sz="1100" dirty="0"/>
          </a:p>
          <a:p>
            <a:r>
              <a:rPr lang="en-GB" sz="2000" b="1" dirty="0"/>
              <a:t>Misperception of reality </a:t>
            </a:r>
            <a:r>
              <a:rPr lang="en-GB" sz="2000" dirty="0"/>
              <a:t>– Ms T – is 37 years old with a Borderline personality disorder – requiring blood transfusion [life threatening].  “</a:t>
            </a:r>
            <a:r>
              <a:rPr lang="en-GB" sz="2000" i="1" dirty="0"/>
              <a:t>I believe my blood is evil, carrying evil around my body. Although the blood given in transfusion is perfectly healthy/clean, once given to it mixes with my own and also becomes evil</a:t>
            </a:r>
            <a:r>
              <a:rPr lang="en-GB" sz="2000" dirty="0"/>
              <a:t>.”</a:t>
            </a:r>
          </a:p>
          <a:p>
            <a:pPr marL="0" indent="0" algn="r">
              <a:buNone/>
            </a:pPr>
            <a:r>
              <a:rPr lang="en-GB" sz="2000" dirty="0"/>
              <a:t> [T v NHS Trust [2004] EWHC 1279]</a:t>
            </a:r>
          </a:p>
          <a:p>
            <a:pPr marL="268288" indent="-268288"/>
            <a:r>
              <a:rPr lang="en-GB" sz="2000" dirty="0"/>
              <a:t>Anorexia, Prader Willi Syndrome</a:t>
            </a:r>
          </a:p>
        </p:txBody>
      </p:sp>
      <p:pic>
        <p:nvPicPr>
          <p:cNvPr id="216068" name="Picture 2" descr="http://i.telegraph.co.uk/multimedia/archive/01006/lord-judge_1006309c.jpg"/>
          <p:cNvPicPr>
            <a:picLocks noChangeAspect="1" noChangeArrowheads="1"/>
          </p:cNvPicPr>
          <p:nvPr/>
        </p:nvPicPr>
        <p:blipFill>
          <a:blip r:embed="rId3" cstate="print"/>
          <a:srcRect/>
          <a:stretch>
            <a:fillRect/>
          </a:stretch>
        </p:blipFill>
        <p:spPr bwMode="auto">
          <a:xfrm>
            <a:off x="6754960" y="535472"/>
            <a:ext cx="1862373" cy="1165336"/>
          </a:xfrm>
          <a:prstGeom prst="rect">
            <a:avLst/>
          </a:prstGeom>
          <a:noFill/>
          <a:ln w="9525">
            <a:noFill/>
            <a:miter lim="800000"/>
            <a:headEnd/>
            <a:tailEnd/>
          </a:ln>
        </p:spPr>
      </p:pic>
      <p:sp>
        <p:nvSpPr>
          <p:cNvPr id="6" name="Title 5">
            <a:extLst>
              <a:ext uri="{FF2B5EF4-FFF2-40B4-BE49-F238E27FC236}">
                <a16:creationId xmlns:a16="http://schemas.microsoft.com/office/drawing/2014/main" id="{B93DB608-E638-2A9D-9400-2EB589FF1FE5}"/>
              </a:ext>
            </a:extLst>
          </p:cNvPr>
          <p:cNvSpPr>
            <a:spLocks noGrp="1"/>
          </p:cNvSpPr>
          <p:nvPr>
            <p:ph type="title"/>
          </p:nvPr>
        </p:nvSpPr>
        <p:spPr>
          <a:xfrm>
            <a:off x="1763688" y="5445224"/>
            <a:ext cx="6923112" cy="1051560"/>
          </a:xfrm>
        </p:spPr>
        <p:txBody>
          <a:bodyPr/>
          <a:lstStyle/>
          <a:p>
            <a:pPr algn="r"/>
            <a:r>
              <a:rPr lang="en-GB" dirty="0"/>
              <a:t>Use or Weigh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83ECA-B325-30F8-5B0D-DBFE9EABC89A}"/>
              </a:ext>
            </a:extLst>
          </p:cNvPr>
          <p:cNvSpPr>
            <a:spLocks noGrp="1"/>
          </p:cNvSpPr>
          <p:nvPr>
            <p:ph idx="1"/>
          </p:nvPr>
        </p:nvSpPr>
        <p:spPr>
          <a:xfrm>
            <a:off x="502920" y="530352"/>
            <a:ext cx="8183880" cy="5706960"/>
          </a:xfrm>
        </p:spPr>
        <p:txBody>
          <a:bodyPr/>
          <a:lstStyle/>
          <a:p>
            <a:pPr eaLnBrk="1" hangingPunct="1">
              <a:buFontTx/>
              <a:buNone/>
            </a:pPr>
            <a:r>
              <a:rPr lang="en-US" sz="2400" b="1" dirty="0">
                <a:latin typeface="Verdana" pitchFamily="34" charset="0"/>
              </a:rPr>
              <a:t>Balance of probabilities </a:t>
            </a:r>
          </a:p>
          <a:p>
            <a:pPr marL="0" indent="0" eaLnBrk="1" hangingPunct="1">
              <a:buFontTx/>
              <a:buNone/>
            </a:pPr>
            <a:r>
              <a:rPr lang="en-US" sz="2400" dirty="0">
                <a:latin typeface="Verdana" pitchFamily="34" charset="0"/>
              </a:rPr>
              <a:t>The person assessing capacity </a:t>
            </a:r>
            <a:br>
              <a:rPr lang="en-US" sz="2400" dirty="0">
                <a:latin typeface="Verdana" pitchFamily="34" charset="0"/>
              </a:rPr>
            </a:br>
            <a:r>
              <a:rPr lang="en-US" sz="2400" dirty="0">
                <a:latin typeface="Verdana" pitchFamily="34" charset="0"/>
              </a:rPr>
              <a:t>only has to have a ‘reasonable </a:t>
            </a:r>
            <a:br>
              <a:rPr lang="en-US" sz="2400" dirty="0">
                <a:latin typeface="Verdana" pitchFamily="34" charset="0"/>
              </a:rPr>
            </a:br>
            <a:r>
              <a:rPr lang="en-US" sz="2400" dirty="0">
                <a:latin typeface="Verdana" pitchFamily="34" charset="0"/>
              </a:rPr>
              <a:t>belief’ the person does/does </a:t>
            </a:r>
            <a:br>
              <a:rPr lang="en-US" sz="2400" dirty="0">
                <a:latin typeface="Verdana" pitchFamily="34" charset="0"/>
              </a:rPr>
            </a:br>
            <a:r>
              <a:rPr lang="en-US" sz="2400" dirty="0">
                <a:latin typeface="Verdana" pitchFamily="34" charset="0"/>
              </a:rPr>
              <a:t>not have capacity. Protection </a:t>
            </a:r>
            <a:br>
              <a:rPr lang="en-US" sz="2400" dirty="0">
                <a:latin typeface="Verdana" pitchFamily="34" charset="0"/>
              </a:rPr>
            </a:br>
            <a:r>
              <a:rPr lang="en-US" sz="2400" dirty="0">
                <a:latin typeface="Verdana" pitchFamily="34" charset="0"/>
              </a:rPr>
              <a:t>for those assessing capacity.</a:t>
            </a:r>
          </a:p>
          <a:p>
            <a:pPr eaLnBrk="1" hangingPunct="1">
              <a:buFontTx/>
              <a:buNone/>
            </a:pPr>
            <a:endParaRPr lang="en-US" sz="700" dirty="0">
              <a:latin typeface="Verdana" pitchFamily="34" charset="0"/>
            </a:endParaRPr>
          </a:p>
          <a:p>
            <a:pPr marL="0" indent="0" eaLnBrk="1" hangingPunct="1">
              <a:buFontTx/>
              <a:buNone/>
            </a:pPr>
            <a:r>
              <a:rPr lang="en-US" sz="2400" b="1" dirty="0">
                <a:latin typeface="Verdana" pitchFamily="34" charset="0"/>
              </a:rPr>
              <a:t>Who</a:t>
            </a:r>
            <a:r>
              <a:rPr lang="en-US" sz="2400" dirty="0">
                <a:latin typeface="Verdana" pitchFamily="34" charset="0"/>
              </a:rPr>
              <a:t> can make the assessment?</a:t>
            </a:r>
            <a:br>
              <a:rPr lang="en-US" sz="2400" dirty="0">
                <a:latin typeface="Verdana" pitchFamily="34" charset="0"/>
              </a:rPr>
            </a:br>
            <a:r>
              <a:rPr lang="en-US" sz="2400" b="1" dirty="0">
                <a:latin typeface="Verdana" pitchFamily="34" charset="0"/>
              </a:rPr>
              <a:t>Anyone </a:t>
            </a:r>
            <a:r>
              <a:rPr lang="en-US" sz="2400" dirty="0">
                <a:latin typeface="Verdana" pitchFamily="34" charset="0"/>
              </a:rPr>
              <a:t>Person with authority </a:t>
            </a:r>
            <a:br>
              <a:rPr lang="en-US" sz="2400" dirty="0">
                <a:latin typeface="Verdana" pitchFamily="34" charset="0"/>
              </a:rPr>
            </a:br>
            <a:r>
              <a:rPr lang="en-US" sz="2400" dirty="0">
                <a:latin typeface="Verdana" pitchFamily="34" charset="0"/>
              </a:rPr>
              <a:t>– job spec!</a:t>
            </a:r>
          </a:p>
          <a:p>
            <a:pPr eaLnBrk="1" hangingPunct="1">
              <a:spcBef>
                <a:spcPct val="0"/>
              </a:spcBef>
              <a:buFontTx/>
              <a:buNone/>
            </a:pPr>
            <a:endParaRPr lang="en-US" sz="1050" dirty="0">
              <a:latin typeface="Verdana" pitchFamily="34" charset="0"/>
            </a:endParaRPr>
          </a:p>
          <a:p>
            <a:pPr marL="0" indent="0" eaLnBrk="1" hangingPunct="1">
              <a:spcBef>
                <a:spcPct val="0"/>
              </a:spcBef>
              <a:buNone/>
            </a:pPr>
            <a:r>
              <a:rPr lang="en-GB" sz="2400" b="1" dirty="0"/>
              <a:t>How often to assess capacity? </a:t>
            </a:r>
            <a:br>
              <a:rPr lang="en-GB" sz="2400" b="1" dirty="0"/>
            </a:br>
            <a:r>
              <a:rPr lang="en-GB" sz="2400" dirty="0"/>
              <a:t>A judgment has to be made depending </a:t>
            </a:r>
            <a:br>
              <a:rPr lang="en-GB" sz="2400" dirty="0"/>
            </a:br>
            <a:r>
              <a:rPr lang="en-GB" sz="2400" dirty="0"/>
              <a:t>on how much the person’s capacity </a:t>
            </a:r>
            <a:br>
              <a:rPr lang="en-GB" sz="2400" dirty="0"/>
            </a:br>
            <a:r>
              <a:rPr lang="en-GB" sz="2400" dirty="0"/>
              <a:t>fluctuates</a:t>
            </a:r>
            <a:endParaRPr lang="en-US" sz="2400" dirty="0">
              <a:latin typeface="Verdana" pitchFamily="34" charset="0"/>
            </a:endParaRPr>
          </a:p>
          <a:p>
            <a:endParaRPr lang="en-GB" dirty="0"/>
          </a:p>
        </p:txBody>
      </p:sp>
      <p:pic>
        <p:nvPicPr>
          <p:cNvPr id="8" name="Picture 8" descr="http://www.highgrowthpropertyinvestment.co.uk/oneportfolio-armchair/media/scales_of_justice2%5b1%5d.jpg"/>
          <p:cNvPicPr>
            <a:picLocks noChangeAspect="1" noChangeArrowheads="1"/>
          </p:cNvPicPr>
          <p:nvPr/>
        </p:nvPicPr>
        <p:blipFill>
          <a:blip r:embed="rId3" cstate="print"/>
          <a:srcRect/>
          <a:stretch>
            <a:fillRect/>
          </a:stretch>
        </p:blipFill>
        <p:spPr bwMode="auto">
          <a:xfrm>
            <a:off x="6955181" y="623630"/>
            <a:ext cx="1312092" cy="1512168"/>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a:sp3d>
        </p:spPr>
      </p:pic>
      <p:pic>
        <p:nvPicPr>
          <p:cNvPr id="11" name="Picture 4" descr="C:\Users\Steven\Pictures\Microsoft Clip Organizer\j0404257.wmf"/>
          <p:cNvPicPr>
            <a:picLocks noChangeAspect="1" noChangeArrowheads="1"/>
          </p:cNvPicPr>
          <p:nvPr/>
        </p:nvPicPr>
        <p:blipFill>
          <a:blip r:embed="rId4" cstate="print"/>
          <a:srcRect/>
          <a:stretch>
            <a:fillRect/>
          </a:stretch>
        </p:blipFill>
        <p:spPr bwMode="auto">
          <a:xfrm>
            <a:off x="6950266" y="3370947"/>
            <a:ext cx="1407038" cy="1631216"/>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82635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1747-5325-6528-64BA-AD9A80BE9522}"/>
              </a:ext>
            </a:extLst>
          </p:cNvPr>
          <p:cNvSpPr>
            <a:spLocks noGrp="1"/>
          </p:cNvSpPr>
          <p:nvPr>
            <p:ph type="title"/>
          </p:nvPr>
        </p:nvSpPr>
        <p:spPr>
          <a:xfrm>
            <a:off x="1187624" y="5949280"/>
            <a:ext cx="7283152" cy="619512"/>
          </a:xfrm>
        </p:spPr>
        <p:txBody>
          <a:bodyPr/>
          <a:lstStyle/>
          <a:p>
            <a:pPr algn="r"/>
            <a:r>
              <a:rPr lang="en-GB" dirty="0"/>
              <a:t>Unwise v. Incapacitated</a:t>
            </a:r>
          </a:p>
        </p:txBody>
      </p:sp>
      <p:sp>
        <p:nvSpPr>
          <p:cNvPr id="3" name="Content Placeholder 2">
            <a:extLst>
              <a:ext uri="{FF2B5EF4-FFF2-40B4-BE49-F238E27FC236}">
                <a16:creationId xmlns:a16="http://schemas.microsoft.com/office/drawing/2014/main" id="{A7445C5E-A50C-1D76-B9B0-B200B10BB144}"/>
              </a:ext>
            </a:extLst>
          </p:cNvPr>
          <p:cNvSpPr>
            <a:spLocks noGrp="1"/>
          </p:cNvSpPr>
          <p:nvPr>
            <p:ph idx="1"/>
          </p:nvPr>
        </p:nvSpPr>
        <p:spPr>
          <a:xfrm>
            <a:off x="502920" y="530352"/>
            <a:ext cx="8183880" cy="5274912"/>
          </a:xfrm>
        </p:spPr>
        <p:txBody>
          <a:bodyPr/>
          <a:lstStyle/>
          <a:p>
            <a:pPr marL="109537" indent="0" eaLnBrk="0" hangingPunct="0">
              <a:spcBef>
                <a:spcPts val="400"/>
              </a:spcBef>
              <a:buSzPct val="68000"/>
              <a:buNone/>
            </a:pPr>
            <a:r>
              <a:rPr lang="en-US" sz="2400" dirty="0"/>
              <a:t>Re C  (Adult: Refusal of Treatment) [1994] 1 WLR 290 at 295 (Broadmoor leg amputation)</a:t>
            </a:r>
          </a:p>
          <a:p>
            <a:pPr marL="109537" indent="0" eaLnBrk="0" hangingPunct="0">
              <a:spcBef>
                <a:spcPts val="400"/>
              </a:spcBef>
              <a:buSzPct val="68000"/>
              <a:buNone/>
            </a:pPr>
            <a:endParaRPr lang="en-US" sz="1000" dirty="0"/>
          </a:p>
          <a:p>
            <a:pPr marL="109537" indent="0" eaLnBrk="0" hangingPunct="0">
              <a:spcBef>
                <a:spcPts val="400"/>
              </a:spcBef>
              <a:buSzPct val="68000"/>
              <a:buNone/>
            </a:pPr>
            <a:r>
              <a:rPr lang="en-US" sz="1000" dirty="0"/>
              <a:t>  </a:t>
            </a:r>
          </a:p>
          <a:p>
            <a:pPr marL="109537" indent="0" eaLnBrk="0" hangingPunct="0">
              <a:spcBef>
                <a:spcPts val="400"/>
              </a:spcBef>
              <a:buSzPct val="68000"/>
              <a:buNone/>
            </a:pPr>
            <a:r>
              <a:rPr lang="en-GB" sz="2400" dirty="0"/>
              <a:t>North Bristol NHS Trust v R [2023] EWCOP 5</a:t>
            </a:r>
          </a:p>
          <a:p>
            <a:pPr marL="109537" indent="0" eaLnBrk="0" hangingPunct="0">
              <a:spcBef>
                <a:spcPts val="400"/>
              </a:spcBef>
              <a:buSzPct val="68000"/>
              <a:buNone/>
            </a:pPr>
            <a:endParaRPr lang="en-US" sz="1000" dirty="0"/>
          </a:p>
          <a:p>
            <a:pPr marL="109537" indent="0" eaLnBrk="0" hangingPunct="0">
              <a:spcBef>
                <a:spcPts val="400"/>
              </a:spcBef>
              <a:buSzPct val="68000"/>
              <a:buNone/>
            </a:pPr>
            <a:r>
              <a:rPr lang="en-US" sz="2400" dirty="0"/>
              <a:t>Locked door on elderly care ward</a:t>
            </a:r>
          </a:p>
          <a:p>
            <a:pPr marL="109537" indent="0" eaLnBrk="0" hangingPunct="0">
              <a:spcBef>
                <a:spcPts val="400"/>
              </a:spcBef>
              <a:buSzPct val="68000"/>
              <a:buNone/>
            </a:pPr>
            <a:r>
              <a:rPr lang="en-US" sz="400" dirty="0"/>
              <a:t> </a:t>
            </a:r>
          </a:p>
          <a:p>
            <a:pPr marL="109537" indent="0" eaLnBrk="0" hangingPunct="0">
              <a:spcBef>
                <a:spcPts val="400"/>
              </a:spcBef>
              <a:buSzPct val="68000"/>
              <a:buNone/>
            </a:pPr>
            <a:r>
              <a:rPr lang="en-US" sz="2400" dirty="0"/>
              <a:t>Blood transfusion and the Jehovah’s witnesses (Nottinghamshire Healthcare NHS Trust v RC) </a:t>
            </a:r>
          </a:p>
          <a:p>
            <a:pPr marL="109537" indent="0" eaLnBrk="0" hangingPunct="0">
              <a:spcBef>
                <a:spcPts val="400"/>
              </a:spcBef>
              <a:buSzPct val="68000"/>
              <a:buNone/>
            </a:pPr>
            <a:endParaRPr lang="en-GB" sz="2700" dirty="0"/>
          </a:p>
        </p:txBody>
      </p:sp>
      <p:pic>
        <p:nvPicPr>
          <p:cNvPr id="4" name="Picture 3">
            <a:extLst>
              <a:ext uri="{FF2B5EF4-FFF2-40B4-BE49-F238E27FC236}">
                <a16:creationId xmlns:a16="http://schemas.microsoft.com/office/drawing/2014/main" id="{3AAAAE73-01A0-3027-0E96-355F4B62FEAD}"/>
              </a:ext>
            </a:extLst>
          </p:cNvPr>
          <p:cNvPicPr>
            <a:picLocks noChangeAspect="1"/>
          </p:cNvPicPr>
          <p:nvPr/>
        </p:nvPicPr>
        <p:blipFill>
          <a:blip r:embed="rId3"/>
          <a:stretch>
            <a:fillRect/>
          </a:stretch>
        </p:blipFill>
        <p:spPr>
          <a:xfrm>
            <a:off x="5005304" y="3775539"/>
            <a:ext cx="3608401" cy="2029725"/>
          </a:xfrm>
          <a:prstGeom prst="rect">
            <a:avLst/>
          </a:prstGeom>
          <a:scene3d>
            <a:camera prst="orthographicFront"/>
            <a:lightRig rig="threePt" dir="t"/>
          </a:scene3d>
          <a:sp3d>
            <a:bevelT/>
          </a:sp3d>
        </p:spPr>
      </p:pic>
      <p:sp>
        <p:nvSpPr>
          <p:cNvPr id="5" name="Star: 5 Points 4">
            <a:extLst>
              <a:ext uri="{FF2B5EF4-FFF2-40B4-BE49-F238E27FC236}">
                <a16:creationId xmlns:a16="http://schemas.microsoft.com/office/drawing/2014/main" id="{97A0437C-8545-D87D-C02A-A9DB7B53816F}"/>
              </a:ext>
            </a:extLst>
          </p:cNvPr>
          <p:cNvSpPr/>
          <p:nvPr/>
        </p:nvSpPr>
        <p:spPr>
          <a:xfrm>
            <a:off x="0" y="55280"/>
            <a:ext cx="683568" cy="6480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176233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2FE0A3-9B67-36CB-9B74-EC8B3D75F57F}"/>
              </a:ext>
            </a:extLst>
          </p:cNvPr>
          <p:cNvSpPr>
            <a:spLocks noGrp="1"/>
          </p:cNvSpPr>
          <p:nvPr>
            <p:ph type="title"/>
          </p:nvPr>
        </p:nvSpPr>
        <p:spPr/>
        <p:txBody>
          <a:bodyPr/>
          <a:lstStyle/>
          <a:p>
            <a:pPr algn="r"/>
            <a:r>
              <a:rPr lang="en-GB" dirty="0"/>
              <a:t>A good read (or film)</a:t>
            </a:r>
          </a:p>
        </p:txBody>
      </p:sp>
      <p:pic>
        <p:nvPicPr>
          <p:cNvPr id="1026" name="Picture 2">
            <a:extLst>
              <a:ext uri="{FF2B5EF4-FFF2-40B4-BE49-F238E27FC236}">
                <a16:creationId xmlns:a16="http://schemas.microsoft.com/office/drawing/2014/main" id="{6BCF24CC-B161-EA55-E189-92CC7A40F9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1800" y="548680"/>
            <a:ext cx="3384376" cy="520673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7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0130-9861-6176-8515-0070E74B4D25}"/>
              </a:ext>
            </a:extLst>
          </p:cNvPr>
          <p:cNvSpPr>
            <a:spLocks noGrp="1"/>
          </p:cNvSpPr>
          <p:nvPr>
            <p:ph type="title"/>
          </p:nvPr>
        </p:nvSpPr>
        <p:spPr>
          <a:xfrm>
            <a:off x="1187624" y="5805264"/>
            <a:ext cx="7283152" cy="691520"/>
          </a:xfrm>
        </p:spPr>
        <p:txBody>
          <a:bodyPr>
            <a:normAutofit fontScale="90000"/>
          </a:bodyPr>
          <a:lstStyle/>
          <a:p>
            <a:pPr algn="r"/>
            <a:r>
              <a:rPr lang="en-GB" dirty="0"/>
              <a:t>The key question before we begin</a:t>
            </a:r>
          </a:p>
        </p:txBody>
      </p:sp>
      <p:sp>
        <p:nvSpPr>
          <p:cNvPr id="3" name="Content Placeholder 2">
            <a:extLst>
              <a:ext uri="{FF2B5EF4-FFF2-40B4-BE49-F238E27FC236}">
                <a16:creationId xmlns:a16="http://schemas.microsoft.com/office/drawing/2014/main" id="{A02E1C85-804F-47F7-74D2-6EA377A603EF}"/>
              </a:ext>
            </a:extLst>
          </p:cNvPr>
          <p:cNvSpPr>
            <a:spLocks noGrp="1"/>
          </p:cNvSpPr>
          <p:nvPr>
            <p:ph idx="1"/>
          </p:nvPr>
        </p:nvSpPr>
        <p:spPr/>
        <p:txBody>
          <a:bodyPr/>
          <a:lstStyle/>
          <a:p>
            <a:pPr marL="0" indent="0" algn="ctr">
              <a:buNone/>
            </a:pPr>
            <a:r>
              <a:rPr lang="en-GB" dirty="0"/>
              <a:t>Is there a decision to be made by P?</a:t>
            </a:r>
          </a:p>
          <a:p>
            <a:pPr marL="0" indent="0" algn="ctr">
              <a:buNone/>
            </a:pPr>
            <a:endParaRPr lang="en-GB" dirty="0"/>
          </a:p>
          <a:p>
            <a:pPr marL="0" indent="0">
              <a:buNone/>
            </a:pPr>
            <a:r>
              <a:rPr lang="en-GB" dirty="0"/>
              <a:t>In custodial settings there are relatively few. The state has already intervened to remove autonomy from those it detains</a:t>
            </a:r>
          </a:p>
          <a:p>
            <a:pPr marL="0" indent="0">
              <a:buNone/>
            </a:pPr>
            <a:endParaRPr lang="en-GB" dirty="0"/>
          </a:p>
          <a:p>
            <a:pPr marL="0" indent="0">
              <a:buNone/>
            </a:pPr>
            <a:r>
              <a:rPr lang="en-GB" dirty="0">
                <a:solidFill>
                  <a:srgbClr val="C00000"/>
                </a:solidFill>
                <a:effectLst>
                  <a:outerShdw blurRad="38100" dist="38100" dir="2700000" algn="tl">
                    <a:srgbClr val="000000">
                      <a:alpha val="43137"/>
                    </a:srgbClr>
                  </a:outerShdw>
                </a:effectLst>
              </a:rPr>
              <a:t>But the less autonomy one has the more important it is to protect the autonomy that remains</a:t>
            </a:r>
          </a:p>
        </p:txBody>
      </p:sp>
    </p:spTree>
    <p:extLst>
      <p:ext uri="{BB962C8B-B14F-4D97-AF65-F5344CB8AC3E}">
        <p14:creationId xmlns:p14="http://schemas.microsoft.com/office/powerpoint/2010/main" val="204685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539F-7CC9-6826-283B-B6C611A614C0}"/>
              </a:ext>
            </a:extLst>
          </p:cNvPr>
          <p:cNvSpPr>
            <a:spLocks noGrp="1"/>
          </p:cNvSpPr>
          <p:nvPr>
            <p:ph type="title"/>
          </p:nvPr>
        </p:nvSpPr>
        <p:spPr>
          <a:xfrm>
            <a:off x="4122642" y="5877272"/>
            <a:ext cx="5040560" cy="547504"/>
          </a:xfrm>
        </p:spPr>
        <p:txBody>
          <a:bodyPr>
            <a:normAutofit fontScale="90000"/>
          </a:bodyPr>
          <a:lstStyle/>
          <a:p>
            <a:r>
              <a:rPr lang="en-GB" dirty="0"/>
              <a:t>Food Refusal in IRCs</a:t>
            </a:r>
          </a:p>
        </p:txBody>
      </p:sp>
      <p:sp>
        <p:nvSpPr>
          <p:cNvPr id="3" name="Content Placeholder 2">
            <a:extLst>
              <a:ext uri="{FF2B5EF4-FFF2-40B4-BE49-F238E27FC236}">
                <a16:creationId xmlns:a16="http://schemas.microsoft.com/office/drawing/2014/main" id="{3376DF2D-09E1-A72F-816C-56622B6697A4}"/>
              </a:ext>
            </a:extLst>
          </p:cNvPr>
          <p:cNvSpPr>
            <a:spLocks noGrp="1"/>
          </p:cNvSpPr>
          <p:nvPr>
            <p:ph idx="1"/>
          </p:nvPr>
        </p:nvSpPr>
        <p:spPr>
          <a:xfrm>
            <a:off x="348560" y="387477"/>
            <a:ext cx="8183880" cy="5346920"/>
          </a:xfrm>
        </p:spPr>
        <p:txBody>
          <a:bodyPr/>
          <a:lstStyle/>
          <a:p>
            <a:r>
              <a:rPr lang="en-US" sz="2400" dirty="0"/>
              <a:t>You have to have the mental capacity to refuse food</a:t>
            </a:r>
          </a:p>
          <a:p>
            <a:pPr marL="0" indent="0">
              <a:buNone/>
            </a:pPr>
            <a:endParaRPr lang="en-US" sz="300" dirty="0"/>
          </a:p>
          <a:p>
            <a:r>
              <a:rPr lang="en-US" sz="1800" dirty="0"/>
              <a:t>21. Before a healthcare practitioner provides medical treatment for a detained individual who is refusing food and/or fluid, they must ensure that they have the detained individual’s consent to do so. Mental capacity in respect of medical treatment, which must be reviewed on a daily basis, will be </a:t>
            </a:r>
            <a:br>
              <a:rPr lang="en-US" sz="1800" dirty="0"/>
            </a:br>
            <a:r>
              <a:rPr lang="en-US" sz="1800" dirty="0"/>
              <a:t>established by the treating healthcare </a:t>
            </a:r>
            <a:br>
              <a:rPr lang="en-US" sz="1800" dirty="0"/>
            </a:br>
            <a:r>
              <a:rPr lang="en-US" sz="1800" dirty="0"/>
              <a:t>professional. </a:t>
            </a:r>
          </a:p>
          <a:p>
            <a:endParaRPr lang="en-US" sz="500" dirty="0"/>
          </a:p>
          <a:p>
            <a:r>
              <a:rPr lang="en-US" sz="1800" dirty="0"/>
              <a:t>24. Detained individuals with mental capacity </a:t>
            </a:r>
            <a:br>
              <a:rPr lang="en-US" sz="1800" dirty="0"/>
            </a:br>
            <a:r>
              <a:rPr lang="en-US" sz="1800" dirty="0"/>
              <a:t>to take a particular decision are entitled to </a:t>
            </a:r>
            <a:br>
              <a:rPr lang="en-US" sz="1800" dirty="0"/>
            </a:br>
            <a:r>
              <a:rPr lang="en-US" sz="1800" dirty="0"/>
              <a:t>refuse treatment being offered, even if this </a:t>
            </a:r>
            <a:br>
              <a:rPr lang="en-US" sz="1800" dirty="0"/>
            </a:br>
            <a:r>
              <a:rPr lang="en-US" sz="1800" dirty="0"/>
              <a:t>will clearly be detrimental to their health. </a:t>
            </a:r>
            <a:br>
              <a:rPr lang="en-US" sz="1800" dirty="0"/>
            </a:br>
            <a:r>
              <a:rPr lang="en-US" sz="1800" dirty="0"/>
              <a:t>Administering medical treatment to a person </a:t>
            </a:r>
            <a:br>
              <a:rPr lang="en-US" sz="1800" dirty="0"/>
            </a:br>
            <a:r>
              <a:rPr lang="en-US" sz="1800" dirty="0"/>
              <a:t>with full mental capacity, or forcing them to </a:t>
            </a:r>
            <a:br>
              <a:rPr lang="en-US" sz="1800" dirty="0"/>
            </a:br>
            <a:r>
              <a:rPr lang="en-US" sz="1800" dirty="0"/>
              <a:t>take food and/or fluid against their will, in </a:t>
            </a:r>
            <a:br>
              <a:rPr lang="en-US" sz="1800" dirty="0"/>
            </a:br>
            <a:r>
              <a:rPr lang="en-US" sz="1800" dirty="0"/>
              <a:t>the absence of consent may amount to </a:t>
            </a:r>
            <a:br>
              <a:rPr lang="en-US" sz="1800" dirty="0"/>
            </a:br>
            <a:r>
              <a:rPr lang="en-US" sz="1800" dirty="0"/>
              <a:t>common assault. </a:t>
            </a:r>
            <a:endParaRPr lang="en-GB" sz="1800" dirty="0"/>
          </a:p>
        </p:txBody>
      </p:sp>
      <p:pic>
        <p:nvPicPr>
          <p:cNvPr id="7" name="Picture 6">
            <a:extLst>
              <a:ext uri="{FF2B5EF4-FFF2-40B4-BE49-F238E27FC236}">
                <a16:creationId xmlns:a16="http://schemas.microsoft.com/office/drawing/2014/main" id="{4A3A905D-A7C9-BAA1-A16B-7378EC2D8329}"/>
              </a:ext>
            </a:extLst>
          </p:cNvPr>
          <p:cNvPicPr>
            <a:picLocks noChangeAspect="1"/>
          </p:cNvPicPr>
          <p:nvPr/>
        </p:nvPicPr>
        <p:blipFill>
          <a:blip r:embed="rId3"/>
          <a:stretch>
            <a:fillRect/>
          </a:stretch>
        </p:blipFill>
        <p:spPr>
          <a:xfrm>
            <a:off x="6300192" y="2504877"/>
            <a:ext cx="2232248" cy="3254020"/>
          </a:xfrm>
          <a:prstGeom prst="rect">
            <a:avLst/>
          </a:prstGeom>
          <a:scene3d>
            <a:camera prst="orthographicFront"/>
            <a:lightRig rig="threePt" dir="t"/>
          </a:scene3d>
          <a:sp3d>
            <a:bevelT/>
          </a:sp3d>
        </p:spPr>
      </p:pic>
    </p:spTree>
    <p:extLst>
      <p:ext uri="{BB962C8B-B14F-4D97-AF65-F5344CB8AC3E}">
        <p14:creationId xmlns:p14="http://schemas.microsoft.com/office/powerpoint/2010/main" val="130011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EFF57F-3E0A-68BD-15A3-39FBF593A59D}"/>
              </a:ext>
            </a:extLst>
          </p:cNvPr>
          <p:cNvSpPr>
            <a:spLocks noGrp="1"/>
          </p:cNvSpPr>
          <p:nvPr>
            <p:ph type="title"/>
          </p:nvPr>
        </p:nvSpPr>
        <p:spPr>
          <a:xfrm>
            <a:off x="1547664" y="5423500"/>
            <a:ext cx="7283152" cy="1051560"/>
          </a:xfrm>
        </p:spPr>
        <p:txBody>
          <a:bodyPr/>
          <a:lstStyle/>
          <a:p>
            <a:pPr algn="r"/>
            <a:r>
              <a:rPr lang="en-GB" dirty="0"/>
              <a:t>Recording an assessment</a:t>
            </a:r>
          </a:p>
        </p:txBody>
      </p:sp>
      <p:sp>
        <p:nvSpPr>
          <p:cNvPr id="5" name="Content Placeholder 4">
            <a:extLst>
              <a:ext uri="{FF2B5EF4-FFF2-40B4-BE49-F238E27FC236}">
                <a16:creationId xmlns:a16="http://schemas.microsoft.com/office/drawing/2014/main" id="{A0FE3196-1B0E-F4B7-E18E-29A4363C72B9}"/>
              </a:ext>
            </a:extLst>
          </p:cNvPr>
          <p:cNvSpPr>
            <a:spLocks noGrp="1"/>
          </p:cNvSpPr>
          <p:nvPr>
            <p:ph idx="1"/>
          </p:nvPr>
        </p:nvSpPr>
        <p:spPr>
          <a:xfrm>
            <a:off x="480060" y="404664"/>
            <a:ext cx="8183880" cy="5544616"/>
          </a:xfrm>
        </p:spPr>
        <p:txBody>
          <a:bodyPr/>
          <a:lstStyle/>
          <a:p>
            <a:pPr marL="0" indent="0">
              <a:buNone/>
            </a:pPr>
            <a:r>
              <a:rPr lang="en-GB" sz="2000" dirty="0"/>
              <a:t>Decision-makers should ensure that where a capacity assessment is undertaken, </a:t>
            </a:r>
            <a:r>
              <a:rPr lang="en-GB" sz="2000" b="1" dirty="0"/>
              <a:t>this is recorded </a:t>
            </a:r>
            <a:r>
              <a:rPr lang="en-GB" sz="2000" dirty="0"/>
              <a:t>in the individual’s care and treatment record. ..the following should be recorded: </a:t>
            </a:r>
          </a:p>
          <a:p>
            <a:pPr>
              <a:buClr>
                <a:schemeClr val="accent2"/>
              </a:buClr>
              <a:buSzPct val="100000"/>
            </a:pPr>
            <a:endParaRPr lang="en-GB" sz="700" dirty="0"/>
          </a:p>
          <a:p>
            <a:pPr>
              <a:buClr>
                <a:schemeClr val="accent2"/>
              </a:buClr>
              <a:buSzPct val="100000"/>
            </a:pPr>
            <a:r>
              <a:rPr lang="en-GB" sz="2000" dirty="0"/>
              <a:t>the </a:t>
            </a:r>
            <a:r>
              <a:rPr lang="en-GB" sz="2000" b="1" dirty="0"/>
              <a:t>specific decision </a:t>
            </a:r>
            <a:r>
              <a:rPr lang="en-GB" sz="2000" dirty="0"/>
              <a:t>for which capacity was assessed </a:t>
            </a:r>
          </a:p>
          <a:p>
            <a:pPr>
              <a:buClr>
                <a:schemeClr val="accent2"/>
              </a:buClr>
              <a:buSzPct val="100000"/>
            </a:pPr>
            <a:endParaRPr lang="en-GB" sz="700" dirty="0"/>
          </a:p>
          <a:p>
            <a:pPr>
              <a:buClr>
                <a:schemeClr val="accent2"/>
              </a:buClr>
              <a:buSzPct val="100000"/>
            </a:pPr>
            <a:r>
              <a:rPr lang="en-GB" sz="2000" dirty="0"/>
              <a:t>the </a:t>
            </a:r>
            <a:r>
              <a:rPr lang="en-GB" sz="2000" b="1" dirty="0"/>
              <a:t>salient points </a:t>
            </a:r>
            <a:r>
              <a:rPr lang="en-GB" sz="2000" dirty="0"/>
              <a:t>that the individual needs to understand and comprehend and the information that was presented to the individual in relation to the decision </a:t>
            </a:r>
          </a:p>
          <a:p>
            <a:pPr>
              <a:buClr>
                <a:schemeClr val="accent2"/>
              </a:buClr>
              <a:buSzPct val="100000"/>
            </a:pPr>
            <a:endParaRPr lang="en-GB" sz="700" dirty="0"/>
          </a:p>
          <a:p>
            <a:pPr>
              <a:buClr>
                <a:schemeClr val="accent2"/>
              </a:buClr>
              <a:buSzPct val="100000"/>
            </a:pPr>
            <a:r>
              <a:rPr lang="en-GB" sz="2000" dirty="0"/>
              <a:t>the </a:t>
            </a:r>
            <a:r>
              <a:rPr lang="en-GB" sz="2000" b="1" dirty="0"/>
              <a:t>steps taken to promote </a:t>
            </a:r>
            <a:r>
              <a:rPr lang="en-GB" sz="2000" dirty="0"/>
              <a:t>the individual’s ability to decide themselves. How the information was given in the most effective way to communicate with the individual</a:t>
            </a:r>
          </a:p>
          <a:p>
            <a:pPr>
              <a:buClr>
                <a:schemeClr val="accent2"/>
              </a:buClr>
              <a:buSzPct val="100000"/>
            </a:pPr>
            <a:r>
              <a:rPr lang="en-GB" sz="2000" dirty="0"/>
              <a:t>how</a:t>
            </a:r>
            <a:r>
              <a:rPr lang="en-GB" sz="2000" b="1" dirty="0"/>
              <a:t> </a:t>
            </a:r>
            <a:r>
              <a:rPr lang="en-GB" sz="2000" dirty="0"/>
              <a:t>the diagnostic test was assessed, and </a:t>
            </a:r>
            <a:r>
              <a:rPr lang="en-GB" sz="2000" b="1" dirty="0"/>
              <a:t>how the assessor reached their conclusions</a:t>
            </a:r>
            <a:r>
              <a:rPr lang="en-GB" sz="2000" dirty="0"/>
              <a:t>, </a:t>
            </a:r>
            <a:r>
              <a:rPr lang="en-GB" sz="2800" dirty="0"/>
              <a:t> </a:t>
            </a:r>
          </a:p>
          <a:p>
            <a:pPr>
              <a:buClr>
                <a:schemeClr val="accent2"/>
              </a:buClr>
              <a:buSzPct val="100000"/>
            </a:pPr>
            <a:endParaRPr lang="en-GB" sz="700" dirty="0"/>
          </a:p>
          <a:p>
            <a:pPr>
              <a:buClr>
                <a:schemeClr val="accent2"/>
              </a:buClr>
              <a:buSzPct val="100000"/>
            </a:pPr>
            <a:r>
              <a:rPr lang="en-GB" sz="2000" dirty="0"/>
              <a:t>how the functional test was undertaken, and </a:t>
            </a:r>
            <a:r>
              <a:rPr lang="en-GB" sz="2000" b="1" dirty="0"/>
              <a:t>how the assessor reached their conclusion</a:t>
            </a:r>
            <a:r>
              <a:rPr lang="en-GB" sz="2000" dirty="0"/>
              <a:t>s.	(Para 13.22)</a:t>
            </a:r>
          </a:p>
        </p:txBody>
      </p:sp>
    </p:spTree>
    <p:extLst>
      <p:ext uri="{BB962C8B-B14F-4D97-AF65-F5344CB8AC3E}">
        <p14:creationId xmlns:p14="http://schemas.microsoft.com/office/powerpoint/2010/main" val="27653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5949122"/>
            <a:ext cx="6264696" cy="536448"/>
          </a:xfrm>
        </p:spPr>
        <p:txBody>
          <a:bodyPr>
            <a:normAutofit fontScale="90000"/>
          </a:bodyPr>
          <a:lstStyle/>
          <a:p>
            <a:pPr algn="r"/>
            <a:r>
              <a:rPr lang="en-GB" dirty="0"/>
              <a:t>What do you think of this?</a:t>
            </a:r>
          </a:p>
        </p:txBody>
      </p:sp>
      <p:pic>
        <p:nvPicPr>
          <p:cNvPr id="10" name="Content Placeholder 9"/>
          <p:cNvPicPr>
            <a:picLocks noGrp="1" noChangeAspect="1"/>
          </p:cNvPicPr>
          <p:nvPr>
            <p:ph idx="1"/>
          </p:nvPr>
        </p:nvPicPr>
        <p:blipFill>
          <a:blip r:embed="rId3"/>
          <a:stretch>
            <a:fillRect/>
          </a:stretch>
        </p:blipFill>
        <p:spPr>
          <a:xfrm>
            <a:off x="510437" y="4408346"/>
            <a:ext cx="8136172" cy="1347755"/>
          </a:xfrm>
          <a:prstGeom prst="rect">
            <a:avLst/>
          </a:prstGeom>
        </p:spPr>
      </p:pic>
      <p:sp>
        <p:nvSpPr>
          <p:cNvPr id="11" name="TextBox 10"/>
          <p:cNvSpPr txBox="1"/>
          <p:nvPr/>
        </p:nvSpPr>
        <p:spPr>
          <a:xfrm>
            <a:off x="488185" y="692696"/>
            <a:ext cx="4011807" cy="3416320"/>
          </a:xfrm>
          <a:prstGeom prst="rect">
            <a:avLst/>
          </a:prstGeom>
          <a:noFill/>
        </p:spPr>
        <p:txBody>
          <a:bodyPr wrap="square" rtlCol="0">
            <a:spAutoFit/>
          </a:bodyPr>
          <a:lstStyle/>
          <a:p>
            <a:r>
              <a:rPr lang="en-GB" dirty="0"/>
              <a:t>This is a direct screen dump from a court report on a young person who stole their mother’s car and drove it into oncoming traffic causing serious injuries to the occupants of the oncoming car.  They were suffering from chronic schizophrenia and had a long history of impulsive self destructive acts.  The author is a consultant forensic psychiatrist and a professor.</a:t>
            </a:r>
          </a:p>
        </p:txBody>
      </p:sp>
      <p:sp>
        <p:nvSpPr>
          <p:cNvPr id="14" name="Oval 13"/>
          <p:cNvSpPr/>
          <p:nvPr/>
        </p:nvSpPr>
        <p:spPr>
          <a:xfrm>
            <a:off x="1259632" y="4956644"/>
            <a:ext cx="864096" cy="216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0EA6E44F-1597-5A21-CAAD-76DAAA06D6D7}"/>
              </a:ext>
            </a:extLst>
          </p:cNvPr>
          <p:cNvSpPr/>
          <p:nvPr/>
        </p:nvSpPr>
        <p:spPr>
          <a:xfrm>
            <a:off x="4860032" y="4974210"/>
            <a:ext cx="288032" cy="216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60D50F8D-61B1-6815-81CD-1DB95091E8D4}"/>
              </a:ext>
            </a:extLst>
          </p:cNvPr>
          <p:cNvSpPr/>
          <p:nvPr/>
        </p:nvSpPr>
        <p:spPr>
          <a:xfrm>
            <a:off x="6871641" y="5232883"/>
            <a:ext cx="288032" cy="216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BF15BAAB-CB1F-E753-9A70-74D845B6136C}"/>
              </a:ext>
            </a:extLst>
          </p:cNvPr>
          <p:cNvSpPr/>
          <p:nvPr/>
        </p:nvSpPr>
        <p:spPr>
          <a:xfrm>
            <a:off x="5415478" y="5172669"/>
            <a:ext cx="545292" cy="276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ar accident with a damaged car&#10;&#10;Description automatically generated">
            <a:extLst>
              <a:ext uri="{FF2B5EF4-FFF2-40B4-BE49-F238E27FC236}">
                <a16:creationId xmlns:a16="http://schemas.microsoft.com/office/drawing/2014/main" id="{04C65FBC-4B37-865A-B81D-2915188F5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96" y="1101899"/>
            <a:ext cx="4099913" cy="273054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1561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6505-8465-FD5F-5EEA-7E40C304A913}"/>
              </a:ext>
            </a:extLst>
          </p:cNvPr>
          <p:cNvSpPr>
            <a:spLocks noGrp="1"/>
          </p:cNvSpPr>
          <p:nvPr>
            <p:ph type="title"/>
          </p:nvPr>
        </p:nvSpPr>
        <p:spPr>
          <a:xfrm>
            <a:off x="899592" y="5805264"/>
            <a:ext cx="7571184" cy="619512"/>
          </a:xfrm>
        </p:spPr>
        <p:txBody>
          <a:bodyPr>
            <a:noAutofit/>
          </a:bodyPr>
          <a:lstStyle/>
          <a:p>
            <a:pPr algn="r"/>
            <a:r>
              <a:rPr lang="en-GB" sz="2400" dirty="0"/>
              <a:t>What is wrong with the previous example?</a:t>
            </a:r>
          </a:p>
        </p:txBody>
      </p:sp>
      <p:sp>
        <p:nvSpPr>
          <p:cNvPr id="3" name="Content Placeholder 2">
            <a:extLst>
              <a:ext uri="{FF2B5EF4-FFF2-40B4-BE49-F238E27FC236}">
                <a16:creationId xmlns:a16="http://schemas.microsoft.com/office/drawing/2014/main" id="{1CCA831A-B851-89D7-3A79-A3ED2DF87BB8}"/>
              </a:ext>
            </a:extLst>
          </p:cNvPr>
          <p:cNvSpPr>
            <a:spLocks noGrp="1"/>
          </p:cNvSpPr>
          <p:nvPr>
            <p:ph idx="1"/>
          </p:nvPr>
        </p:nvSpPr>
        <p:spPr/>
        <p:txBody>
          <a:bodyPr/>
          <a:lstStyle/>
          <a:p>
            <a:r>
              <a:rPr lang="en-GB" dirty="0"/>
              <a:t>What information can P process (weigh and use?</a:t>
            </a:r>
          </a:p>
          <a:p>
            <a:r>
              <a:rPr lang="en-GB" dirty="0"/>
              <a:t>Knowing right from wrong is not relevant to the MCA assessment</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94BDAF25-C5C5-24C7-E74E-4B990FF116CF}"/>
              </a:ext>
            </a:extLst>
          </p:cNvPr>
          <p:cNvPicPr>
            <a:picLocks noChangeAspect="1"/>
          </p:cNvPicPr>
          <p:nvPr/>
        </p:nvPicPr>
        <p:blipFill>
          <a:blip r:embed="rId3"/>
          <a:stretch>
            <a:fillRect/>
          </a:stretch>
        </p:blipFill>
        <p:spPr>
          <a:xfrm>
            <a:off x="502567" y="3729454"/>
            <a:ext cx="8138865" cy="1499746"/>
          </a:xfrm>
          <a:prstGeom prst="rect">
            <a:avLst/>
          </a:prstGeom>
          <a:scene3d>
            <a:camera prst="orthographicFront"/>
            <a:lightRig rig="threePt" dir="t"/>
          </a:scene3d>
          <a:sp3d>
            <a:bevelT/>
          </a:sp3d>
        </p:spPr>
      </p:pic>
    </p:spTree>
    <p:extLst>
      <p:ext uri="{BB962C8B-B14F-4D97-AF65-F5344CB8AC3E}">
        <p14:creationId xmlns:p14="http://schemas.microsoft.com/office/powerpoint/2010/main" val="97816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eaLnBrk="1" hangingPunct="1">
              <a:buClr>
                <a:schemeClr val="accent2">
                  <a:lumMod val="60000"/>
                  <a:lumOff val="40000"/>
                </a:schemeClr>
              </a:buClr>
              <a:buSzPct val="131000"/>
              <a:buFont typeface="Arial" panose="020B0604020202020204" pitchFamily="34" charset="0"/>
              <a:buChar char="•"/>
              <a:defRPr/>
            </a:pPr>
            <a:r>
              <a:rPr lang="en-US" sz="2000" b="1" dirty="0">
                <a:latin typeface="Verdana" pitchFamily="34" charset="0"/>
              </a:rPr>
              <a:t>The assessment of capacity has no power! </a:t>
            </a:r>
            <a:r>
              <a:rPr lang="en-US" sz="2000" dirty="0">
                <a:latin typeface="Verdana" pitchFamily="34" charset="0"/>
              </a:rPr>
              <a:t>It is just a statement – the power/authority to treat/care through a Best Interests assessment.</a:t>
            </a:r>
          </a:p>
          <a:p>
            <a:pPr eaLnBrk="1" hangingPunct="1">
              <a:buClr>
                <a:schemeClr val="accent2">
                  <a:lumMod val="60000"/>
                  <a:lumOff val="40000"/>
                </a:schemeClr>
              </a:buClr>
              <a:buSzPct val="131000"/>
              <a:buFont typeface="Arial" panose="020B0604020202020204" pitchFamily="34" charset="0"/>
              <a:buChar char="•"/>
              <a:defRPr/>
            </a:pPr>
            <a:endParaRPr lang="en-US" sz="1000" b="1" dirty="0">
              <a:latin typeface="Verdana" pitchFamily="34" charset="0"/>
            </a:endParaRPr>
          </a:p>
          <a:p>
            <a:pPr eaLnBrk="1" hangingPunct="1">
              <a:buClr>
                <a:schemeClr val="accent2">
                  <a:lumMod val="60000"/>
                  <a:lumOff val="40000"/>
                </a:schemeClr>
              </a:buClr>
              <a:buSzPct val="131000"/>
              <a:buFont typeface="Arial" panose="020B0604020202020204" pitchFamily="34" charset="0"/>
              <a:buChar char="•"/>
              <a:defRPr/>
            </a:pPr>
            <a:r>
              <a:rPr lang="en-US" sz="2000" b="1" dirty="0">
                <a:latin typeface="Verdana" pitchFamily="34" charset="0"/>
              </a:rPr>
              <a:t>Power to: give care, stop existing care or withhold care</a:t>
            </a:r>
            <a:r>
              <a:rPr lang="en-US" sz="2000" dirty="0">
                <a:latin typeface="Verdana" pitchFamily="34" charset="0"/>
              </a:rPr>
              <a:t> to a person that lacks capacity (technically a defence)</a:t>
            </a:r>
          </a:p>
          <a:p>
            <a:pPr eaLnBrk="1" hangingPunct="1">
              <a:buClr>
                <a:schemeClr val="accent2">
                  <a:lumMod val="60000"/>
                  <a:lumOff val="40000"/>
                </a:schemeClr>
              </a:buClr>
              <a:buSzPct val="131000"/>
              <a:buFont typeface="Arial" panose="020B0604020202020204" pitchFamily="34" charset="0"/>
              <a:buChar char="•"/>
              <a:defRPr/>
            </a:pPr>
            <a:endParaRPr lang="en-US" sz="800" dirty="0">
              <a:latin typeface="Verdana" pitchFamily="34" charset="0"/>
            </a:endParaRPr>
          </a:p>
          <a:p>
            <a:pPr eaLnBrk="1" hangingPunct="1">
              <a:buClr>
                <a:schemeClr val="accent2">
                  <a:lumMod val="60000"/>
                  <a:lumOff val="40000"/>
                </a:schemeClr>
              </a:buClr>
              <a:buSzPct val="131000"/>
              <a:buFont typeface="Arial" panose="020B0604020202020204" pitchFamily="34" charset="0"/>
              <a:buChar char="•"/>
              <a:defRPr/>
            </a:pPr>
            <a:r>
              <a:rPr lang="en-US" sz="2000" dirty="0">
                <a:latin typeface="Verdana" pitchFamily="34" charset="0"/>
              </a:rPr>
              <a:t>The person making the best interest assessment needs to show an impartial and objective approach – a balance sheet.</a:t>
            </a:r>
          </a:p>
          <a:p>
            <a:pPr eaLnBrk="1" hangingPunct="1">
              <a:buClr>
                <a:schemeClr val="accent2">
                  <a:lumMod val="60000"/>
                  <a:lumOff val="40000"/>
                </a:schemeClr>
              </a:buClr>
              <a:buSzPct val="131000"/>
              <a:buFont typeface="Arial" panose="020B0604020202020204" pitchFamily="34" charset="0"/>
              <a:buChar char="•"/>
              <a:defRPr/>
            </a:pPr>
            <a:endParaRPr lang="en-US" sz="800" dirty="0">
              <a:latin typeface="Verdana" pitchFamily="34" charset="0"/>
            </a:endParaRPr>
          </a:p>
          <a:p>
            <a:pPr eaLnBrk="1" hangingPunct="1">
              <a:buClr>
                <a:schemeClr val="accent2">
                  <a:lumMod val="60000"/>
                  <a:lumOff val="40000"/>
                </a:schemeClr>
              </a:buClr>
              <a:buSzPct val="131000"/>
              <a:buFont typeface="Arial" panose="020B0604020202020204" pitchFamily="34" charset="0"/>
              <a:buChar char="•"/>
              <a:defRPr/>
            </a:pPr>
            <a:r>
              <a:rPr lang="en-US" sz="2000" dirty="0">
                <a:latin typeface="Verdana" pitchFamily="34" charset="0"/>
              </a:rPr>
              <a:t>It is a procedural statutory checklist – all points must be considered as a minimum.</a:t>
            </a:r>
          </a:p>
          <a:p>
            <a:pPr eaLnBrk="1" hangingPunct="1">
              <a:buClr>
                <a:schemeClr val="accent2">
                  <a:lumMod val="60000"/>
                  <a:lumOff val="40000"/>
                </a:schemeClr>
              </a:buClr>
              <a:buSzPct val="131000"/>
              <a:buNone/>
              <a:defRPr/>
            </a:pPr>
            <a:r>
              <a:rPr lang="en-US" sz="2000" dirty="0">
                <a:latin typeface="Verdana" pitchFamily="34" charset="0"/>
              </a:rPr>
              <a:t> </a:t>
            </a:r>
          </a:p>
          <a:p>
            <a:pPr eaLnBrk="1" hangingPunct="1">
              <a:buClr>
                <a:schemeClr val="accent2">
                  <a:lumMod val="60000"/>
                  <a:lumOff val="40000"/>
                </a:schemeClr>
              </a:buClr>
              <a:buSzPct val="131000"/>
              <a:buFont typeface="Wingdings" pitchFamily="2" charset="2"/>
              <a:buChar char="v"/>
              <a:defRPr/>
            </a:pPr>
            <a:endParaRPr lang="en-US" sz="800" dirty="0">
              <a:latin typeface="Verdana" pitchFamily="34" charset="0"/>
            </a:endParaRPr>
          </a:p>
          <a:p>
            <a:pPr eaLnBrk="1" hangingPunct="1">
              <a:buClr>
                <a:schemeClr val="accent2">
                  <a:lumMod val="60000"/>
                  <a:lumOff val="40000"/>
                </a:schemeClr>
              </a:buClr>
              <a:buSzPct val="131000"/>
              <a:buFont typeface="Wingdings 3" pitchFamily="18" charset="2"/>
              <a:buNone/>
              <a:defRPr/>
            </a:pPr>
            <a:endParaRPr lang="en-US" sz="2000" dirty="0">
              <a:latin typeface="Verdana" pitchFamily="34" charset="0"/>
            </a:endParaRPr>
          </a:p>
        </p:txBody>
      </p:sp>
      <p:sp>
        <p:nvSpPr>
          <p:cNvPr id="6" name="Rectangle 5"/>
          <p:cNvSpPr>
            <a:spLocks noChangeArrowheads="1"/>
          </p:cNvSpPr>
          <p:nvPr/>
        </p:nvSpPr>
        <p:spPr bwMode="auto">
          <a:xfrm>
            <a:off x="1669636" y="4395248"/>
            <a:ext cx="6985000" cy="1354217"/>
          </a:xfrm>
          <a:prstGeom prst="rect">
            <a:avLst/>
          </a:prstGeom>
          <a:solidFill>
            <a:schemeClr val="bg2"/>
          </a:solidFill>
          <a:ln w="9525">
            <a:solidFill>
              <a:schemeClr val="tx1"/>
            </a:solidFill>
            <a:miter lim="800000"/>
            <a:headEnd/>
            <a:tailEnd/>
          </a:ln>
        </p:spPr>
        <p:txBody>
          <a:bodyPr>
            <a:spAutoFit/>
          </a:bodyPr>
          <a:lstStyle/>
          <a:p>
            <a:pPr fontAlgn="base">
              <a:spcBef>
                <a:spcPct val="0"/>
              </a:spcBef>
              <a:spcAft>
                <a:spcPct val="0"/>
              </a:spcAft>
            </a:pPr>
            <a:r>
              <a:rPr lang="en-GB" sz="2000" dirty="0">
                <a:solidFill>
                  <a:srgbClr val="000000"/>
                </a:solidFill>
              </a:rPr>
              <a:t>Code of Practice [Para 5.15] “</a:t>
            </a:r>
            <a:r>
              <a:rPr lang="en-GB" sz="2000" b="1" dirty="0">
                <a:solidFill>
                  <a:srgbClr val="000000"/>
                </a:solidFill>
              </a:rPr>
              <a:t>Any </a:t>
            </a:r>
            <a:r>
              <a:rPr lang="en-GB" sz="2000" dirty="0">
                <a:solidFill>
                  <a:srgbClr val="000000"/>
                </a:solidFill>
              </a:rPr>
              <a:t>staff involved in the care of a person who lacks capacity should make sure a </a:t>
            </a:r>
            <a:r>
              <a:rPr lang="en-GB" sz="2000" b="1" dirty="0">
                <a:solidFill>
                  <a:srgbClr val="000000"/>
                </a:solidFill>
              </a:rPr>
              <a:t>record is kept </a:t>
            </a:r>
            <a:r>
              <a:rPr lang="en-GB" sz="2000" dirty="0">
                <a:solidFill>
                  <a:srgbClr val="000000"/>
                </a:solidFill>
              </a:rPr>
              <a:t>of the process of working out the best interests of that person.”</a:t>
            </a:r>
          </a:p>
        </p:txBody>
      </p:sp>
      <p:pic>
        <p:nvPicPr>
          <p:cNvPr id="7" name="Picture 6"/>
          <p:cNvPicPr>
            <a:picLocks noChangeAspect="1" noChangeArrowheads="1"/>
          </p:cNvPicPr>
          <p:nvPr/>
        </p:nvPicPr>
        <p:blipFill>
          <a:blip r:embed="rId3" cstate="print"/>
          <a:srcRect/>
          <a:stretch>
            <a:fillRect/>
          </a:stretch>
        </p:blipFill>
        <p:spPr bwMode="auto">
          <a:xfrm>
            <a:off x="645153" y="4417597"/>
            <a:ext cx="992319" cy="1459676"/>
          </a:xfrm>
          <a:prstGeom prst="rect">
            <a:avLst/>
          </a:prstGeom>
          <a:noFill/>
          <a:ln w="3175">
            <a:solidFill>
              <a:schemeClr val="tx1"/>
            </a:solidFill>
            <a:miter lim="800000"/>
            <a:headEnd type="none" w="sm" len="sm"/>
            <a:tailEnd type="none" w="sm" len="sm"/>
          </a:ln>
          <a:effectLst>
            <a:outerShdw blurRad="50800" dist="38100" dir="5400000" algn="t" rotWithShape="0">
              <a:prstClr val="black">
                <a:alpha val="40000"/>
              </a:prstClr>
            </a:outerShdw>
          </a:effectLst>
        </p:spPr>
      </p:pic>
      <p:sp>
        <p:nvSpPr>
          <p:cNvPr id="3" name="Title 2">
            <a:extLst>
              <a:ext uri="{FF2B5EF4-FFF2-40B4-BE49-F238E27FC236}">
                <a16:creationId xmlns:a16="http://schemas.microsoft.com/office/drawing/2014/main" id="{6F053987-A3C8-C7B4-26B0-C3F214876A28}"/>
              </a:ext>
            </a:extLst>
          </p:cNvPr>
          <p:cNvSpPr>
            <a:spLocks noGrp="1"/>
          </p:cNvSpPr>
          <p:nvPr>
            <p:ph type="title"/>
          </p:nvPr>
        </p:nvSpPr>
        <p:spPr>
          <a:xfrm>
            <a:off x="1371484" y="5772507"/>
            <a:ext cx="7283152" cy="619512"/>
          </a:xfrm>
        </p:spPr>
        <p:txBody>
          <a:bodyPr>
            <a:normAutofit/>
          </a:bodyPr>
          <a:lstStyle/>
          <a:p>
            <a:pPr algn="r"/>
            <a:r>
              <a:rPr lang="en-US" sz="2800" dirty="0"/>
              <a:t>Best interests (section 4)</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2" end="2"/>
                                            </p:txEl>
                                          </p:spTgt>
                                        </p:tgtEl>
                                        <p:attrNameLst>
                                          <p:attrName>style.visibility</p:attrName>
                                        </p:attrNameLst>
                                      </p:cBhvr>
                                      <p:to>
                                        <p:strVal val="visible"/>
                                      </p:to>
                                    </p:set>
                                    <p:animEffect transition="in" filter="fade">
                                      <p:cBhvr>
                                        <p:cTn id="10" dur="500"/>
                                        <p:tgtEl>
                                          <p:spTgt spid="3481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19">
                                            <p:txEl>
                                              <p:pRg st="4" end="4"/>
                                            </p:txEl>
                                          </p:spTgt>
                                        </p:tgtEl>
                                        <p:attrNameLst>
                                          <p:attrName>style.visibility</p:attrName>
                                        </p:attrNameLst>
                                      </p:cBhvr>
                                      <p:to>
                                        <p:strVal val="visible"/>
                                      </p:to>
                                    </p:set>
                                    <p:animEffect transition="in" filter="fade">
                                      <p:cBhvr>
                                        <p:cTn id="13" dur="500"/>
                                        <p:tgtEl>
                                          <p:spTgt spid="3481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19">
                                            <p:txEl>
                                              <p:pRg st="6" end="6"/>
                                            </p:txEl>
                                          </p:spTgt>
                                        </p:tgtEl>
                                        <p:attrNameLst>
                                          <p:attrName>style.visibility</p:attrName>
                                        </p:attrNameLst>
                                      </p:cBhvr>
                                      <p:to>
                                        <p:strVal val="visible"/>
                                      </p:to>
                                    </p:set>
                                    <p:animEffect transition="in" filter="fade">
                                      <p:cBhvr>
                                        <p:cTn id="16" dur="500"/>
                                        <p:tgtEl>
                                          <p:spTgt spid="3481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19">
                                            <p:txEl>
                                              <p:pRg st="7" end="7"/>
                                            </p:txEl>
                                          </p:spTgt>
                                        </p:tgtEl>
                                        <p:attrNameLst>
                                          <p:attrName>style.visibility</p:attrName>
                                        </p:attrNameLst>
                                      </p:cBhvr>
                                      <p:to>
                                        <p:strVal val="visible"/>
                                      </p:to>
                                    </p:set>
                                    <p:animEffect transition="in" filter="fade">
                                      <p:cBhvr>
                                        <p:cTn id="21" dur="1000"/>
                                        <p:tgtEl>
                                          <p:spTgt spid="34819">
                                            <p:txEl>
                                              <p:pRg st="7" end="7"/>
                                            </p:txEl>
                                          </p:spTgt>
                                        </p:tgtEl>
                                      </p:cBhvr>
                                    </p:animEffect>
                                    <p:anim calcmode="lin" valueType="num">
                                      <p:cBhvr>
                                        <p:cTn id="22" dur="10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48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childTnLst>
                                </p:cTn>
                              </p:par>
                              <p:par>
                                <p:cTn id="30" presetID="8"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C70DE-0526-7058-6ACC-4C5AF2807CA1}"/>
              </a:ext>
            </a:extLst>
          </p:cNvPr>
          <p:cNvSpPr>
            <a:spLocks noGrp="1"/>
          </p:cNvSpPr>
          <p:nvPr>
            <p:ph idx="1"/>
          </p:nvPr>
        </p:nvSpPr>
        <p:spPr>
          <a:xfrm>
            <a:off x="502920" y="530352"/>
            <a:ext cx="8183880" cy="5490936"/>
          </a:xfrm>
        </p:spPr>
        <p:txBody>
          <a:bodyPr/>
          <a:lstStyle/>
          <a:p>
            <a:pPr marL="609600" indent="-609600" eaLnBrk="1" hangingPunct="1">
              <a:spcBef>
                <a:spcPct val="0"/>
              </a:spcBef>
              <a:buClr>
                <a:schemeClr val="accent2"/>
              </a:buClr>
              <a:buSzPct val="92000"/>
              <a:buFont typeface="Lucida Sans Unicode" pitchFamily="34" charset="0"/>
              <a:buAutoNum type="arabicPeriod"/>
            </a:pPr>
            <a:r>
              <a:rPr lang="en-US" sz="1800" dirty="0">
                <a:latin typeface="Verdana" pitchFamily="34" charset="0"/>
              </a:rPr>
              <a:t>All</a:t>
            </a:r>
            <a:r>
              <a:rPr lang="en-US" sz="1800" b="1" dirty="0">
                <a:latin typeface="Verdana" pitchFamily="34" charset="0"/>
              </a:rPr>
              <a:t> relevant circumstances</a:t>
            </a:r>
          </a:p>
          <a:p>
            <a:pPr marL="609600" indent="-609600" eaLnBrk="1" hangingPunct="1">
              <a:spcBef>
                <a:spcPct val="0"/>
              </a:spcBef>
              <a:buClr>
                <a:schemeClr val="accent2"/>
              </a:buClr>
              <a:buSzPct val="92000"/>
              <a:buFont typeface="Lucida Sans Unicode" pitchFamily="34" charset="0"/>
              <a:buAutoNum type="arabicPeriod"/>
            </a:pPr>
            <a:endParaRPr lang="en-US" sz="700" b="1" dirty="0">
              <a:latin typeface="Verdana" pitchFamily="34" charset="0"/>
            </a:endParaRPr>
          </a:p>
          <a:p>
            <a:pPr marL="609600" indent="-609600" eaLnBrk="1" hangingPunct="1">
              <a:spcBef>
                <a:spcPct val="0"/>
              </a:spcBef>
              <a:buClr>
                <a:schemeClr val="accent2"/>
              </a:buClr>
              <a:buSzPct val="92000"/>
              <a:buFont typeface="Lucida Sans Unicode" pitchFamily="34" charset="0"/>
              <a:buAutoNum type="arabicPeriod"/>
            </a:pPr>
            <a:r>
              <a:rPr lang="en-US" sz="1800" dirty="0">
                <a:latin typeface="Verdana" pitchFamily="34" charset="0"/>
              </a:rPr>
              <a:t>The person’s </a:t>
            </a:r>
            <a:r>
              <a:rPr lang="en-US" sz="1800" i="1" dirty="0">
                <a:latin typeface="Verdana" pitchFamily="34" charset="0"/>
              </a:rPr>
              <a:t>reasonably ascertainable </a:t>
            </a:r>
            <a:r>
              <a:rPr lang="en-US" sz="1800" b="1" dirty="0">
                <a:latin typeface="Verdana" pitchFamily="34" charset="0"/>
              </a:rPr>
              <a:t>past and present wishes/statements + their beliefs and values </a:t>
            </a:r>
            <a:r>
              <a:rPr lang="en-US" sz="1800" dirty="0">
                <a:latin typeface="Verdana" pitchFamily="34" charset="0"/>
              </a:rPr>
              <a:t>+ any other factors they would take into account</a:t>
            </a:r>
          </a:p>
          <a:p>
            <a:pPr marL="609600" indent="-609600" eaLnBrk="1" hangingPunct="1">
              <a:spcBef>
                <a:spcPct val="0"/>
              </a:spcBef>
              <a:buClr>
                <a:schemeClr val="accent2"/>
              </a:buClr>
              <a:buSzPct val="92000"/>
              <a:buFont typeface="Wingdings 3" pitchFamily="18" charset="2"/>
              <a:buNone/>
            </a:pPr>
            <a:r>
              <a:rPr lang="en-US" sz="700" b="1" dirty="0">
                <a:latin typeface="Verdana" pitchFamily="34" charset="0"/>
              </a:rPr>
              <a:t>	</a:t>
            </a:r>
          </a:p>
          <a:p>
            <a:pPr marL="609600" indent="-609600" eaLnBrk="1" hangingPunct="1">
              <a:spcBef>
                <a:spcPct val="0"/>
              </a:spcBef>
              <a:buClr>
                <a:schemeClr val="accent2"/>
              </a:buClr>
              <a:buSzPct val="92000"/>
              <a:buFont typeface="Lucida Sans Unicode" pitchFamily="34" charset="0"/>
              <a:buAutoNum type="arabicPeriod" startAt="3"/>
            </a:pPr>
            <a:r>
              <a:rPr lang="en-US" sz="1800" b="1" dirty="0">
                <a:latin typeface="Verdana" pitchFamily="34" charset="0"/>
              </a:rPr>
              <a:t>Consult </a:t>
            </a:r>
            <a:r>
              <a:rPr lang="en-US" sz="1800" dirty="0">
                <a:latin typeface="Verdana" pitchFamily="34" charset="0"/>
              </a:rPr>
              <a:t>others</a:t>
            </a:r>
            <a:r>
              <a:rPr lang="en-US" sz="1800" b="1" dirty="0">
                <a:latin typeface="Verdana" pitchFamily="34" charset="0"/>
              </a:rPr>
              <a:t> </a:t>
            </a:r>
            <a:r>
              <a:rPr lang="en-US" sz="1800" dirty="0">
                <a:latin typeface="Verdana" pitchFamily="34" charset="0"/>
              </a:rPr>
              <a:t>as </a:t>
            </a:r>
            <a:r>
              <a:rPr lang="en-US" sz="1800" i="1" dirty="0">
                <a:latin typeface="Verdana" pitchFamily="34" charset="0"/>
              </a:rPr>
              <a:t>practicable and appropriate</a:t>
            </a:r>
            <a:r>
              <a:rPr lang="en-US" sz="1800" dirty="0">
                <a:latin typeface="Verdana" pitchFamily="34" charset="0"/>
              </a:rPr>
              <a:t> to do so. Examples: carers, relatives, attorneys, deputies, </a:t>
            </a:r>
          </a:p>
          <a:p>
            <a:pPr marL="609600" indent="-609600" eaLnBrk="1" hangingPunct="1">
              <a:spcBef>
                <a:spcPct val="0"/>
              </a:spcBef>
              <a:buClr>
                <a:schemeClr val="accent2"/>
              </a:buClr>
              <a:buSzPct val="92000"/>
              <a:buFont typeface="Lucida Sans Unicode" pitchFamily="34" charset="0"/>
              <a:buAutoNum type="arabicPeriod" startAt="3"/>
            </a:pPr>
            <a:endParaRPr lang="en-US" sz="700" b="1" dirty="0">
              <a:latin typeface="Verdana" pitchFamily="34" charset="0"/>
            </a:endParaRPr>
          </a:p>
          <a:p>
            <a:pPr marL="609600" indent="-609600" eaLnBrk="1" hangingPunct="1">
              <a:spcBef>
                <a:spcPct val="0"/>
              </a:spcBef>
              <a:buClr>
                <a:schemeClr val="accent2"/>
              </a:buClr>
              <a:buSzPct val="92000"/>
              <a:buFont typeface="Lucida Sans Unicode" pitchFamily="34" charset="0"/>
              <a:buAutoNum type="arabicPeriod" startAt="3"/>
            </a:pPr>
            <a:r>
              <a:rPr lang="en-US" sz="1800" b="1" dirty="0">
                <a:latin typeface="Verdana" pitchFamily="34" charset="0"/>
              </a:rPr>
              <a:t>Consider less restrictive options </a:t>
            </a:r>
            <a:r>
              <a:rPr lang="en-US" sz="1800" dirty="0">
                <a:latin typeface="Verdana" pitchFamily="34" charset="0"/>
              </a:rPr>
              <a:t>- can the same result be achieved in a less restrictive way? [Principle]</a:t>
            </a:r>
          </a:p>
          <a:p>
            <a:pPr marL="609600" indent="-609600" eaLnBrk="1" hangingPunct="1">
              <a:spcBef>
                <a:spcPct val="0"/>
              </a:spcBef>
              <a:buClr>
                <a:schemeClr val="accent2"/>
              </a:buClr>
              <a:buSzPct val="92000"/>
              <a:buFont typeface="Lucida Sans Unicode" pitchFamily="34" charset="0"/>
              <a:buAutoNum type="arabicPeriod" startAt="3"/>
            </a:pPr>
            <a:endParaRPr lang="en-US" sz="900" dirty="0">
              <a:latin typeface="Verdana" pitchFamily="34" charset="0"/>
            </a:endParaRPr>
          </a:p>
          <a:p>
            <a:pPr marL="609600" indent="-609600">
              <a:buClr>
                <a:srgbClr val="DA1F28"/>
              </a:buClr>
              <a:buFont typeface="Wingdings 3" pitchFamily="18" charset="2"/>
              <a:buChar char="u"/>
              <a:defRPr/>
            </a:pPr>
            <a:r>
              <a:rPr lang="en-US" sz="1800" dirty="0">
                <a:solidFill>
                  <a:prstClr val="black"/>
                </a:solidFill>
                <a:cs typeface="Arial" charset="0"/>
              </a:rPr>
              <a:t>Will the person have </a:t>
            </a:r>
            <a:r>
              <a:rPr lang="en-US" sz="1800" b="1" dirty="0">
                <a:solidFill>
                  <a:prstClr val="black"/>
                </a:solidFill>
                <a:cs typeface="Arial" charset="0"/>
              </a:rPr>
              <a:t>capacity sometime in the future </a:t>
            </a:r>
            <a:r>
              <a:rPr lang="en-US" sz="1800" dirty="0">
                <a:solidFill>
                  <a:prstClr val="black"/>
                </a:solidFill>
                <a:cs typeface="Arial" charset="0"/>
              </a:rPr>
              <a:t>in relation to the matter? If so, when?</a:t>
            </a:r>
          </a:p>
          <a:p>
            <a:pPr marL="609600" indent="-609600">
              <a:buClr>
                <a:srgbClr val="DA1F28"/>
              </a:buClr>
              <a:buFont typeface="Wingdings 3" pitchFamily="18" charset="2"/>
              <a:buChar char="u"/>
              <a:defRPr/>
            </a:pPr>
            <a:endParaRPr lang="en-US" sz="700" dirty="0">
              <a:solidFill>
                <a:prstClr val="black"/>
              </a:solidFill>
              <a:cs typeface="Arial" charset="0"/>
            </a:endParaRPr>
          </a:p>
          <a:p>
            <a:pPr marL="609600" indent="-609600">
              <a:buClr>
                <a:srgbClr val="DA1F28"/>
              </a:buClr>
              <a:buFont typeface="Wingdings 3" pitchFamily="18" charset="2"/>
              <a:buChar char="u"/>
              <a:defRPr/>
            </a:pPr>
            <a:r>
              <a:rPr lang="en-US" sz="1800" dirty="0">
                <a:solidFill>
                  <a:prstClr val="black"/>
                </a:solidFill>
                <a:cs typeface="Arial" charset="0"/>
              </a:rPr>
              <a:t>Must </a:t>
            </a:r>
            <a:r>
              <a:rPr lang="en-US" sz="1800" b="1" dirty="0">
                <a:solidFill>
                  <a:prstClr val="black"/>
                </a:solidFill>
                <a:cs typeface="Arial" charset="0"/>
              </a:rPr>
              <a:t>encourage</a:t>
            </a:r>
            <a:r>
              <a:rPr lang="en-US" sz="1800" dirty="0">
                <a:solidFill>
                  <a:prstClr val="black"/>
                </a:solidFill>
                <a:cs typeface="Arial" charset="0"/>
              </a:rPr>
              <a:t> and permit the person to participate</a:t>
            </a:r>
          </a:p>
          <a:p>
            <a:pPr marL="609600" indent="-609600">
              <a:buClr>
                <a:srgbClr val="DA1F28"/>
              </a:buClr>
              <a:buFont typeface="Wingdings 3" pitchFamily="18" charset="2"/>
              <a:buChar char="u"/>
              <a:defRPr/>
            </a:pPr>
            <a:endParaRPr lang="en-US" sz="700" dirty="0">
              <a:solidFill>
                <a:prstClr val="black"/>
              </a:solidFill>
              <a:cs typeface="Arial" charset="0"/>
            </a:endParaRPr>
          </a:p>
          <a:p>
            <a:pPr marL="609600" indent="-609600">
              <a:buClr>
                <a:srgbClr val="DA1F28"/>
              </a:buClr>
              <a:buFont typeface="Wingdings 3" pitchFamily="18" charset="2"/>
              <a:buChar char="u"/>
              <a:defRPr/>
            </a:pPr>
            <a:r>
              <a:rPr lang="en-US" sz="1800" dirty="0">
                <a:solidFill>
                  <a:prstClr val="black"/>
                </a:solidFill>
                <a:cs typeface="Arial" charset="0"/>
              </a:rPr>
              <a:t>Don’t base the ‘best interests’ decision solely on </a:t>
            </a:r>
            <a:r>
              <a:rPr lang="en-US" sz="1800" b="1" dirty="0">
                <a:solidFill>
                  <a:prstClr val="black"/>
                </a:solidFill>
                <a:cs typeface="Arial" charset="0"/>
              </a:rPr>
              <a:t>age, appearance, </a:t>
            </a:r>
            <a:r>
              <a:rPr lang="en-US" sz="1800" b="1" dirty="0" err="1">
                <a:solidFill>
                  <a:prstClr val="black"/>
                </a:solidFill>
                <a:cs typeface="Arial" charset="0"/>
              </a:rPr>
              <a:t>behaviour</a:t>
            </a:r>
            <a:r>
              <a:rPr lang="en-US" sz="1800" b="1" dirty="0">
                <a:solidFill>
                  <a:prstClr val="black"/>
                </a:solidFill>
                <a:cs typeface="Arial" charset="0"/>
              </a:rPr>
              <a:t> or condition</a:t>
            </a:r>
          </a:p>
          <a:p>
            <a:pPr marL="609600" indent="-609600">
              <a:buClr>
                <a:srgbClr val="DA1F28"/>
              </a:buClr>
              <a:buFont typeface="Wingdings 3" pitchFamily="18" charset="2"/>
              <a:buChar char="u"/>
              <a:defRPr/>
            </a:pPr>
            <a:endParaRPr lang="en-US" sz="800" dirty="0">
              <a:solidFill>
                <a:prstClr val="black"/>
              </a:solidFill>
              <a:cs typeface="Arial" charset="0"/>
            </a:endParaRPr>
          </a:p>
          <a:p>
            <a:pPr marL="609600" indent="-609600">
              <a:buClr>
                <a:srgbClr val="DA1F28"/>
              </a:buClr>
              <a:buFont typeface="Wingdings 3" pitchFamily="18" charset="2"/>
              <a:buChar char="u"/>
              <a:defRPr/>
            </a:pPr>
            <a:r>
              <a:rPr lang="en-US" sz="1800" dirty="0">
                <a:solidFill>
                  <a:prstClr val="black"/>
                </a:solidFill>
                <a:cs typeface="Arial" charset="0"/>
              </a:rPr>
              <a:t>If the decision is about </a:t>
            </a:r>
            <a:r>
              <a:rPr lang="en-US" sz="1800" b="1" dirty="0">
                <a:solidFill>
                  <a:prstClr val="black"/>
                </a:solidFill>
                <a:cs typeface="Arial" charset="0"/>
              </a:rPr>
              <a:t>life-sustaining treatment</a:t>
            </a:r>
            <a:r>
              <a:rPr lang="en-US" sz="1800" dirty="0">
                <a:solidFill>
                  <a:prstClr val="black"/>
                </a:solidFill>
                <a:cs typeface="Arial" charset="0"/>
              </a:rPr>
              <a:t>, do not be motivated by a desire to bring about the person’s death.</a:t>
            </a:r>
            <a:endParaRPr lang="en-GB" sz="1800" dirty="0">
              <a:solidFill>
                <a:prstClr val="black"/>
              </a:solidFill>
              <a:cs typeface="Arial" charset="0"/>
            </a:endParaRPr>
          </a:p>
          <a:p>
            <a:pPr marL="609600" indent="-609600" eaLnBrk="1" hangingPunct="1">
              <a:spcBef>
                <a:spcPct val="0"/>
              </a:spcBef>
              <a:buClr>
                <a:schemeClr val="accent2"/>
              </a:buClr>
              <a:buSzPct val="92000"/>
              <a:buFont typeface="Lucida Sans Unicode" pitchFamily="34" charset="0"/>
              <a:buAutoNum type="arabicPeriod" startAt="3"/>
            </a:pPr>
            <a:endParaRPr lang="en-US" sz="1800" dirty="0">
              <a:latin typeface="Verdana" pitchFamily="34" charset="0"/>
            </a:endParaRPr>
          </a:p>
          <a:p>
            <a:endParaRPr lang="en-GB" b="1" dirty="0">
              <a:solidFill>
                <a:srgbClr val="FF8D3E"/>
              </a:solidFill>
              <a:effectLst>
                <a:outerShdw blurRad="53975" dist="22860" dir="5400000" algn="tl" rotWithShape="0">
                  <a:srgbClr val="000000">
                    <a:alpha val="55000"/>
                  </a:srgbClr>
                </a:outerShdw>
              </a:effectLst>
              <a:latin typeface="+mj-lt"/>
              <a:ea typeface="+mj-ea"/>
              <a:cs typeface="+mj-cs"/>
            </a:endParaRPr>
          </a:p>
        </p:txBody>
      </p:sp>
      <p:sp>
        <p:nvSpPr>
          <p:cNvPr id="6" name="Title 2">
            <a:extLst>
              <a:ext uri="{FF2B5EF4-FFF2-40B4-BE49-F238E27FC236}">
                <a16:creationId xmlns:a16="http://schemas.microsoft.com/office/drawing/2014/main" id="{8970BD53-34C5-DE90-F928-267D9826D0F5}"/>
              </a:ext>
            </a:extLst>
          </p:cNvPr>
          <p:cNvSpPr>
            <a:spLocks noGrp="1"/>
          </p:cNvSpPr>
          <p:nvPr>
            <p:ph type="title"/>
          </p:nvPr>
        </p:nvSpPr>
        <p:spPr>
          <a:xfrm>
            <a:off x="1465014" y="5805264"/>
            <a:ext cx="7283450" cy="691803"/>
          </a:xfrm>
        </p:spPr>
        <p:txBody>
          <a:bodyPr>
            <a:normAutofit/>
          </a:bodyPr>
          <a:lstStyle/>
          <a:p>
            <a:pPr algn="r"/>
            <a:r>
              <a:rPr lang="en-US" sz="2800" dirty="0"/>
              <a:t>Best interests checklist</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9B82-BF53-F65A-690A-E3F3275C00B1}"/>
              </a:ext>
            </a:extLst>
          </p:cNvPr>
          <p:cNvSpPr>
            <a:spLocks noGrp="1"/>
          </p:cNvSpPr>
          <p:nvPr>
            <p:ph type="title"/>
          </p:nvPr>
        </p:nvSpPr>
        <p:spPr>
          <a:xfrm>
            <a:off x="611560" y="5445224"/>
            <a:ext cx="8183562" cy="1050925"/>
          </a:xfrm>
        </p:spPr>
        <p:txBody>
          <a:bodyPr/>
          <a:lstStyle/>
          <a:p>
            <a:pPr algn="r"/>
            <a:r>
              <a:rPr lang="en-GB" dirty="0"/>
              <a:t>More specifically</a:t>
            </a:r>
          </a:p>
        </p:txBody>
      </p:sp>
      <p:pic>
        <p:nvPicPr>
          <p:cNvPr id="1026" name="Picture 2" descr="Gatwick Detention Centres — Gatwick Detainees Welfare Group">
            <a:extLst>
              <a:ext uri="{FF2B5EF4-FFF2-40B4-BE49-F238E27FC236}">
                <a16:creationId xmlns:a16="http://schemas.microsoft.com/office/drawing/2014/main" id="{2556A0B4-B0E1-5544-927A-3800BC432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772" y="1280587"/>
            <a:ext cx="6156176" cy="410411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90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B5277-F099-B892-22B2-F5499DBA8104}"/>
              </a:ext>
            </a:extLst>
          </p:cNvPr>
          <p:cNvSpPr>
            <a:spLocks noGrp="1"/>
          </p:cNvSpPr>
          <p:nvPr>
            <p:ph type="title"/>
          </p:nvPr>
        </p:nvSpPr>
        <p:spPr>
          <a:xfrm>
            <a:off x="2004864" y="6020470"/>
            <a:ext cx="6800999" cy="456530"/>
          </a:xfrm>
        </p:spPr>
        <p:txBody>
          <a:bodyPr>
            <a:normAutofit fontScale="90000"/>
          </a:bodyPr>
          <a:lstStyle/>
          <a:p>
            <a:r>
              <a:rPr lang="en-GB" sz="3200" dirty="0"/>
              <a:t>Terminology in criminal justice </a:t>
            </a:r>
          </a:p>
        </p:txBody>
      </p:sp>
      <p:sp>
        <p:nvSpPr>
          <p:cNvPr id="3" name="Slide Number Placeholder 2">
            <a:extLst>
              <a:ext uri="{FF2B5EF4-FFF2-40B4-BE49-F238E27FC236}">
                <a16:creationId xmlns:a16="http://schemas.microsoft.com/office/drawing/2014/main" id="{8DD5A6D7-89B7-E32E-D7AA-A138B5FD4560}"/>
              </a:ext>
            </a:extLst>
          </p:cNvPr>
          <p:cNvSpPr>
            <a:spLocks noGrp="1"/>
          </p:cNvSpPr>
          <p:nvPr>
            <p:ph type="sldNum" sz="quarter" idx="12"/>
          </p:nvPr>
        </p:nvSpPr>
        <p:spPr/>
        <p:txBody>
          <a:bodyPr/>
          <a:lstStyle/>
          <a:p>
            <a:pPr>
              <a:defRPr/>
            </a:pPr>
            <a:fld id="{C6ED885A-201C-43F0-81FB-50318E64A6B0}" type="slidenum">
              <a:rPr lang="en-GB" smtClean="0">
                <a:solidFill>
                  <a:prstClr val="white"/>
                </a:solidFill>
              </a:rPr>
              <a:pPr>
                <a:defRPr/>
              </a:pPr>
              <a:t>27</a:t>
            </a:fld>
            <a:endParaRPr lang="en-GB" dirty="0">
              <a:solidFill>
                <a:prstClr val="white"/>
              </a:solidFill>
            </a:endParaRPr>
          </a:p>
        </p:txBody>
      </p:sp>
      <p:sp>
        <p:nvSpPr>
          <p:cNvPr id="5" name="Rectangle 4">
            <a:extLst>
              <a:ext uri="{FF2B5EF4-FFF2-40B4-BE49-F238E27FC236}">
                <a16:creationId xmlns:a16="http://schemas.microsoft.com/office/drawing/2014/main" id="{CCAA29CC-53C2-7DFB-9C50-44768157ECA6}"/>
              </a:ext>
            </a:extLst>
          </p:cNvPr>
          <p:cNvSpPr/>
          <p:nvPr/>
        </p:nvSpPr>
        <p:spPr>
          <a:xfrm rot="2423702">
            <a:off x="679783" y="3420123"/>
            <a:ext cx="2448272" cy="5492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Vulnerable</a:t>
            </a:r>
          </a:p>
        </p:txBody>
      </p:sp>
      <p:sp>
        <p:nvSpPr>
          <p:cNvPr id="6" name="Rectangle 5">
            <a:extLst>
              <a:ext uri="{FF2B5EF4-FFF2-40B4-BE49-F238E27FC236}">
                <a16:creationId xmlns:a16="http://schemas.microsoft.com/office/drawing/2014/main" id="{594EE461-D761-F7EE-1092-6DA9EF8F0C8B}"/>
              </a:ext>
            </a:extLst>
          </p:cNvPr>
          <p:cNvSpPr/>
          <p:nvPr/>
        </p:nvSpPr>
        <p:spPr>
          <a:xfrm rot="912636">
            <a:off x="3697574" y="4021272"/>
            <a:ext cx="2448272" cy="4956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At Risk</a:t>
            </a:r>
          </a:p>
        </p:txBody>
      </p:sp>
      <p:sp>
        <p:nvSpPr>
          <p:cNvPr id="7" name="Rectangle 6">
            <a:extLst>
              <a:ext uri="{FF2B5EF4-FFF2-40B4-BE49-F238E27FC236}">
                <a16:creationId xmlns:a16="http://schemas.microsoft.com/office/drawing/2014/main" id="{87604224-D849-19D6-B9C6-398CB3CA607B}"/>
              </a:ext>
            </a:extLst>
          </p:cNvPr>
          <p:cNvSpPr/>
          <p:nvPr/>
        </p:nvSpPr>
        <p:spPr>
          <a:xfrm>
            <a:off x="2555776" y="2599996"/>
            <a:ext cx="2448272" cy="5492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Lacking decision making capacity</a:t>
            </a:r>
          </a:p>
        </p:txBody>
      </p:sp>
      <p:sp>
        <p:nvSpPr>
          <p:cNvPr id="9" name="Rectangle 8">
            <a:extLst>
              <a:ext uri="{FF2B5EF4-FFF2-40B4-BE49-F238E27FC236}">
                <a16:creationId xmlns:a16="http://schemas.microsoft.com/office/drawing/2014/main" id="{FE02EE0C-9A20-3348-1201-3FF2BAB11FB2}"/>
              </a:ext>
            </a:extLst>
          </p:cNvPr>
          <p:cNvSpPr/>
          <p:nvPr/>
        </p:nvSpPr>
        <p:spPr>
          <a:xfrm rot="1680428">
            <a:off x="5542029" y="2370344"/>
            <a:ext cx="2448272" cy="5492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Having a mental health problem</a:t>
            </a:r>
          </a:p>
        </p:txBody>
      </p:sp>
      <p:sp>
        <p:nvSpPr>
          <p:cNvPr id="10" name="Rectangle 9">
            <a:extLst>
              <a:ext uri="{FF2B5EF4-FFF2-40B4-BE49-F238E27FC236}">
                <a16:creationId xmlns:a16="http://schemas.microsoft.com/office/drawing/2014/main" id="{83084B6C-B7A3-0425-006B-9FB4525B99AE}"/>
              </a:ext>
            </a:extLst>
          </p:cNvPr>
          <p:cNvSpPr/>
          <p:nvPr/>
        </p:nvSpPr>
        <p:spPr>
          <a:xfrm rot="20885888">
            <a:off x="1316762" y="1298278"/>
            <a:ext cx="6556513" cy="5492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Having a mental impairment affecting P’s ability to carry out day to day activities</a:t>
            </a:r>
          </a:p>
        </p:txBody>
      </p:sp>
    </p:spTree>
    <p:extLst>
      <p:ext uri="{BB962C8B-B14F-4D97-AF65-F5344CB8AC3E}">
        <p14:creationId xmlns:p14="http://schemas.microsoft.com/office/powerpoint/2010/main" val="23932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2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p:stCondLst>
                              <p:cond delay="3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par>
                          <p:cTn id="24" fill="hold">
                            <p:stCondLst>
                              <p:cond delay="4500"/>
                            </p:stCondLst>
                            <p:childTnLst>
                              <p:par>
                                <p:cTn id="25" presetID="31" presetClass="entr" presetSubtype="0"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par>
                          <p:cTn id="31" fill="hold">
                            <p:stCondLst>
                              <p:cond delay="5750"/>
                            </p:stCondLst>
                            <p:childTnLst>
                              <p:par>
                                <p:cTn id="32" presetID="31" presetClass="entr" presetSubtype="0"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EDFD-3E55-1C5E-CAEA-3B2F400370E6}"/>
              </a:ext>
            </a:extLst>
          </p:cNvPr>
          <p:cNvSpPr>
            <a:spLocks noGrp="1"/>
          </p:cNvSpPr>
          <p:nvPr>
            <p:ph type="title"/>
          </p:nvPr>
        </p:nvSpPr>
        <p:spPr>
          <a:xfrm>
            <a:off x="1435922" y="5877272"/>
            <a:ext cx="7283152" cy="619512"/>
          </a:xfrm>
        </p:spPr>
        <p:txBody>
          <a:bodyPr/>
          <a:lstStyle/>
          <a:p>
            <a:pPr algn="r"/>
            <a:r>
              <a:rPr lang="en-GB" dirty="0"/>
              <a:t>The Home Office official view</a:t>
            </a:r>
          </a:p>
        </p:txBody>
      </p:sp>
      <p:sp>
        <p:nvSpPr>
          <p:cNvPr id="3" name="Content Placeholder 2">
            <a:extLst>
              <a:ext uri="{FF2B5EF4-FFF2-40B4-BE49-F238E27FC236}">
                <a16:creationId xmlns:a16="http://schemas.microsoft.com/office/drawing/2014/main" id="{C8CD4410-3DBA-DBFC-27DE-92FAE0E92B8C}"/>
              </a:ext>
            </a:extLst>
          </p:cNvPr>
          <p:cNvSpPr>
            <a:spLocks noGrp="1"/>
          </p:cNvSpPr>
          <p:nvPr>
            <p:ph idx="1"/>
          </p:nvPr>
        </p:nvSpPr>
        <p:spPr/>
        <p:txBody>
          <a:bodyPr/>
          <a:lstStyle/>
          <a:p>
            <a:r>
              <a:rPr lang="en-US" sz="2400" dirty="0"/>
              <a:t>Guidance on adults at risk in immigration detention – ‘at risk’ is not the same as incapacitated</a:t>
            </a:r>
          </a:p>
          <a:p>
            <a:r>
              <a:rPr lang="en-US" sz="2400" dirty="0"/>
              <a:t>Detention services order 04/2020: mental vulnerability and immigration detention</a:t>
            </a:r>
          </a:p>
          <a:p>
            <a:endParaRPr lang="en-US" sz="2400" dirty="0"/>
          </a:p>
          <a:p>
            <a:r>
              <a:rPr lang="en-US" sz="2400" b="0" i="0" dirty="0">
                <a:solidFill>
                  <a:srgbClr val="0B0C0C"/>
                </a:solidFill>
                <a:effectLst/>
                <a:latin typeface="GDS Transport"/>
              </a:rPr>
              <a:t>‘14. The principles of the UK Mental Capacity </a:t>
            </a:r>
            <a:br>
              <a:rPr lang="en-US" sz="2400" b="0" i="0" dirty="0">
                <a:solidFill>
                  <a:srgbClr val="0B0C0C"/>
                </a:solidFill>
                <a:effectLst/>
                <a:latin typeface="GDS Transport"/>
              </a:rPr>
            </a:br>
            <a:r>
              <a:rPr lang="en-US" sz="2400" b="0" i="0" dirty="0">
                <a:solidFill>
                  <a:srgbClr val="0B0C0C"/>
                </a:solidFill>
                <a:effectLst/>
                <a:latin typeface="GDS Transport"/>
              </a:rPr>
              <a:t>legislation apply to all persons, including</a:t>
            </a:r>
            <a:br>
              <a:rPr lang="en-US" sz="2400" b="0" i="0" dirty="0">
                <a:solidFill>
                  <a:srgbClr val="0B0C0C"/>
                </a:solidFill>
                <a:effectLst/>
                <a:latin typeface="GDS Transport"/>
              </a:rPr>
            </a:br>
            <a:r>
              <a:rPr lang="en-US" sz="2400" b="0" i="0" dirty="0">
                <a:solidFill>
                  <a:srgbClr val="0B0C0C"/>
                </a:solidFill>
                <a:effectLst/>
                <a:latin typeface="GDS Transport"/>
              </a:rPr>
              <a:t>those in immigration detention. These </a:t>
            </a:r>
            <a:br>
              <a:rPr lang="en-US" sz="2400" b="0" i="0" dirty="0">
                <a:solidFill>
                  <a:srgbClr val="0B0C0C"/>
                </a:solidFill>
                <a:effectLst/>
                <a:latin typeface="GDS Transport"/>
              </a:rPr>
            </a:br>
            <a:r>
              <a:rPr lang="en-US" sz="2400" b="0" i="0" dirty="0">
                <a:solidFill>
                  <a:srgbClr val="0B0C0C"/>
                </a:solidFill>
                <a:effectLst/>
                <a:latin typeface="GDS Transport"/>
              </a:rPr>
              <a:t>include the principle that individuals </a:t>
            </a:r>
            <a:br>
              <a:rPr lang="en-US" sz="2400" b="0" i="0" dirty="0">
                <a:solidFill>
                  <a:srgbClr val="0B0C0C"/>
                </a:solidFill>
                <a:effectLst/>
                <a:latin typeface="GDS Transport"/>
              </a:rPr>
            </a:br>
            <a:r>
              <a:rPr lang="en-US" sz="2400" b="0" i="0" dirty="0">
                <a:solidFill>
                  <a:srgbClr val="0B0C0C"/>
                </a:solidFill>
                <a:effectLst/>
                <a:latin typeface="GDS Transport"/>
              </a:rPr>
              <a:t>should be assumed to possess capacity </a:t>
            </a:r>
            <a:br>
              <a:rPr lang="en-US" sz="2400" b="0" i="0" dirty="0">
                <a:solidFill>
                  <a:srgbClr val="0B0C0C"/>
                </a:solidFill>
                <a:effectLst/>
                <a:latin typeface="GDS Transport"/>
              </a:rPr>
            </a:br>
            <a:r>
              <a:rPr lang="en-US" sz="2400" b="0" i="0" dirty="0">
                <a:solidFill>
                  <a:srgbClr val="0B0C0C"/>
                </a:solidFill>
                <a:effectLst/>
                <a:latin typeface="GDS Transport"/>
              </a:rPr>
              <a:t>unless it is established otherwise on </a:t>
            </a:r>
            <a:br>
              <a:rPr lang="en-US" sz="2400" b="0" i="0" dirty="0">
                <a:solidFill>
                  <a:srgbClr val="0B0C0C"/>
                </a:solidFill>
                <a:effectLst/>
                <a:latin typeface="GDS Transport"/>
              </a:rPr>
            </a:br>
            <a:r>
              <a:rPr lang="en-US" sz="2400" b="0" i="0" dirty="0">
                <a:solidFill>
                  <a:srgbClr val="0B0C0C"/>
                </a:solidFill>
                <a:effectLst/>
                <a:latin typeface="GDS Transport"/>
              </a:rPr>
              <a:t>the balance of probabilities.’</a:t>
            </a:r>
            <a:endParaRPr lang="en-US" sz="2400" dirty="0"/>
          </a:p>
          <a:p>
            <a:endParaRPr lang="en-GB" dirty="0"/>
          </a:p>
        </p:txBody>
      </p:sp>
      <p:pic>
        <p:nvPicPr>
          <p:cNvPr id="5" name="Picture 4" descr="A close-up of a document&#10;&#10;Description automatically generated">
            <a:extLst>
              <a:ext uri="{FF2B5EF4-FFF2-40B4-BE49-F238E27FC236}">
                <a16:creationId xmlns:a16="http://schemas.microsoft.com/office/drawing/2014/main" id="{4E301AFF-693B-1441-BED0-4EAE64728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205" y="3573016"/>
            <a:ext cx="2598875" cy="2097715"/>
          </a:xfrm>
          <a:prstGeom prst="rect">
            <a:avLst/>
          </a:prstGeom>
          <a:scene3d>
            <a:camera prst="orthographicFront"/>
            <a:lightRig rig="threePt" dir="t"/>
          </a:scene3d>
          <a:sp3d>
            <a:bevelT/>
          </a:sp3d>
        </p:spPr>
      </p:pic>
    </p:spTree>
    <p:extLst>
      <p:ext uri="{BB962C8B-B14F-4D97-AF65-F5344CB8AC3E}">
        <p14:creationId xmlns:p14="http://schemas.microsoft.com/office/powerpoint/2010/main" val="47423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EB69-6A50-02DE-4D9D-81A16B4D15CC}"/>
              </a:ext>
            </a:extLst>
          </p:cNvPr>
          <p:cNvSpPr>
            <a:spLocks noGrp="1"/>
          </p:cNvSpPr>
          <p:nvPr>
            <p:ph type="title"/>
          </p:nvPr>
        </p:nvSpPr>
        <p:spPr>
          <a:xfrm>
            <a:off x="1475656" y="5877272"/>
            <a:ext cx="7283152" cy="619512"/>
          </a:xfrm>
        </p:spPr>
        <p:txBody>
          <a:bodyPr>
            <a:normAutofit/>
          </a:bodyPr>
          <a:lstStyle/>
          <a:p>
            <a:pPr algn="r"/>
            <a:r>
              <a:rPr lang="en-GB" dirty="0"/>
              <a:t>What is required</a:t>
            </a:r>
          </a:p>
        </p:txBody>
      </p:sp>
      <p:sp>
        <p:nvSpPr>
          <p:cNvPr id="3" name="Content Placeholder 2">
            <a:extLst>
              <a:ext uri="{FF2B5EF4-FFF2-40B4-BE49-F238E27FC236}">
                <a16:creationId xmlns:a16="http://schemas.microsoft.com/office/drawing/2014/main" id="{2E49819F-E9DD-DEFF-C869-C1E3D4AFDB9B}"/>
              </a:ext>
            </a:extLst>
          </p:cNvPr>
          <p:cNvSpPr>
            <a:spLocks noGrp="1"/>
          </p:cNvSpPr>
          <p:nvPr>
            <p:ph idx="1"/>
          </p:nvPr>
        </p:nvSpPr>
        <p:spPr>
          <a:xfrm>
            <a:off x="502920" y="530352"/>
            <a:ext cx="8183880" cy="5346920"/>
          </a:xfrm>
        </p:spPr>
        <p:txBody>
          <a:bodyPr/>
          <a:lstStyle/>
          <a:p>
            <a:r>
              <a:rPr lang="en-US" sz="2400" dirty="0"/>
              <a:t>33.Each IRC must keep records of the numbers of people referred for an assessment of capacity, along with the outcome of that assessment. </a:t>
            </a:r>
          </a:p>
          <a:p>
            <a:endParaRPr lang="en-US" sz="900" dirty="0"/>
          </a:p>
          <a:p>
            <a:pPr marL="0" indent="0">
              <a:buNone/>
            </a:pPr>
            <a:r>
              <a:rPr lang="en-US" i="1" dirty="0">
                <a:solidFill>
                  <a:schemeClr val="accent5">
                    <a:lumMod val="50000"/>
                  </a:schemeClr>
                </a:solidFill>
                <a:effectLst>
                  <a:outerShdw blurRad="38100" dist="38100" dir="2700000" algn="tl">
                    <a:srgbClr val="000000">
                      <a:alpha val="43137"/>
                    </a:srgbClr>
                  </a:outerShdw>
                </a:effectLst>
              </a:rPr>
              <a:t>Let’s find out more</a:t>
            </a:r>
          </a:p>
          <a:p>
            <a:pPr marL="0" indent="0">
              <a:buNone/>
            </a:pPr>
            <a:endParaRPr lang="en-US" sz="900" i="1" dirty="0">
              <a:solidFill>
                <a:schemeClr val="accent5">
                  <a:lumMod val="50000"/>
                </a:schemeClr>
              </a:solidFill>
              <a:effectLst>
                <a:outerShdw blurRad="38100" dist="38100" dir="2700000" algn="tl">
                  <a:srgbClr val="000000">
                    <a:alpha val="43137"/>
                  </a:srgbClr>
                </a:outerShdw>
              </a:effectLst>
            </a:endParaRPr>
          </a:p>
          <a:p>
            <a:r>
              <a:rPr lang="en-US" sz="2400" dirty="0"/>
              <a:t>4.All onsite Home Office and Contractor IRC staff should receive training on identifying, support and management of individuals</a:t>
            </a:r>
            <a:br>
              <a:rPr lang="en-US" sz="2400" dirty="0"/>
            </a:br>
            <a:r>
              <a:rPr lang="en-US" sz="2400" dirty="0"/>
              <a:t>in detention who have mental </a:t>
            </a:r>
            <a:br>
              <a:rPr lang="en-US" sz="2400" dirty="0"/>
            </a:br>
            <a:r>
              <a:rPr lang="en-US" sz="2400" dirty="0"/>
              <a:t>health conditions, including </a:t>
            </a:r>
            <a:br>
              <a:rPr lang="en-US" sz="2400" dirty="0"/>
            </a:br>
            <a:r>
              <a:rPr lang="en-US" sz="2400" dirty="0"/>
              <a:t>mental incapacity.</a:t>
            </a:r>
          </a:p>
          <a:p>
            <a:pPr marL="0" indent="0">
              <a:buNone/>
            </a:pPr>
            <a:endParaRPr lang="en-US" i="1" dirty="0">
              <a:solidFill>
                <a:schemeClr val="accent5">
                  <a:lumMod val="50000"/>
                </a:schemeClr>
              </a:solidFill>
              <a:effectLst>
                <a:outerShdw blurRad="38100" dist="38100" dir="2700000" algn="tl">
                  <a:srgbClr val="000000">
                    <a:alpha val="43137"/>
                  </a:srgbClr>
                </a:outerShdw>
              </a:effectLst>
            </a:endParaRPr>
          </a:p>
          <a:p>
            <a:pPr marL="0" indent="0">
              <a:buNone/>
            </a:pPr>
            <a:r>
              <a:rPr lang="en-US" i="1" dirty="0">
                <a:solidFill>
                  <a:schemeClr val="accent5">
                    <a:lumMod val="50000"/>
                  </a:schemeClr>
                </a:solidFill>
                <a:effectLst>
                  <a:outerShdw blurRad="38100" dist="38100" dir="2700000" algn="tl">
                    <a:srgbClr val="000000">
                      <a:alpha val="43137"/>
                    </a:srgbClr>
                  </a:outerShdw>
                </a:effectLst>
              </a:rPr>
              <a:t>Really!!!!</a:t>
            </a:r>
            <a:endParaRPr lang="en-GB" i="1" dirty="0">
              <a:solidFill>
                <a:schemeClr val="accent5">
                  <a:lumMod val="50000"/>
                </a:schemeClr>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F942CE06-154C-6122-9A77-A565CA14CC11}"/>
              </a:ext>
            </a:extLst>
          </p:cNvPr>
          <p:cNvPicPr>
            <a:picLocks noChangeAspect="1"/>
          </p:cNvPicPr>
          <p:nvPr/>
        </p:nvPicPr>
        <p:blipFill>
          <a:blip r:embed="rId3"/>
          <a:stretch>
            <a:fillRect/>
          </a:stretch>
        </p:blipFill>
        <p:spPr>
          <a:xfrm>
            <a:off x="6012251" y="3615008"/>
            <a:ext cx="2627604" cy="2127688"/>
          </a:xfrm>
          <a:prstGeom prst="rect">
            <a:avLst/>
          </a:prstGeom>
        </p:spPr>
      </p:pic>
    </p:spTree>
    <p:extLst>
      <p:ext uri="{BB962C8B-B14F-4D97-AF65-F5344CB8AC3E}">
        <p14:creationId xmlns:p14="http://schemas.microsoft.com/office/powerpoint/2010/main" val="125773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1028"/>
          <p:cNvSpPr>
            <a:spLocks noChangeArrowheads="1"/>
          </p:cNvSpPr>
          <p:nvPr/>
        </p:nvSpPr>
        <p:spPr bwMode="auto">
          <a:xfrm>
            <a:off x="1600200" y="1524000"/>
            <a:ext cx="3048000" cy="427038"/>
          </a:xfrm>
          <a:prstGeom prst="rect">
            <a:avLst/>
          </a:prstGeom>
          <a:noFill/>
          <a:ln w="9525">
            <a:noFill/>
            <a:miter lim="800000"/>
            <a:headEnd/>
            <a:tailEnd/>
          </a:ln>
        </p:spPr>
        <p:txBody>
          <a:bodyPr lIns="92075" tIns="46038" rIns="92075" bIns="46038">
            <a:spAutoFit/>
          </a:bodyPr>
          <a:lstStyle/>
          <a:p>
            <a:pPr algn="ctr" fontAlgn="base">
              <a:spcBef>
                <a:spcPct val="50000"/>
              </a:spcBef>
              <a:spcAft>
                <a:spcPct val="0"/>
              </a:spcAft>
            </a:pPr>
            <a:endParaRPr lang="en-GB">
              <a:solidFill>
                <a:prstClr val="black"/>
              </a:solidFill>
              <a:latin typeface="Arial" charset="0"/>
              <a:cs typeface="Arial" charset="0"/>
            </a:endParaRPr>
          </a:p>
        </p:txBody>
      </p:sp>
      <p:sp>
        <p:nvSpPr>
          <p:cNvPr id="184325" name="Rectangle 1029"/>
          <p:cNvSpPr>
            <a:spLocks noChangeArrowheads="1"/>
          </p:cNvSpPr>
          <p:nvPr/>
        </p:nvSpPr>
        <p:spPr bwMode="auto">
          <a:xfrm>
            <a:off x="179512" y="228600"/>
            <a:ext cx="5184576" cy="3704456"/>
          </a:xfrm>
          <a:prstGeom prst="rect">
            <a:avLst/>
          </a:prstGeom>
          <a:solidFill>
            <a:srgbClr val="FF99CC"/>
          </a:solidFill>
          <a:ln w="25400">
            <a:solidFill>
              <a:schemeClr val="tx1"/>
            </a:solidFill>
            <a:miter lim="800000"/>
            <a:headEnd/>
            <a:tailEnd/>
          </a:ln>
          <a:scene3d>
            <a:camera prst="orthographicFront"/>
            <a:lightRig rig="threePt" dir="t"/>
          </a:scene3d>
          <a:sp3d>
            <a:bevelT w="165100" prst="coolSlant"/>
          </a:sp3d>
        </p:spPr>
        <p:txBody>
          <a:bodyPr lIns="92075" tIns="46038" rIns="92075" bIns="46038"/>
          <a:lstStyle/>
          <a:p>
            <a:pPr algn="ctr" fontAlgn="base">
              <a:spcAft>
                <a:spcPct val="0"/>
              </a:spcAft>
              <a:defRPr/>
            </a:pPr>
            <a:r>
              <a:rPr lang="en-US" sz="2000" b="1" dirty="0">
                <a:solidFill>
                  <a:prstClr val="black"/>
                </a:solidFill>
                <a:latin typeface="Verdana" pitchFamily="34" charset="0"/>
                <a:cs typeface="Arial" charset="0"/>
              </a:rPr>
              <a:t>Who?</a:t>
            </a:r>
          </a:p>
          <a:p>
            <a:pPr algn="ctr" fontAlgn="base">
              <a:spcAft>
                <a:spcPct val="0"/>
              </a:spcAft>
              <a:defRPr/>
            </a:pPr>
            <a:r>
              <a:rPr lang="en-US" sz="2000" b="1" dirty="0">
                <a:solidFill>
                  <a:prstClr val="black"/>
                </a:solidFill>
                <a:latin typeface="Verdana" pitchFamily="34" charset="0"/>
                <a:cs typeface="Arial" charset="0"/>
              </a:rPr>
              <a:t>Age: </a:t>
            </a:r>
            <a:r>
              <a:rPr lang="en-US" sz="2000" dirty="0">
                <a:solidFill>
                  <a:prstClr val="black"/>
                </a:solidFill>
                <a:latin typeface="Verdana" pitchFamily="34" charset="0"/>
                <a:cs typeface="Arial" charset="0"/>
              </a:rPr>
              <a:t>from 16 +</a:t>
            </a:r>
          </a:p>
          <a:p>
            <a:pPr algn="ctr" fontAlgn="base">
              <a:spcAft>
                <a:spcPct val="0"/>
              </a:spcAft>
              <a:defRPr/>
            </a:pPr>
            <a:endParaRPr lang="en-US" sz="800" dirty="0">
              <a:solidFill>
                <a:prstClr val="black"/>
              </a:solidFill>
              <a:latin typeface="Verdana" pitchFamily="34" charset="0"/>
              <a:cs typeface="Arial" charset="0"/>
            </a:endParaRPr>
          </a:p>
          <a:p>
            <a:r>
              <a:rPr lang="en-US" sz="2000" dirty="0">
                <a:solidFill>
                  <a:prstClr val="black"/>
                </a:solidFill>
                <a:latin typeface="Verdana" pitchFamily="34" charset="0"/>
                <a:ea typeface="Verdana" pitchFamily="34" charset="0"/>
                <a:cs typeface="Verdana" pitchFamily="34" charset="0"/>
              </a:rPr>
              <a:t>Any: </a:t>
            </a:r>
            <a:r>
              <a:rPr lang="en-GB" sz="2000" i="1" dirty="0">
                <a:latin typeface="Verdana" pitchFamily="34" charset="0"/>
                <a:ea typeface="Verdana" pitchFamily="34" charset="0"/>
                <a:cs typeface="Verdana" pitchFamily="34" charset="0"/>
              </a:rPr>
              <a:t>impairment of, or a disturbance in the functioning of, the mind or brain</a:t>
            </a:r>
            <a:endParaRPr lang="en-US" sz="2000" i="1" dirty="0">
              <a:solidFill>
                <a:prstClr val="black"/>
              </a:solidFill>
              <a:latin typeface="Verdana" pitchFamily="34" charset="0"/>
              <a:ea typeface="Verdana" pitchFamily="34" charset="0"/>
              <a:cs typeface="Verdana" pitchFamily="34" charset="0"/>
            </a:endParaRPr>
          </a:p>
          <a:p>
            <a:pPr algn="ctr" fontAlgn="base">
              <a:spcAft>
                <a:spcPct val="0"/>
              </a:spcAft>
              <a:defRPr/>
            </a:pPr>
            <a:endParaRPr lang="en-US" sz="800" i="1" dirty="0">
              <a:solidFill>
                <a:prstClr val="black"/>
              </a:solidFill>
              <a:latin typeface="Verdana" pitchFamily="34" charset="0"/>
              <a:cs typeface="Arial" charset="0"/>
            </a:endParaRPr>
          </a:p>
          <a:p>
            <a:pPr fontAlgn="base">
              <a:spcAft>
                <a:spcPct val="0"/>
              </a:spcAft>
              <a:defRPr/>
            </a:pPr>
            <a:r>
              <a:rPr lang="en-US" sz="2000" b="1" dirty="0">
                <a:solidFill>
                  <a:prstClr val="black"/>
                </a:solidFill>
                <a:latin typeface="Verdana" pitchFamily="34" charset="0"/>
                <a:cs typeface="Arial" charset="0"/>
              </a:rPr>
              <a:t>Conditions include:</a:t>
            </a:r>
            <a:r>
              <a:rPr lang="en-US" sz="2000" dirty="0">
                <a:solidFill>
                  <a:prstClr val="black"/>
                </a:solidFill>
                <a:latin typeface="Verdana" pitchFamily="34" charset="0"/>
                <a:cs typeface="Arial" charset="0"/>
              </a:rPr>
              <a:t> Dementia, learning disability, brain injury, </a:t>
            </a:r>
          </a:p>
          <a:p>
            <a:pPr fontAlgn="base">
              <a:spcAft>
                <a:spcPct val="0"/>
              </a:spcAft>
              <a:defRPr/>
            </a:pPr>
            <a:r>
              <a:rPr lang="en-US" sz="2000" dirty="0">
                <a:solidFill>
                  <a:prstClr val="black"/>
                </a:solidFill>
                <a:latin typeface="Verdana" pitchFamily="34" charset="0"/>
                <a:cs typeface="Arial" charset="0"/>
              </a:rPr>
              <a:t>mental illness, autism, </a:t>
            </a:r>
          </a:p>
          <a:p>
            <a:pPr fontAlgn="base">
              <a:spcAft>
                <a:spcPct val="0"/>
              </a:spcAft>
              <a:defRPr/>
            </a:pPr>
            <a:r>
              <a:rPr lang="en-US" sz="2000" dirty="0">
                <a:solidFill>
                  <a:prstClr val="black"/>
                </a:solidFill>
                <a:latin typeface="Verdana" pitchFamily="34" charset="0"/>
                <a:cs typeface="Arial" charset="0"/>
              </a:rPr>
              <a:t>confusion, </a:t>
            </a:r>
          </a:p>
          <a:p>
            <a:pPr fontAlgn="base">
              <a:spcAft>
                <a:spcPct val="0"/>
              </a:spcAft>
              <a:defRPr/>
            </a:pPr>
            <a:r>
              <a:rPr lang="en-US" sz="2000" dirty="0">
                <a:solidFill>
                  <a:prstClr val="black"/>
                </a:solidFill>
                <a:latin typeface="Verdana" pitchFamily="34" charset="0"/>
                <a:cs typeface="Arial" charset="0"/>
              </a:rPr>
              <a:t>substance misuse, </a:t>
            </a:r>
          </a:p>
          <a:p>
            <a:pPr fontAlgn="base">
              <a:spcAft>
                <a:spcPct val="0"/>
              </a:spcAft>
              <a:defRPr/>
            </a:pPr>
            <a:r>
              <a:rPr lang="en-US" sz="2000" dirty="0">
                <a:solidFill>
                  <a:prstClr val="black"/>
                </a:solidFill>
                <a:latin typeface="Verdana" pitchFamily="34" charset="0"/>
                <a:cs typeface="Arial" charset="0"/>
              </a:rPr>
              <a:t>unconscious , </a:t>
            </a:r>
          </a:p>
          <a:p>
            <a:pPr fontAlgn="base">
              <a:spcAft>
                <a:spcPct val="0"/>
              </a:spcAft>
              <a:defRPr/>
            </a:pPr>
            <a:r>
              <a:rPr lang="en-US" sz="2000" dirty="0">
                <a:solidFill>
                  <a:prstClr val="black"/>
                </a:solidFill>
                <a:latin typeface="Verdana" pitchFamily="34" charset="0"/>
                <a:cs typeface="Arial" charset="0"/>
              </a:rPr>
              <a:t>Concussion.    </a:t>
            </a:r>
          </a:p>
        </p:txBody>
      </p:sp>
      <p:sp>
        <p:nvSpPr>
          <p:cNvPr id="184326" name="Rectangle 1030"/>
          <p:cNvSpPr>
            <a:spLocks noChangeArrowheads="1"/>
          </p:cNvSpPr>
          <p:nvPr/>
        </p:nvSpPr>
        <p:spPr bwMode="auto">
          <a:xfrm>
            <a:off x="5580112" y="228600"/>
            <a:ext cx="3312368" cy="3909405"/>
          </a:xfrm>
          <a:prstGeom prst="rect">
            <a:avLst/>
          </a:prstGeom>
          <a:solidFill>
            <a:srgbClr val="FFCC99"/>
          </a:solidFill>
          <a:ln w="25400">
            <a:solidFill>
              <a:schemeClr val="tx1"/>
            </a:solidFill>
            <a:miter lim="800000"/>
            <a:headEnd/>
            <a:tailEnd/>
          </a:ln>
          <a:scene3d>
            <a:camera prst="orthographicFront"/>
            <a:lightRig rig="threePt" dir="t"/>
          </a:scene3d>
          <a:sp3d>
            <a:bevelT w="165100" prst="coolSlant"/>
          </a:sp3d>
        </p:spPr>
        <p:txBody>
          <a:bodyPr wrap="square" lIns="72000" tIns="46038" rIns="108000" bIns="46038">
            <a:spAutoFit/>
          </a:bodyPr>
          <a:lstStyle/>
          <a:p>
            <a:pPr algn="ctr" fontAlgn="base">
              <a:spcBef>
                <a:spcPct val="50000"/>
              </a:spcBef>
              <a:spcAft>
                <a:spcPct val="0"/>
              </a:spcAft>
              <a:defRPr/>
            </a:pPr>
            <a:r>
              <a:rPr lang="en-US" sz="2000" b="1" dirty="0">
                <a:solidFill>
                  <a:prstClr val="black"/>
                </a:solidFill>
                <a:latin typeface="Verdana" pitchFamily="34" charset="0"/>
                <a:cs typeface="Arial" charset="0"/>
              </a:rPr>
              <a:t>When &amp; Where?</a:t>
            </a:r>
          </a:p>
          <a:p>
            <a:pPr algn="ctr" fontAlgn="base">
              <a:spcBef>
                <a:spcPct val="50000"/>
              </a:spcBef>
              <a:spcAft>
                <a:spcPct val="0"/>
              </a:spcAft>
              <a:defRPr/>
            </a:pPr>
            <a:endParaRPr lang="en-US" sz="800" b="1" dirty="0">
              <a:solidFill>
                <a:prstClr val="black"/>
              </a:solidFill>
              <a:latin typeface="Verdana" pitchFamily="34" charset="0"/>
              <a:cs typeface="Arial" charset="0"/>
            </a:endParaRPr>
          </a:p>
          <a:p>
            <a:pPr algn="ctr" fontAlgn="base">
              <a:spcAft>
                <a:spcPct val="0"/>
              </a:spcAft>
              <a:defRPr/>
            </a:pPr>
            <a:r>
              <a:rPr lang="en-US" sz="2000" dirty="0">
                <a:solidFill>
                  <a:prstClr val="black"/>
                </a:solidFill>
                <a:latin typeface="Verdana" pitchFamily="34" charset="0"/>
                <a:cs typeface="Arial" charset="0"/>
              </a:rPr>
              <a:t> England and Wales</a:t>
            </a:r>
          </a:p>
          <a:p>
            <a:pPr algn="ctr" fontAlgn="base">
              <a:spcAft>
                <a:spcPct val="0"/>
              </a:spcAft>
              <a:defRPr/>
            </a:pPr>
            <a:endParaRPr lang="en-US" sz="800" dirty="0">
              <a:solidFill>
                <a:prstClr val="black"/>
              </a:solidFill>
              <a:latin typeface="Verdana" pitchFamily="34" charset="0"/>
              <a:cs typeface="Arial" charset="0"/>
            </a:endParaRPr>
          </a:p>
          <a:p>
            <a:pPr algn="ctr" fontAlgn="base">
              <a:spcAft>
                <a:spcPct val="0"/>
              </a:spcAft>
              <a:defRPr/>
            </a:pPr>
            <a:r>
              <a:rPr lang="en-US" sz="2000" dirty="0">
                <a:solidFill>
                  <a:prstClr val="black"/>
                </a:solidFill>
                <a:latin typeface="Verdana" pitchFamily="34" charset="0"/>
                <a:cs typeface="Arial" charset="0"/>
              </a:rPr>
              <a:t>No physical boundary - anywhere</a:t>
            </a:r>
            <a:endParaRPr lang="en-US" sz="800" dirty="0">
              <a:solidFill>
                <a:prstClr val="black"/>
              </a:solidFill>
              <a:latin typeface="Verdana" pitchFamily="34" charset="0"/>
              <a:cs typeface="Arial" charset="0"/>
            </a:endParaRPr>
          </a:p>
          <a:p>
            <a:pPr algn="r" fontAlgn="base">
              <a:spcAft>
                <a:spcPct val="0"/>
              </a:spcAft>
              <a:defRPr/>
            </a:pPr>
            <a:endParaRPr lang="en-US" sz="800" dirty="0">
              <a:solidFill>
                <a:prstClr val="black"/>
              </a:solidFill>
              <a:latin typeface="Verdana" pitchFamily="34" charset="0"/>
              <a:cs typeface="Arial" charset="0"/>
            </a:endParaRPr>
          </a:p>
          <a:p>
            <a:pPr algn="r" fontAlgn="base">
              <a:spcAft>
                <a:spcPct val="0"/>
              </a:spcAft>
              <a:defRPr/>
            </a:pPr>
            <a:r>
              <a:rPr lang="en-US" sz="2000" dirty="0">
                <a:solidFill>
                  <a:prstClr val="black"/>
                </a:solidFill>
                <a:latin typeface="Verdana" pitchFamily="34" charset="0"/>
                <a:cs typeface="Arial" charset="0"/>
              </a:rPr>
              <a:t>home, hospital, </a:t>
            </a:r>
          </a:p>
          <a:p>
            <a:pPr algn="r" fontAlgn="base">
              <a:spcAft>
                <a:spcPct val="0"/>
              </a:spcAft>
              <a:defRPr/>
            </a:pPr>
            <a:r>
              <a:rPr lang="en-US" sz="2000" dirty="0">
                <a:solidFill>
                  <a:prstClr val="black"/>
                </a:solidFill>
                <a:latin typeface="Verdana" pitchFamily="34" charset="0"/>
                <a:cs typeface="Arial" charset="0"/>
              </a:rPr>
              <a:t>GP practice, care home, day centre, </a:t>
            </a:r>
          </a:p>
          <a:p>
            <a:pPr algn="r" fontAlgn="base">
              <a:spcAft>
                <a:spcPct val="0"/>
              </a:spcAft>
              <a:defRPr/>
            </a:pPr>
            <a:r>
              <a:rPr lang="en-US" sz="2000" dirty="0">
                <a:solidFill>
                  <a:prstClr val="black"/>
                </a:solidFill>
                <a:latin typeface="Verdana" pitchFamily="34" charset="0"/>
                <a:cs typeface="Arial" charset="0"/>
              </a:rPr>
              <a:t>dentist, high street,  </a:t>
            </a:r>
          </a:p>
          <a:p>
            <a:pPr algn="r" fontAlgn="base">
              <a:spcAft>
                <a:spcPct val="0"/>
              </a:spcAft>
              <a:defRPr/>
            </a:pPr>
            <a:r>
              <a:rPr lang="en-US" sz="2000" dirty="0">
                <a:solidFill>
                  <a:prstClr val="black"/>
                </a:solidFill>
                <a:latin typeface="Verdana" pitchFamily="34" charset="0"/>
                <a:cs typeface="Arial" charset="0"/>
              </a:rPr>
              <a:t>supported housing</a:t>
            </a:r>
            <a:br>
              <a:rPr lang="en-US" sz="2000" dirty="0">
                <a:solidFill>
                  <a:prstClr val="black"/>
                </a:solidFill>
                <a:latin typeface="Verdana" pitchFamily="34" charset="0"/>
                <a:cs typeface="Arial" charset="0"/>
              </a:rPr>
            </a:br>
            <a:r>
              <a:rPr lang="en-US" sz="2000" dirty="0">
                <a:solidFill>
                  <a:prstClr val="black"/>
                </a:solidFill>
                <a:latin typeface="Verdana" pitchFamily="34" charset="0"/>
                <a:cs typeface="Arial" charset="0"/>
              </a:rPr>
              <a:t>IRCs</a:t>
            </a:r>
          </a:p>
          <a:p>
            <a:pPr algn="r" fontAlgn="base">
              <a:spcAft>
                <a:spcPct val="0"/>
              </a:spcAft>
              <a:defRPr/>
            </a:pPr>
            <a:endParaRPr lang="en-US" sz="2000" dirty="0">
              <a:solidFill>
                <a:prstClr val="black"/>
              </a:solidFill>
              <a:latin typeface="Verdana" pitchFamily="34" charset="0"/>
              <a:cs typeface="Arial" charset="0"/>
            </a:endParaRPr>
          </a:p>
        </p:txBody>
      </p:sp>
      <p:sp>
        <p:nvSpPr>
          <p:cNvPr id="184327" name="Rectangle 1031"/>
          <p:cNvSpPr>
            <a:spLocks noChangeArrowheads="1"/>
          </p:cNvSpPr>
          <p:nvPr/>
        </p:nvSpPr>
        <p:spPr bwMode="auto">
          <a:xfrm>
            <a:off x="179512" y="4005064"/>
            <a:ext cx="8712968" cy="2555188"/>
          </a:xfrm>
          <a:prstGeom prst="rect">
            <a:avLst/>
          </a:prstGeom>
          <a:solidFill>
            <a:srgbClr val="CCFFCC"/>
          </a:solidFill>
          <a:ln w="25400">
            <a:solidFill>
              <a:schemeClr val="tx1"/>
            </a:solidFill>
            <a:miter lim="800000"/>
            <a:headEnd/>
            <a:tailEnd/>
          </a:ln>
          <a:scene3d>
            <a:camera prst="orthographicFront"/>
            <a:lightRig rig="threePt" dir="t"/>
          </a:scene3d>
          <a:sp3d>
            <a:bevelT w="165100" prst="coolSlant"/>
          </a:sp3d>
        </p:spPr>
        <p:txBody>
          <a:bodyPr lIns="92075" tIns="46038" rIns="92075" bIns="46038">
            <a:spAutoFit/>
          </a:bodyPr>
          <a:lstStyle/>
          <a:p>
            <a:pPr algn="ctr" fontAlgn="base">
              <a:spcBef>
                <a:spcPct val="50000"/>
              </a:spcBef>
              <a:spcAft>
                <a:spcPct val="0"/>
              </a:spcAft>
              <a:defRPr/>
            </a:pPr>
            <a:endParaRPr lang="en-US" sz="2000" b="1" dirty="0">
              <a:solidFill>
                <a:prstClr val="black"/>
              </a:solidFill>
              <a:latin typeface="Verdana" pitchFamily="34" charset="0"/>
              <a:cs typeface="Arial" charset="0"/>
            </a:endParaRPr>
          </a:p>
          <a:p>
            <a:pPr algn="ctr" fontAlgn="base">
              <a:spcAft>
                <a:spcPct val="0"/>
              </a:spcAft>
              <a:defRPr/>
            </a:pPr>
            <a:r>
              <a:rPr lang="en-US" sz="2000" b="1" dirty="0">
                <a:solidFill>
                  <a:prstClr val="black"/>
                </a:solidFill>
                <a:latin typeface="Verdana" pitchFamily="34" charset="0"/>
                <a:cs typeface="Arial" charset="0"/>
              </a:rPr>
              <a:t>	</a:t>
            </a:r>
          </a:p>
          <a:p>
            <a:pPr algn="ctr" fontAlgn="base">
              <a:spcAft>
                <a:spcPct val="0"/>
              </a:spcAft>
              <a:defRPr/>
            </a:pPr>
            <a:r>
              <a:rPr lang="en-US" sz="2000" b="1" dirty="0">
                <a:solidFill>
                  <a:prstClr val="black"/>
                </a:solidFill>
                <a:latin typeface="Verdana" pitchFamily="34" charset="0"/>
                <a:cs typeface="Arial" charset="0"/>
              </a:rPr>
              <a:t>Which decisions?                                                          </a:t>
            </a:r>
          </a:p>
          <a:p>
            <a:pPr algn="ctr" fontAlgn="base">
              <a:spcAft>
                <a:spcPct val="0"/>
              </a:spcAft>
              <a:defRPr/>
            </a:pPr>
            <a:r>
              <a:rPr lang="en-US" sz="2000" dirty="0">
                <a:solidFill>
                  <a:prstClr val="black"/>
                </a:solidFill>
                <a:latin typeface="Verdana" pitchFamily="34" charset="0"/>
                <a:cs typeface="Arial" charset="0"/>
              </a:rPr>
              <a:t>All health, social care &amp; financial decisions</a:t>
            </a:r>
            <a:endParaRPr lang="en-US" sz="800" dirty="0">
              <a:solidFill>
                <a:prstClr val="black"/>
              </a:solidFill>
              <a:latin typeface="Verdana" pitchFamily="34" charset="0"/>
              <a:cs typeface="Arial" charset="0"/>
            </a:endParaRPr>
          </a:p>
          <a:p>
            <a:pPr algn="ctr" fontAlgn="base">
              <a:spcAft>
                <a:spcPct val="0"/>
              </a:spcAft>
              <a:defRPr/>
            </a:pPr>
            <a:r>
              <a:rPr lang="en-US" sz="2000" dirty="0">
                <a:solidFill>
                  <a:prstClr val="black"/>
                </a:solidFill>
                <a:latin typeface="Verdana" pitchFamily="34" charset="0"/>
                <a:cs typeface="Arial" charset="0"/>
              </a:rPr>
              <a:t>washing, dressing,</a:t>
            </a:r>
            <a:r>
              <a:rPr lang="en-US" sz="2000" i="1" dirty="0">
                <a:solidFill>
                  <a:prstClr val="black"/>
                </a:solidFill>
                <a:latin typeface="Verdana" pitchFamily="34" charset="0"/>
                <a:cs typeface="Arial" charset="0"/>
              </a:rPr>
              <a:t> </a:t>
            </a:r>
            <a:r>
              <a:rPr lang="en-US" sz="2000" dirty="0">
                <a:solidFill>
                  <a:prstClr val="black"/>
                </a:solidFill>
                <a:latin typeface="Verdana" pitchFamily="34" charset="0"/>
                <a:cs typeface="Arial" charset="0"/>
              </a:rPr>
              <a:t>going out, toileting</a:t>
            </a:r>
            <a:r>
              <a:rPr lang="en-US" sz="2000" i="1" dirty="0">
                <a:solidFill>
                  <a:prstClr val="black"/>
                </a:solidFill>
                <a:latin typeface="Verdana" pitchFamily="34" charset="0"/>
                <a:cs typeface="Arial" charset="0"/>
              </a:rPr>
              <a:t>,</a:t>
            </a:r>
            <a:r>
              <a:rPr lang="en-US" sz="2000" dirty="0">
                <a:solidFill>
                  <a:prstClr val="black"/>
                </a:solidFill>
                <a:latin typeface="Verdana" pitchFamily="34" charset="0"/>
                <a:cs typeface="Arial" charset="0"/>
              </a:rPr>
              <a:t> nursing care, domiciliary care, housing support, providing accommodation, contact  </a:t>
            </a:r>
          </a:p>
          <a:p>
            <a:pPr algn="ctr" fontAlgn="base">
              <a:spcAft>
                <a:spcPct val="0"/>
              </a:spcAft>
              <a:defRPr/>
            </a:pPr>
            <a:r>
              <a:rPr lang="en-US" sz="2000" dirty="0">
                <a:solidFill>
                  <a:prstClr val="black"/>
                </a:solidFill>
                <a:latin typeface="Verdana" pitchFamily="34" charset="0"/>
                <a:cs typeface="Arial" charset="0"/>
              </a:rPr>
              <a:t>all medical treatment, diagnostic tests, allied health therapies, emergency care, dental care– and litigation</a:t>
            </a:r>
          </a:p>
        </p:txBody>
      </p:sp>
      <p:pic>
        <p:nvPicPr>
          <p:cNvPr id="10" name="Picture 1"/>
          <p:cNvPicPr>
            <a:picLocks noChangeAspect="1" noChangeArrowheads="1"/>
          </p:cNvPicPr>
          <p:nvPr/>
        </p:nvPicPr>
        <p:blipFill>
          <a:blip r:embed="rId3" cstate="print">
            <a:duotone>
              <a:prstClr val="black"/>
              <a:srgbClr val="FFFF99">
                <a:tint val="45000"/>
                <a:satMod val="400000"/>
              </a:srgbClr>
            </a:duotone>
          </a:blip>
          <a:srcRect b="20582"/>
          <a:stretch>
            <a:fillRect/>
          </a:stretch>
        </p:blipFill>
        <p:spPr bwMode="auto">
          <a:xfrm>
            <a:off x="3347865" y="2757222"/>
            <a:ext cx="2808312" cy="1823905"/>
          </a:xfrm>
          <a:prstGeom prst="rect">
            <a:avLst/>
          </a:prstGeom>
          <a:noFill/>
          <a:ln w="3175">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6758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4325"/>
                                        </p:tgtEl>
                                        <p:attrNameLst>
                                          <p:attrName>style.visibility</p:attrName>
                                        </p:attrNameLst>
                                      </p:cBhvr>
                                      <p:to>
                                        <p:strVal val="visible"/>
                                      </p:to>
                                    </p:set>
                                    <p:anim calcmode="lin" valueType="num">
                                      <p:cBhvr>
                                        <p:cTn id="7" dur="1000" fill="hold"/>
                                        <p:tgtEl>
                                          <p:spTgt spid="184325"/>
                                        </p:tgtEl>
                                        <p:attrNameLst>
                                          <p:attrName>ppt_w</p:attrName>
                                        </p:attrNameLst>
                                      </p:cBhvr>
                                      <p:tavLst>
                                        <p:tav tm="0">
                                          <p:val>
                                            <p:fltVal val="0"/>
                                          </p:val>
                                        </p:tav>
                                        <p:tav tm="100000">
                                          <p:val>
                                            <p:strVal val="#ppt_w"/>
                                          </p:val>
                                        </p:tav>
                                      </p:tavLst>
                                    </p:anim>
                                    <p:anim calcmode="lin" valueType="num">
                                      <p:cBhvr>
                                        <p:cTn id="8" dur="1000" fill="hold"/>
                                        <p:tgtEl>
                                          <p:spTgt spid="1843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4326"/>
                                        </p:tgtEl>
                                        <p:attrNameLst>
                                          <p:attrName>style.visibility</p:attrName>
                                        </p:attrNameLst>
                                      </p:cBhvr>
                                      <p:to>
                                        <p:strVal val="visible"/>
                                      </p:to>
                                    </p:set>
                                    <p:anim calcmode="lin" valueType="num">
                                      <p:cBhvr>
                                        <p:cTn id="13" dur="1000" fill="hold"/>
                                        <p:tgtEl>
                                          <p:spTgt spid="184326"/>
                                        </p:tgtEl>
                                        <p:attrNameLst>
                                          <p:attrName>ppt_w</p:attrName>
                                        </p:attrNameLst>
                                      </p:cBhvr>
                                      <p:tavLst>
                                        <p:tav tm="0">
                                          <p:val>
                                            <p:fltVal val="0"/>
                                          </p:val>
                                        </p:tav>
                                        <p:tav tm="100000">
                                          <p:val>
                                            <p:strVal val="#ppt_w"/>
                                          </p:val>
                                        </p:tav>
                                      </p:tavLst>
                                    </p:anim>
                                    <p:anim calcmode="lin" valueType="num">
                                      <p:cBhvr>
                                        <p:cTn id="14" dur="1000" fill="hold"/>
                                        <p:tgtEl>
                                          <p:spTgt spid="18432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84327"/>
                                        </p:tgtEl>
                                        <p:attrNameLst>
                                          <p:attrName>style.visibility</p:attrName>
                                        </p:attrNameLst>
                                      </p:cBhvr>
                                      <p:to>
                                        <p:strVal val="visible"/>
                                      </p:to>
                                    </p:set>
                                    <p:anim calcmode="lin" valueType="num">
                                      <p:cBhvr>
                                        <p:cTn id="19" dur="1000" fill="hold"/>
                                        <p:tgtEl>
                                          <p:spTgt spid="184327"/>
                                        </p:tgtEl>
                                        <p:attrNameLst>
                                          <p:attrName>ppt_w</p:attrName>
                                        </p:attrNameLst>
                                      </p:cBhvr>
                                      <p:tavLst>
                                        <p:tav tm="0">
                                          <p:val>
                                            <p:fltVal val="0"/>
                                          </p:val>
                                        </p:tav>
                                        <p:tav tm="100000">
                                          <p:val>
                                            <p:strVal val="#ppt_w"/>
                                          </p:val>
                                        </p:tav>
                                      </p:tavLst>
                                    </p:anim>
                                    <p:anim calcmode="lin" valueType="num">
                                      <p:cBhvr>
                                        <p:cTn id="20" dur="1000" fill="hold"/>
                                        <p:tgtEl>
                                          <p:spTgt spid="1843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6CD6-968E-010F-5A61-3ACB1B776634}"/>
              </a:ext>
            </a:extLst>
          </p:cNvPr>
          <p:cNvSpPr>
            <a:spLocks noGrp="1"/>
          </p:cNvSpPr>
          <p:nvPr>
            <p:ph type="title"/>
          </p:nvPr>
        </p:nvSpPr>
        <p:spPr>
          <a:xfrm>
            <a:off x="1465312" y="5949280"/>
            <a:ext cx="7283152" cy="619512"/>
          </a:xfrm>
        </p:spPr>
        <p:txBody>
          <a:bodyPr/>
          <a:lstStyle/>
          <a:p>
            <a:pPr algn="r"/>
            <a:r>
              <a:rPr lang="en-GB" dirty="0"/>
              <a:t>Practical steps for the IRC</a:t>
            </a:r>
          </a:p>
        </p:txBody>
      </p:sp>
      <p:sp>
        <p:nvSpPr>
          <p:cNvPr id="3" name="Content Placeholder 2">
            <a:extLst>
              <a:ext uri="{FF2B5EF4-FFF2-40B4-BE49-F238E27FC236}">
                <a16:creationId xmlns:a16="http://schemas.microsoft.com/office/drawing/2014/main" id="{4FA30C39-537A-C7EC-1CD5-56396832B1F5}"/>
              </a:ext>
            </a:extLst>
          </p:cNvPr>
          <p:cNvSpPr>
            <a:spLocks noGrp="1"/>
          </p:cNvSpPr>
          <p:nvPr>
            <p:ph idx="1"/>
          </p:nvPr>
        </p:nvSpPr>
        <p:spPr>
          <a:xfrm>
            <a:off x="395536" y="453550"/>
            <a:ext cx="8075240" cy="5207697"/>
          </a:xfrm>
        </p:spPr>
        <p:txBody>
          <a:bodyPr/>
          <a:lstStyle/>
          <a:p>
            <a:pPr marL="0" indent="0">
              <a:buNone/>
            </a:pPr>
            <a:r>
              <a:rPr lang="en-US" sz="2200" dirty="0"/>
              <a:t>22.In cases in which the individual may lack capacity in respect of a particular decision, the member of staff who has identified the possible lack of capacity should take any necessary steps to ensure that the individual has access to legal representation and that any necessary reasonable adjustments are made to accommodate this or to facilitate any daily living issues experienced by the individuals. </a:t>
            </a:r>
            <a:br>
              <a:rPr lang="en-US" sz="2200" dirty="0"/>
            </a:br>
            <a:r>
              <a:rPr lang="en-US" sz="2200" dirty="0"/>
              <a:t>Where appropriate, this </a:t>
            </a:r>
            <a:br>
              <a:rPr lang="en-US" sz="2200" dirty="0"/>
            </a:br>
            <a:r>
              <a:rPr lang="en-US" sz="2200" dirty="0"/>
              <a:t>consideration should be carried </a:t>
            </a:r>
          </a:p>
          <a:p>
            <a:pPr marL="0" indent="0">
              <a:buNone/>
            </a:pPr>
            <a:r>
              <a:rPr lang="en-US" sz="2200" dirty="0"/>
              <a:t>out with the support of </a:t>
            </a:r>
            <a:br>
              <a:rPr lang="en-US" sz="2200" dirty="0"/>
            </a:br>
            <a:r>
              <a:rPr lang="en-US" sz="2200" dirty="0"/>
              <a:t>healthcare and other members </a:t>
            </a:r>
            <a:br>
              <a:rPr lang="en-US" sz="2200" dirty="0"/>
            </a:br>
            <a:r>
              <a:rPr lang="en-US" sz="2200" dirty="0"/>
              <a:t>of staff</a:t>
            </a:r>
            <a:endParaRPr lang="en-GB" sz="2000" dirty="0"/>
          </a:p>
        </p:txBody>
      </p:sp>
      <p:pic>
        <p:nvPicPr>
          <p:cNvPr id="4" name="Picture 3" descr="A close-up of a document&#10;&#10;Description automatically generated">
            <a:extLst>
              <a:ext uri="{FF2B5EF4-FFF2-40B4-BE49-F238E27FC236}">
                <a16:creationId xmlns:a16="http://schemas.microsoft.com/office/drawing/2014/main" id="{AEB1E7F2-6819-03FE-820F-6482A3C029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140605"/>
            <a:ext cx="3318955" cy="2678937"/>
          </a:xfrm>
          <a:prstGeom prst="rect">
            <a:avLst/>
          </a:prstGeom>
          <a:scene3d>
            <a:camera prst="orthographicFront"/>
            <a:lightRig rig="threePt" dir="t"/>
          </a:scene3d>
          <a:sp3d>
            <a:bevelT/>
          </a:sp3d>
        </p:spPr>
      </p:pic>
    </p:spTree>
    <p:extLst>
      <p:ext uri="{BB962C8B-B14F-4D97-AF65-F5344CB8AC3E}">
        <p14:creationId xmlns:p14="http://schemas.microsoft.com/office/powerpoint/2010/main" val="417845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E4487-E3F3-7F05-89C4-CEA9CFD26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70722-6E9B-4443-5C10-892391C1C441}"/>
              </a:ext>
            </a:extLst>
          </p:cNvPr>
          <p:cNvSpPr>
            <a:spLocks noGrp="1"/>
          </p:cNvSpPr>
          <p:nvPr>
            <p:ph type="title"/>
          </p:nvPr>
        </p:nvSpPr>
        <p:spPr>
          <a:xfrm>
            <a:off x="1435922" y="5877272"/>
            <a:ext cx="7283152" cy="619512"/>
          </a:xfrm>
        </p:spPr>
        <p:txBody>
          <a:bodyPr/>
          <a:lstStyle/>
          <a:p>
            <a:pPr algn="r"/>
            <a:r>
              <a:rPr lang="en-GB" dirty="0"/>
              <a:t>But ……..</a:t>
            </a:r>
          </a:p>
        </p:txBody>
      </p:sp>
      <p:sp>
        <p:nvSpPr>
          <p:cNvPr id="3" name="Content Placeholder 2">
            <a:extLst>
              <a:ext uri="{FF2B5EF4-FFF2-40B4-BE49-F238E27FC236}">
                <a16:creationId xmlns:a16="http://schemas.microsoft.com/office/drawing/2014/main" id="{F477452C-C965-3FF9-288C-D71C98DA4C9F}"/>
              </a:ext>
            </a:extLst>
          </p:cNvPr>
          <p:cNvSpPr>
            <a:spLocks noGrp="1"/>
          </p:cNvSpPr>
          <p:nvPr>
            <p:ph idx="1"/>
          </p:nvPr>
        </p:nvSpPr>
        <p:spPr>
          <a:xfrm>
            <a:off x="502920" y="530352"/>
            <a:ext cx="8183880" cy="5490936"/>
          </a:xfrm>
        </p:spPr>
        <p:txBody>
          <a:bodyPr/>
          <a:lstStyle/>
          <a:p>
            <a:r>
              <a:rPr lang="en-GB" dirty="0"/>
              <a:t>Let me introduce you to WHH:</a:t>
            </a:r>
          </a:p>
          <a:p>
            <a:r>
              <a:rPr lang="en-GB" dirty="0"/>
              <a:t>Judicial Review December 2023</a:t>
            </a:r>
          </a:p>
          <a:p>
            <a:endParaRPr lang="en-GB" dirty="0"/>
          </a:p>
        </p:txBody>
      </p:sp>
      <p:pic>
        <p:nvPicPr>
          <p:cNvPr id="5" name="Picture 4" descr="A close-up of a document&#10;&#10;Description automatically generated">
            <a:extLst>
              <a:ext uri="{FF2B5EF4-FFF2-40B4-BE49-F238E27FC236}">
                <a16:creationId xmlns:a16="http://schemas.microsoft.com/office/drawing/2014/main" id="{BD856FFE-C39F-6C50-ACDD-95D85760D8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565" y="2583728"/>
            <a:ext cx="2598875" cy="2097715"/>
          </a:xfrm>
          <a:prstGeom prst="rect">
            <a:avLst/>
          </a:prstGeom>
          <a:scene3d>
            <a:camera prst="orthographicFront"/>
            <a:lightRig rig="threePt" dir="t"/>
          </a:scene3d>
          <a:sp3d>
            <a:bevelT/>
          </a:sp3d>
        </p:spPr>
      </p:pic>
      <p:pic>
        <p:nvPicPr>
          <p:cNvPr id="4" name="Picture 3">
            <a:extLst>
              <a:ext uri="{FF2B5EF4-FFF2-40B4-BE49-F238E27FC236}">
                <a16:creationId xmlns:a16="http://schemas.microsoft.com/office/drawing/2014/main" id="{9758BDA2-A08E-E6E7-D3A0-CCE859621E6B}"/>
              </a:ext>
            </a:extLst>
          </p:cNvPr>
          <p:cNvPicPr>
            <a:picLocks noChangeAspect="1"/>
          </p:cNvPicPr>
          <p:nvPr/>
        </p:nvPicPr>
        <p:blipFill>
          <a:blip r:embed="rId4"/>
          <a:stretch>
            <a:fillRect/>
          </a:stretch>
        </p:blipFill>
        <p:spPr>
          <a:xfrm>
            <a:off x="611560" y="2529761"/>
            <a:ext cx="2160240" cy="2160240"/>
          </a:xfrm>
          <a:prstGeom prst="rect">
            <a:avLst/>
          </a:prstGeom>
          <a:scene3d>
            <a:camera prst="orthographicFront"/>
            <a:lightRig rig="threePt" dir="t"/>
          </a:scene3d>
          <a:sp3d>
            <a:bevelT/>
          </a:sp3d>
        </p:spPr>
      </p:pic>
      <p:pic>
        <p:nvPicPr>
          <p:cNvPr id="6" name="Picture 5">
            <a:extLst>
              <a:ext uri="{FF2B5EF4-FFF2-40B4-BE49-F238E27FC236}">
                <a16:creationId xmlns:a16="http://schemas.microsoft.com/office/drawing/2014/main" id="{0DEA9C6F-E57C-F64B-278D-42E11F2CE2A4}"/>
              </a:ext>
            </a:extLst>
          </p:cNvPr>
          <p:cNvPicPr>
            <a:picLocks noChangeAspect="1"/>
          </p:cNvPicPr>
          <p:nvPr/>
        </p:nvPicPr>
        <p:blipFill>
          <a:blip r:embed="rId5"/>
          <a:stretch>
            <a:fillRect/>
          </a:stretch>
        </p:blipFill>
        <p:spPr>
          <a:xfrm>
            <a:off x="3342945" y="2538318"/>
            <a:ext cx="2143125" cy="2143125"/>
          </a:xfrm>
          <a:prstGeom prst="rect">
            <a:avLst/>
          </a:prstGeom>
          <a:scene3d>
            <a:camera prst="orthographicFront"/>
            <a:lightRig rig="threePt" dir="t"/>
          </a:scene3d>
          <a:sp3d>
            <a:bevelT/>
          </a:sp3d>
        </p:spPr>
      </p:pic>
      <p:sp>
        <p:nvSpPr>
          <p:cNvPr id="7" name="Star: 5 Points 6">
            <a:extLst>
              <a:ext uri="{FF2B5EF4-FFF2-40B4-BE49-F238E27FC236}">
                <a16:creationId xmlns:a16="http://schemas.microsoft.com/office/drawing/2014/main" id="{65BA9A25-CA70-39E2-247B-5ACC6EA236B2}"/>
              </a:ext>
            </a:extLst>
          </p:cNvPr>
          <p:cNvSpPr/>
          <p:nvPr/>
        </p:nvSpPr>
        <p:spPr>
          <a:xfrm>
            <a:off x="0" y="55280"/>
            <a:ext cx="683568" cy="6480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5307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4E8E9-6750-E33B-00A1-D8F744F947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2D98D-BBC0-6F80-B9B1-D22CEAE1D6FE}"/>
              </a:ext>
            </a:extLst>
          </p:cNvPr>
          <p:cNvSpPr>
            <a:spLocks noGrp="1"/>
          </p:cNvSpPr>
          <p:nvPr>
            <p:ph type="title"/>
          </p:nvPr>
        </p:nvSpPr>
        <p:spPr>
          <a:xfrm>
            <a:off x="1435922" y="5877272"/>
            <a:ext cx="7283152" cy="619512"/>
          </a:xfrm>
        </p:spPr>
        <p:txBody>
          <a:bodyPr/>
          <a:lstStyle/>
          <a:p>
            <a:pPr algn="r"/>
            <a:r>
              <a:rPr lang="en-GB" dirty="0"/>
              <a:t>But ……..</a:t>
            </a:r>
          </a:p>
        </p:txBody>
      </p:sp>
      <p:sp>
        <p:nvSpPr>
          <p:cNvPr id="3" name="Content Placeholder 2">
            <a:extLst>
              <a:ext uri="{FF2B5EF4-FFF2-40B4-BE49-F238E27FC236}">
                <a16:creationId xmlns:a16="http://schemas.microsoft.com/office/drawing/2014/main" id="{5548631B-BF6A-6B06-B53F-51C03928220C}"/>
              </a:ext>
            </a:extLst>
          </p:cNvPr>
          <p:cNvSpPr>
            <a:spLocks noGrp="1"/>
          </p:cNvSpPr>
          <p:nvPr>
            <p:ph idx="1"/>
          </p:nvPr>
        </p:nvSpPr>
        <p:spPr>
          <a:xfrm>
            <a:off x="502920" y="530352"/>
            <a:ext cx="8183880" cy="5283837"/>
          </a:xfrm>
        </p:spPr>
        <p:txBody>
          <a:bodyPr/>
          <a:lstStyle/>
          <a:p>
            <a:r>
              <a:rPr lang="en-US" sz="1800" i="0" dirty="0">
                <a:solidFill>
                  <a:srgbClr val="333333"/>
                </a:solidFill>
                <a:effectLst/>
                <a:latin typeface="Arial" panose="020B0604020202020204" pitchFamily="34" charset="0"/>
              </a:rPr>
              <a:t>the Home Office conceded that Detention Services Order 04/2020: Mental Vulnerability and Immigration Detention (“the DSO”) is not operating ‘effectively or as intended in certain cases, in particular, in cases where concerns are raised about a detained individual’s ability to make immigration related decisions’.</a:t>
            </a:r>
          </a:p>
          <a:p>
            <a:r>
              <a:rPr lang="en-US" sz="18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rPr>
              <a:t>1. It was in breach of the Defendant’s Adults at Risk in Immigration Detention Guidance (“the AAR Policy”)</a:t>
            </a:r>
          </a:p>
          <a:p>
            <a:r>
              <a:rPr lang="en-US" sz="18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rPr>
              <a:t>2. It was inconsistent with the Hardial Singh principles, particularly in circumstances where the Defendant had failed to comply with his own Detention Case Progression Panels Policy</a:t>
            </a:r>
          </a:p>
          <a:p>
            <a:r>
              <a:rPr lang="en-US" sz="18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rPr>
              <a:t>3… t</a:t>
            </a:r>
            <a:r>
              <a:rPr lang="en-US" sz="1800" b="0" i="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rPr>
              <a:t>he Defendant  </a:t>
            </a:r>
            <a:r>
              <a:rPr lang="en-US" sz="18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rPr>
              <a:t>did not make adequate arrangements to treat WHH differently from a detained individual without a learning disability, in particular by  failing ……   to assess WHH’s mental capacity to make decisions relevant to his immigration position and detention </a:t>
            </a:r>
          </a:p>
          <a:p>
            <a:r>
              <a:rPr lang="en-US" sz="1800" b="0" i="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rPr>
              <a:t>The Defendant indirectly discriminated against WHH, contrary to s.19 of the               -              Equality Act 2010, by failing to screen those detained </a:t>
            </a:r>
            <a:br>
              <a:rPr lang="en-US" sz="1800" b="0" i="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rPr>
            </a:br>
            <a:r>
              <a:rPr lang="en-US" sz="1800" b="0" i="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rPr>
              <a:t>-              under immigration powers for learning disabilities</a:t>
            </a:r>
            <a:r>
              <a:rPr lang="en-US" sz="1400" b="0" i="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rPr>
              <a:t>.</a:t>
            </a:r>
            <a:br>
              <a:rPr lang="en-US" sz="1400" dirty="0"/>
            </a:br>
            <a:endParaRPr lang="en-GB" sz="2000" dirty="0">
              <a:solidFill>
                <a:srgbClr val="333333"/>
              </a:solidFill>
              <a:latin typeface="Arial" panose="020B0604020202020204" pitchFamily="34" charset="0"/>
            </a:endParaRPr>
          </a:p>
        </p:txBody>
      </p:sp>
      <p:pic>
        <p:nvPicPr>
          <p:cNvPr id="5" name="Picture 4" descr="A close-up of a document&#10;&#10;Description automatically generated">
            <a:extLst>
              <a:ext uri="{FF2B5EF4-FFF2-40B4-BE49-F238E27FC236}">
                <a16:creationId xmlns:a16="http://schemas.microsoft.com/office/drawing/2014/main" id="{A2FE4E3A-641C-5EEB-6987-1EDC45C14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989" y="4905873"/>
            <a:ext cx="1125320" cy="908316"/>
          </a:xfrm>
          <a:prstGeom prst="rect">
            <a:avLst/>
          </a:prstGeom>
          <a:scene3d>
            <a:camera prst="orthographicFront"/>
            <a:lightRig rig="threePt" dir="t"/>
          </a:scene3d>
          <a:sp3d>
            <a:bevelT/>
          </a:sp3d>
        </p:spPr>
      </p:pic>
      <p:pic>
        <p:nvPicPr>
          <p:cNvPr id="4" name="Picture 3">
            <a:extLst>
              <a:ext uri="{FF2B5EF4-FFF2-40B4-BE49-F238E27FC236}">
                <a16:creationId xmlns:a16="http://schemas.microsoft.com/office/drawing/2014/main" id="{2D2E07CF-C730-904E-F942-BE70378C55EB}"/>
              </a:ext>
            </a:extLst>
          </p:cNvPr>
          <p:cNvPicPr>
            <a:picLocks noChangeAspect="1"/>
          </p:cNvPicPr>
          <p:nvPr/>
        </p:nvPicPr>
        <p:blipFill>
          <a:blip r:embed="rId4"/>
          <a:stretch>
            <a:fillRect/>
          </a:stretch>
        </p:blipFill>
        <p:spPr>
          <a:xfrm>
            <a:off x="899592" y="4882114"/>
            <a:ext cx="908315" cy="908315"/>
          </a:xfrm>
          <a:prstGeom prst="rect">
            <a:avLst/>
          </a:prstGeom>
          <a:scene3d>
            <a:camera prst="orthographicFront"/>
            <a:lightRig rig="threePt" dir="t"/>
          </a:scene3d>
          <a:sp3d>
            <a:bevelT/>
          </a:sp3d>
        </p:spPr>
      </p:pic>
      <p:sp>
        <p:nvSpPr>
          <p:cNvPr id="7" name="TextBox 6">
            <a:extLst>
              <a:ext uri="{FF2B5EF4-FFF2-40B4-BE49-F238E27FC236}">
                <a16:creationId xmlns:a16="http://schemas.microsoft.com/office/drawing/2014/main" id="{333EA527-D33F-0D3E-4AAD-34811B6956EF}"/>
              </a:ext>
            </a:extLst>
          </p:cNvPr>
          <p:cNvSpPr txBox="1"/>
          <p:nvPr/>
        </p:nvSpPr>
        <p:spPr>
          <a:xfrm rot="20857771">
            <a:off x="670179" y="1165379"/>
            <a:ext cx="8064896" cy="2862322"/>
          </a:xfrm>
          <a:prstGeom prst="rect">
            <a:avLst/>
          </a:prstGeom>
          <a:solidFill>
            <a:schemeClr val="bg1">
              <a:lumMod val="95000"/>
            </a:schemeClr>
          </a:solidFill>
          <a:scene3d>
            <a:camera prst="orthographicFront"/>
            <a:lightRig rig="threePt" dir="t"/>
          </a:scene3d>
          <a:sp3d>
            <a:bevelT/>
          </a:sp3d>
        </p:spPr>
        <p:txBody>
          <a:bodyPr wrap="square" rtlCol="0">
            <a:spAutoFit/>
          </a:bodyPr>
          <a:lstStyle/>
          <a:p>
            <a:pPr marL="400050" indent="-400050">
              <a:buAutoNum type="romanLcPeriod"/>
            </a:pPr>
            <a:r>
              <a:rPr lang="en-US" dirty="0"/>
              <a:t>The Secretary of State must intend to deport the person and can only use the power to detain for that purpose; </a:t>
            </a:r>
          </a:p>
          <a:p>
            <a:pPr marL="400050" indent="-400050">
              <a:buAutoNum type="romanLcPeriod"/>
            </a:pPr>
            <a:r>
              <a:rPr lang="en-US" dirty="0"/>
              <a:t>The deportee may only be detained for a period that is reasonable in all the circumstances; </a:t>
            </a:r>
          </a:p>
          <a:p>
            <a:pPr marL="400050" indent="-400050">
              <a:buAutoNum type="romanLcPeriod"/>
            </a:pPr>
            <a:r>
              <a:rPr lang="en-US" dirty="0"/>
              <a:t>If, before the expiry of the reasonable period, it becomes apparent that the Secretary of State will not be able to effect deportation within that reasonable period, he should not seek to exercise the power of detention; </a:t>
            </a:r>
          </a:p>
          <a:p>
            <a:pPr marL="400050" indent="-400050">
              <a:buAutoNum type="romanLcPeriod"/>
            </a:pPr>
            <a:r>
              <a:rPr lang="en-US" dirty="0"/>
              <a:t>The Secretary of State should act with reasonable diligence and expedition.</a:t>
            </a:r>
            <a:endParaRPr lang="en-GB" dirty="0"/>
          </a:p>
        </p:txBody>
      </p:sp>
    </p:spTree>
    <p:extLst>
      <p:ext uri="{BB962C8B-B14F-4D97-AF65-F5344CB8AC3E}">
        <p14:creationId xmlns:p14="http://schemas.microsoft.com/office/powerpoint/2010/main" val="25581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 calcmode="lin" valueType="num">
                                      <p:cBhvr>
                                        <p:cTn id="16" dur="1000"/>
                                        <p:tgtEl>
                                          <p:spTgt spid="7"/>
                                        </p:tgtEl>
                                        <p:attrNameLst>
                                          <p:attrName>style.rotation</p:attrName>
                                        </p:attrNameLst>
                                      </p:cBhvr>
                                      <p:tavLst>
                                        <p:tav tm="0">
                                          <p:val>
                                            <p:fltVal val="0"/>
                                          </p:val>
                                        </p:tav>
                                        <p:tav tm="100000">
                                          <p:val>
                                            <p:fltVal val="9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0FDA-8B71-6624-6FCF-14A56AC3EBD4}"/>
              </a:ext>
            </a:extLst>
          </p:cNvPr>
          <p:cNvSpPr>
            <a:spLocks noGrp="1"/>
          </p:cNvSpPr>
          <p:nvPr>
            <p:ph type="title"/>
          </p:nvPr>
        </p:nvSpPr>
        <p:spPr>
          <a:xfrm>
            <a:off x="3707904" y="5877272"/>
            <a:ext cx="5112568" cy="576064"/>
          </a:xfrm>
        </p:spPr>
        <p:txBody>
          <a:bodyPr>
            <a:normAutofit fontScale="90000"/>
          </a:bodyPr>
          <a:lstStyle/>
          <a:p>
            <a:r>
              <a:rPr lang="en-GB" dirty="0"/>
              <a:t>Off to the High court ….</a:t>
            </a:r>
          </a:p>
        </p:txBody>
      </p:sp>
      <p:sp>
        <p:nvSpPr>
          <p:cNvPr id="3" name="Content Placeholder 2">
            <a:extLst>
              <a:ext uri="{FF2B5EF4-FFF2-40B4-BE49-F238E27FC236}">
                <a16:creationId xmlns:a16="http://schemas.microsoft.com/office/drawing/2014/main" id="{1F334194-105F-4D31-C634-3C909AD3B59A}"/>
              </a:ext>
            </a:extLst>
          </p:cNvPr>
          <p:cNvSpPr>
            <a:spLocks noGrp="1"/>
          </p:cNvSpPr>
          <p:nvPr>
            <p:ph idx="1"/>
          </p:nvPr>
        </p:nvSpPr>
        <p:spPr>
          <a:xfrm>
            <a:off x="502920" y="530352"/>
            <a:ext cx="8183880" cy="3138369"/>
          </a:xfrm>
        </p:spPr>
        <p:txBody>
          <a:bodyPr/>
          <a:lstStyle/>
          <a:p>
            <a:pPr marL="0" indent="0">
              <a:buNone/>
            </a:pPr>
            <a:r>
              <a:rPr lang="en-GB" sz="2600" u="sng" dirty="0"/>
              <a:t>The HO acknowledged:</a:t>
            </a:r>
          </a:p>
          <a:p>
            <a:r>
              <a:rPr lang="en-GB" sz="2600" dirty="0"/>
              <a:t>There is no mechanism to identify those without capacity to make decisions relevant to their detention</a:t>
            </a:r>
          </a:p>
          <a:p>
            <a:r>
              <a:rPr lang="en-GB" sz="2600" dirty="0"/>
              <a:t>They did not screen for learning disabilities</a:t>
            </a:r>
          </a:p>
          <a:p>
            <a:r>
              <a:rPr lang="en-GB" sz="2600" dirty="0"/>
              <a:t>The mental vulnerability log is not operational</a:t>
            </a:r>
          </a:p>
          <a:p>
            <a:r>
              <a:rPr lang="en-GB" sz="2600" dirty="0"/>
              <a:t>The Home Office central record of mental capacity assessments is not operational</a:t>
            </a:r>
          </a:p>
          <a:p>
            <a:endParaRPr lang="en-GB" dirty="0"/>
          </a:p>
        </p:txBody>
      </p:sp>
      <p:pic>
        <p:nvPicPr>
          <p:cNvPr id="4" name="Picture 3">
            <a:extLst>
              <a:ext uri="{FF2B5EF4-FFF2-40B4-BE49-F238E27FC236}">
                <a16:creationId xmlns:a16="http://schemas.microsoft.com/office/drawing/2014/main" id="{84386EE3-0864-B0EC-5DB8-2FEC055BCAFF}"/>
              </a:ext>
            </a:extLst>
          </p:cNvPr>
          <p:cNvPicPr>
            <a:picLocks noChangeAspect="1"/>
          </p:cNvPicPr>
          <p:nvPr/>
        </p:nvPicPr>
        <p:blipFill>
          <a:blip r:embed="rId3"/>
          <a:stretch>
            <a:fillRect/>
          </a:stretch>
        </p:blipFill>
        <p:spPr>
          <a:xfrm>
            <a:off x="683568" y="3986047"/>
            <a:ext cx="1872208" cy="1877423"/>
          </a:xfrm>
          <a:prstGeom prst="rect">
            <a:avLst/>
          </a:prstGeom>
        </p:spPr>
      </p:pic>
      <p:pic>
        <p:nvPicPr>
          <p:cNvPr id="5" name="Picture 4">
            <a:extLst>
              <a:ext uri="{FF2B5EF4-FFF2-40B4-BE49-F238E27FC236}">
                <a16:creationId xmlns:a16="http://schemas.microsoft.com/office/drawing/2014/main" id="{71AE770D-8F57-A774-30C6-BABAF5EF6069}"/>
              </a:ext>
            </a:extLst>
          </p:cNvPr>
          <p:cNvPicPr>
            <a:picLocks noChangeAspect="1"/>
          </p:cNvPicPr>
          <p:nvPr/>
        </p:nvPicPr>
        <p:blipFill>
          <a:blip r:embed="rId4"/>
          <a:stretch>
            <a:fillRect/>
          </a:stretch>
        </p:blipFill>
        <p:spPr>
          <a:xfrm>
            <a:off x="6159070" y="4041681"/>
            <a:ext cx="2335645" cy="1750392"/>
          </a:xfrm>
          <a:prstGeom prst="rect">
            <a:avLst/>
          </a:prstGeom>
          <a:scene3d>
            <a:camera prst="orthographicFront"/>
            <a:lightRig rig="threePt" dir="t"/>
          </a:scene3d>
          <a:sp3d>
            <a:bevelT/>
          </a:sp3d>
        </p:spPr>
      </p:pic>
      <p:sp>
        <p:nvSpPr>
          <p:cNvPr id="8" name="Star: 5 Points 7">
            <a:extLst>
              <a:ext uri="{FF2B5EF4-FFF2-40B4-BE49-F238E27FC236}">
                <a16:creationId xmlns:a16="http://schemas.microsoft.com/office/drawing/2014/main" id="{E1688AE5-466B-8F0F-449C-CC5B42E73E03}"/>
              </a:ext>
            </a:extLst>
          </p:cNvPr>
          <p:cNvSpPr/>
          <p:nvPr/>
        </p:nvSpPr>
        <p:spPr>
          <a:xfrm>
            <a:off x="115416" y="21494"/>
            <a:ext cx="683568" cy="6480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p>
        </p:txBody>
      </p:sp>
    </p:spTree>
    <p:extLst>
      <p:ext uri="{BB962C8B-B14F-4D97-AF65-F5344CB8AC3E}">
        <p14:creationId xmlns:p14="http://schemas.microsoft.com/office/powerpoint/2010/main" val="181262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56D7-9D44-CF75-7306-9AE851B4C37E}"/>
              </a:ext>
            </a:extLst>
          </p:cNvPr>
          <p:cNvSpPr>
            <a:spLocks noGrp="1"/>
          </p:cNvSpPr>
          <p:nvPr>
            <p:ph type="title"/>
          </p:nvPr>
        </p:nvSpPr>
        <p:spPr>
          <a:xfrm>
            <a:off x="1115616" y="5373216"/>
            <a:ext cx="7859216" cy="1051560"/>
          </a:xfrm>
        </p:spPr>
        <p:txBody>
          <a:bodyPr>
            <a:normAutofit/>
          </a:bodyPr>
          <a:lstStyle/>
          <a:p>
            <a:r>
              <a:rPr lang="en-GB" sz="2300" dirty="0"/>
              <a:t>Litigation capacity or fitness to be interviewed</a:t>
            </a:r>
          </a:p>
        </p:txBody>
      </p:sp>
      <p:sp>
        <p:nvSpPr>
          <p:cNvPr id="3" name="Content Placeholder 2">
            <a:extLst>
              <a:ext uri="{FF2B5EF4-FFF2-40B4-BE49-F238E27FC236}">
                <a16:creationId xmlns:a16="http://schemas.microsoft.com/office/drawing/2014/main" id="{F7D10DBC-FA05-DFCD-6C5C-F43D61631A20}"/>
              </a:ext>
            </a:extLst>
          </p:cNvPr>
          <p:cNvSpPr>
            <a:spLocks noGrp="1"/>
          </p:cNvSpPr>
          <p:nvPr>
            <p:ph idx="1"/>
          </p:nvPr>
        </p:nvSpPr>
        <p:spPr>
          <a:xfrm>
            <a:off x="1326468" y="548680"/>
            <a:ext cx="6491064" cy="666400"/>
          </a:xfrm>
        </p:spPr>
        <p:txBody>
          <a:bodyPr/>
          <a:lstStyle/>
          <a:p>
            <a:pPr marL="0" indent="0" algn="ctr">
              <a:buNone/>
            </a:pPr>
            <a:r>
              <a:rPr lang="en-GB" dirty="0"/>
              <a:t>Is there a decision for P to make?</a:t>
            </a:r>
          </a:p>
        </p:txBody>
      </p:sp>
      <p:sp>
        <p:nvSpPr>
          <p:cNvPr id="11" name="Content Placeholder 2">
            <a:extLst>
              <a:ext uri="{FF2B5EF4-FFF2-40B4-BE49-F238E27FC236}">
                <a16:creationId xmlns:a16="http://schemas.microsoft.com/office/drawing/2014/main" id="{96B75997-928E-2D7C-BD66-EEDBADFD9B08}"/>
              </a:ext>
            </a:extLst>
          </p:cNvPr>
          <p:cNvSpPr txBox="1">
            <a:spLocks/>
          </p:cNvSpPr>
          <p:nvPr/>
        </p:nvSpPr>
        <p:spPr bwMode="auto">
          <a:xfrm>
            <a:off x="447402" y="2492896"/>
            <a:ext cx="3722375" cy="1143661"/>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1" fontAlgn="base" hangingPunct="1">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1" fontAlgn="base" hangingPunct="1">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1" fontAlgn="base" hangingPunct="1">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Font typeface="Wingdings 2" pitchFamily="18" charset="2"/>
              <a:buNone/>
            </a:pPr>
            <a:r>
              <a:rPr lang="en-GB" dirty="0">
                <a:solidFill>
                  <a:schemeClr val="accent4">
                    <a:lumMod val="75000"/>
                  </a:schemeClr>
                </a:solidFill>
                <a:effectLst>
                  <a:outerShdw blurRad="38100" dist="38100" dir="2700000" algn="tl">
                    <a:srgbClr val="000000">
                      <a:alpha val="43137"/>
                    </a:srgbClr>
                  </a:outerShdw>
                </a:effectLst>
              </a:rPr>
              <a:t>Yes – Litigation Capacity</a:t>
            </a:r>
          </a:p>
          <a:p>
            <a:pPr marL="0" indent="0" algn="ctr">
              <a:buFont typeface="Wingdings 2" pitchFamily="18" charset="2"/>
              <a:buNone/>
            </a:pPr>
            <a:endParaRPr lang="en-GB" sz="1050" dirty="0"/>
          </a:p>
          <a:p>
            <a:pPr marL="0" indent="0" algn="ctr">
              <a:buFont typeface="Wingdings 2" pitchFamily="18" charset="2"/>
              <a:buNone/>
            </a:pPr>
            <a:endParaRPr lang="en-GB" sz="1400" dirty="0"/>
          </a:p>
        </p:txBody>
      </p:sp>
      <p:sp>
        <p:nvSpPr>
          <p:cNvPr id="12" name="Content Placeholder 2">
            <a:extLst>
              <a:ext uri="{FF2B5EF4-FFF2-40B4-BE49-F238E27FC236}">
                <a16:creationId xmlns:a16="http://schemas.microsoft.com/office/drawing/2014/main" id="{6B57DB53-2C9F-945B-461B-8D598775B821}"/>
              </a:ext>
            </a:extLst>
          </p:cNvPr>
          <p:cNvSpPr txBox="1">
            <a:spLocks/>
          </p:cNvSpPr>
          <p:nvPr/>
        </p:nvSpPr>
        <p:spPr bwMode="auto">
          <a:xfrm>
            <a:off x="4179575" y="2492895"/>
            <a:ext cx="4474841" cy="3206837"/>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1" fontAlgn="base" hangingPunct="1">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1" fontAlgn="base" hangingPunct="1">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1" fontAlgn="base" hangingPunct="1">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None/>
            </a:pPr>
            <a:r>
              <a:rPr lang="en-GB" dirty="0">
                <a:solidFill>
                  <a:schemeClr val="accent6">
                    <a:lumMod val="75000"/>
                  </a:schemeClr>
                </a:solidFill>
                <a:effectLst>
                  <a:outerShdw blurRad="38100" dist="38100" dir="2700000" algn="tl">
                    <a:srgbClr val="000000">
                      <a:alpha val="43137"/>
                    </a:srgbClr>
                  </a:outerShdw>
                </a:effectLst>
              </a:rPr>
              <a:t>No - Fitness for interview</a:t>
            </a:r>
          </a:p>
          <a:p>
            <a:pPr marL="0" marR="0" indent="0" algn="ctr" rtl="0">
              <a:buNone/>
            </a:pPr>
            <a:endParaRPr lang="en-US" sz="300" b="0" i="0" u="none" strike="noStrike" baseline="0" dirty="0">
              <a:solidFill>
                <a:srgbClr val="000000"/>
              </a:solidFill>
              <a:latin typeface="Calibri" panose="020F0502020204030204" pitchFamily="34" charset="0"/>
            </a:endParaRPr>
          </a:p>
          <a:p>
            <a:pPr marL="0" marR="0" indent="0" algn="r" rtl="0">
              <a:buNone/>
            </a:pPr>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3455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74E4-A722-4701-0247-E016258D1FBA}"/>
              </a:ext>
            </a:extLst>
          </p:cNvPr>
          <p:cNvSpPr>
            <a:spLocks noGrp="1"/>
          </p:cNvSpPr>
          <p:nvPr>
            <p:ph type="title"/>
          </p:nvPr>
        </p:nvSpPr>
        <p:spPr>
          <a:xfrm>
            <a:off x="3635896" y="5877272"/>
            <a:ext cx="5055803" cy="619512"/>
          </a:xfrm>
        </p:spPr>
        <p:txBody>
          <a:bodyPr>
            <a:normAutofit fontScale="90000"/>
          </a:bodyPr>
          <a:lstStyle/>
          <a:p>
            <a:r>
              <a:rPr lang="en-GB" dirty="0">
                <a:solidFill>
                  <a:schemeClr val="accent6">
                    <a:lumMod val="75000"/>
                  </a:schemeClr>
                </a:solidFill>
              </a:rPr>
              <a:t>Fitness for interview 1</a:t>
            </a:r>
          </a:p>
        </p:txBody>
      </p:sp>
      <p:sp>
        <p:nvSpPr>
          <p:cNvPr id="3" name="Content Placeholder 2">
            <a:extLst>
              <a:ext uri="{FF2B5EF4-FFF2-40B4-BE49-F238E27FC236}">
                <a16:creationId xmlns:a16="http://schemas.microsoft.com/office/drawing/2014/main" id="{4DAEE9DB-71EA-BCF9-44B7-46EF72AD891A}"/>
              </a:ext>
            </a:extLst>
          </p:cNvPr>
          <p:cNvSpPr>
            <a:spLocks noGrp="1"/>
          </p:cNvSpPr>
          <p:nvPr>
            <p:ph idx="1"/>
          </p:nvPr>
        </p:nvSpPr>
        <p:spPr/>
        <p:txBody>
          <a:bodyPr/>
          <a:lstStyle/>
          <a:p>
            <a:pPr marL="0" indent="0" algn="l" fontAlgn="base">
              <a:buNone/>
            </a:pPr>
            <a:r>
              <a:rPr lang="en-US" b="0" i="0" dirty="0">
                <a:solidFill>
                  <a:srgbClr val="333333"/>
                </a:solidFill>
                <a:effectLst/>
                <a:latin typeface="Noto Sans" panose="020B0502040504090204" pitchFamily="34" charset="0"/>
              </a:rPr>
              <a:t>‘A detainee may be at risk in an interview if:</a:t>
            </a:r>
            <a:endParaRPr lang="en-US" b="0" i="0" u="none" strike="noStrike" dirty="0">
              <a:solidFill>
                <a:srgbClr val="333333"/>
              </a:solidFill>
              <a:effectLst/>
              <a:latin typeface="inherit"/>
            </a:endParaRPr>
          </a:p>
          <a:p>
            <a:pPr marL="0" indent="0" algn="l" fontAlgn="base">
              <a:buNone/>
            </a:pPr>
            <a:r>
              <a:rPr lang="en-US" b="0" i="0" u="none" strike="noStrike" dirty="0">
                <a:solidFill>
                  <a:srgbClr val="333333"/>
                </a:solidFill>
                <a:effectLst/>
                <a:latin typeface="inherit"/>
              </a:rPr>
              <a:t>(a)</a:t>
            </a:r>
            <a:r>
              <a:rPr lang="en-US" b="0" i="0" dirty="0">
                <a:solidFill>
                  <a:srgbClr val="333333"/>
                </a:solidFill>
                <a:effectLst/>
                <a:latin typeface="inherit"/>
              </a:rPr>
              <a:t>conducting the interview could significantly harm the detainee's physical or mental state;</a:t>
            </a:r>
          </a:p>
          <a:p>
            <a:pPr marL="0" indent="0" algn="l" fontAlgn="base">
              <a:buNone/>
            </a:pPr>
            <a:endParaRPr lang="en-US" b="0" i="0" dirty="0">
              <a:solidFill>
                <a:srgbClr val="333333"/>
              </a:solidFill>
              <a:effectLst/>
              <a:latin typeface="inherit"/>
            </a:endParaRPr>
          </a:p>
          <a:p>
            <a:endParaRPr lang="en-US" sz="100" b="0" i="0" dirty="0">
              <a:solidFill>
                <a:srgbClr val="333333"/>
              </a:solidFill>
              <a:effectLst/>
              <a:latin typeface="inherit"/>
            </a:endParaRPr>
          </a:p>
          <a:p>
            <a:pPr marL="0" indent="0" algn="l" fontAlgn="base">
              <a:buNone/>
            </a:pPr>
            <a:r>
              <a:rPr lang="en-US" b="0" i="0" u="none" strike="noStrike" dirty="0">
                <a:solidFill>
                  <a:srgbClr val="333333"/>
                </a:solidFill>
                <a:effectLst/>
                <a:latin typeface="inherit"/>
              </a:rPr>
              <a:t>(b)</a:t>
            </a:r>
            <a:r>
              <a:rPr lang="en-US" b="0" i="0" dirty="0">
                <a:solidFill>
                  <a:srgbClr val="333333"/>
                </a:solidFill>
                <a:effectLst/>
                <a:latin typeface="inherit"/>
              </a:rPr>
              <a:t>anything the detainee says in interview about their involvement or suspected involvement in the offence about which they are being interviewed might be considered unreliable in subsequent court proceedings because of their physical or mental state.’</a:t>
            </a:r>
          </a:p>
          <a:p>
            <a:pPr algn="l" fontAlgn="base">
              <a:buFont typeface="+mj-lt"/>
              <a:buAutoNum type="arabicPeriod"/>
            </a:pPr>
            <a:endParaRPr lang="en-US" sz="1100" b="0" i="0" dirty="0">
              <a:solidFill>
                <a:srgbClr val="333333"/>
              </a:solidFill>
              <a:effectLst/>
              <a:latin typeface="inherit"/>
            </a:endParaRPr>
          </a:p>
          <a:p>
            <a:pPr algn="l" fontAlgn="base"/>
            <a:r>
              <a:rPr lang="en-US" b="0" i="0" dirty="0">
                <a:solidFill>
                  <a:srgbClr val="333333"/>
                </a:solidFill>
                <a:effectLst/>
                <a:latin typeface="Noto Sans" panose="020B0502040504090204" pitchFamily="34" charset="0"/>
              </a:rPr>
              <a:t>(Police and Criminal Evidence Act 1984 (PACE): Code C, Annex G)</a:t>
            </a:r>
          </a:p>
          <a:p>
            <a:endParaRPr lang="en-GB" dirty="0"/>
          </a:p>
        </p:txBody>
      </p:sp>
    </p:spTree>
    <p:extLst>
      <p:ext uri="{BB962C8B-B14F-4D97-AF65-F5344CB8AC3E}">
        <p14:creationId xmlns:p14="http://schemas.microsoft.com/office/powerpoint/2010/main" val="212554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5E78-30FA-8FB3-2E4E-D6389AE6CF98}"/>
              </a:ext>
            </a:extLst>
          </p:cNvPr>
          <p:cNvSpPr>
            <a:spLocks noGrp="1"/>
          </p:cNvSpPr>
          <p:nvPr>
            <p:ph type="title"/>
          </p:nvPr>
        </p:nvSpPr>
        <p:spPr>
          <a:xfrm>
            <a:off x="3707904" y="5877272"/>
            <a:ext cx="4948977" cy="619512"/>
          </a:xfrm>
        </p:spPr>
        <p:txBody>
          <a:bodyPr>
            <a:normAutofit fontScale="90000"/>
          </a:bodyPr>
          <a:lstStyle/>
          <a:p>
            <a:r>
              <a:rPr lang="en-GB" dirty="0">
                <a:solidFill>
                  <a:schemeClr val="accent6">
                    <a:lumMod val="75000"/>
                  </a:schemeClr>
                </a:solidFill>
              </a:rPr>
              <a:t>Fitness for interview 2</a:t>
            </a:r>
          </a:p>
        </p:txBody>
      </p:sp>
      <p:sp>
        <p:nvSpPr>
          <p:cNvPr id="3" name="Content Placeholder 2">
            <a:extLst>
              <a:ext uri="{FF2B5EF4-FFF2-40B4-BE49-F238E27FC236}">
                <a16:creationId xmlns:a16="http://schemas.microsoft.com/office/drawing/2014/main" id="{45C503F0-1E57-1344-06EF-088570FC02D2}"/>
              </a:ext>
            </a:extLst>
          </p:cNvPr>
          <p:cNvSpPr>
            <a:spLocks noGrp="1"/>
          </p:cNvSpPr>
          <p:nvPr>
            <p:ph idx="1"/>
          </p:nvPr>
        </p:nvSpPr>
        <p:spPr>
          <a:xfrm>
            <a:off x="502920" y="530352"/>
            <a:ext cx="8183880" cy="5418928"/>
          </a:xfrm>
        </p:spPr>
        <p:txBody>
          <a:bodyPr/>
          <a:lstStyle/>
          <a:p>
            <a:pPr marL="0" indent="0" algn="l" fontAlgn="base">
              <a:buNone/>
            </a:pPr>
            <a:r>
              <a:rPr lang="en-US" b="0" dirty="0">
                <a:solidFill>
                  <a:srgbClr val="333333"/>
                </a:solidFill>
                <a:effectLst/>
                <a:latin typeface="+mj-lt"/>
              </a:rPr>
              <a:t>Mental disorder and mental vulnerability</a:t>
            </a:r>
          </a:p>
          <a:p>
            <a:pPr marL="0" indent="0" algn="l" fontAlgn="base">
              <a:buNone/>
            </a:pPr>
            <a:endParaRPr lang="en-US" b="0" dirty="0">
              <a:solidFill>
                <a:srgbClr val="333333"/>
              </a:solidFill>
              <a:effectLst/>
              <a:latin typeface="+mj-lt"/>
            </a:endParaRPr>
          </a:p>
          <a:p>
            <a:pPr marL="0" indent="0" algn="l" fontAlgn="base">
              <a:buNone/>
            </a:pPr>
            <a:r>
              <a:rPr lang="en-US" sz="2400" b="0" i="0" dirty="0">
                <a:solidFill>
                  <a:srgbClr val="333333"/>
                </a:solidFill>
                <a:effectLst/>
              </a:rPr>
              <a:t>Code C now addresses not just mental disorder, for which it adopts the definition of mental disorder in section 1 of the Mental Health Act 1983, but also ‘mental vulnerability’, which applies to anyone who ‘because of their mental state or capacity, may not understand the significance of what is said, of questions or of their replies’ (Code C, guidance note 1G). </a:t>
            </a:r>
          </a:p>
          <a:p>
            <a:pPr marL="0" indent="0">
              <a:buNone/>
            </a:pPr>
            <a:endParaRPr lang="en-GB" dirty="0"/>
          </a:p>
        </p:txBody>
      </p:sp>
    </p:spTree>
    <p:extLst>
      <p:ext uri="{BB962C8B-B14F-4D97-AF65-F5344CB8AC3E}">
        <p14:creationId xmlns:p14="http://schemas.microsoft.com/office/powerpoint/2010/main" val="58561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C41F-2134-D605-116E-F0627958B40F}"/>
              </a:ext>
            </a:extLst>
          </p:cNvPr>
          <p:cNvSpPr>
            <a:spLocks noGrp="1"/>
          </p:cNvSpPr>
          <p:nvPr>
            <p:ph type="title"/>
          </p:nvPr>
        </p:nvSpPr>
        <p:spPr>
          <a:xfrm>
            <a:off x="3253453" y="5877272"/>
            <a:ext cx="5435976" cy="619512"/>
          </a:xfrm>
        </p:spPr>
        <p:txBody>
          <a:bodyPr/>
          <a:lstStyle/>
          <a:p>
            <a:r>
              <a:rPr lang="en-GB" dirty="0">
                <a:solidFill>
                  <a:schemeClr val="accent6">
                    <a:lumMod val="75000"/>
                  </a:schemeClr>
                </a:solidFill>
              </a:rPr>
              <a:t>Fitness for interview 3</a:t>
            </a:r>
          </a:p>
        </p:txBody>
      </p:sp>
      <p:sp>
        <p:nvSpPr>
          <p:cNvPr id="3" name="Content Placeholder 2">
            <a:extLst>
              <a:ext uri="{FF2B5EF4-FFF2-40B4-BE49-F238E27FC236}">
                <a16:creationId xmlns:a16="http://schemas.microsoft.com/office/drawing/2014/main" id="{D8044F65-4F11-4DF0-67A0-B572A8C4489F}"/>
              </a:ext>
            </a:extLst>
          </p:cNvPr>
          <p:cNvSpPr>
            <a:spLocks noGrp="1"/>
          </p:cNvSpPr>
          <p:nvPr>
            <p:ph idx="1"/>
          </p:nvPr>
        </p:nvSpPr>
        <p:spPr>
          <a:xfrm>
            <a:off x="480060" y="1124744"/>
            <a:ext cx="8183880" cy="3618728"/>
          </a:xfrm>
        </p:spPr>
        <p:txBody>
          <a:bodyPr/>
          <a:lstStyle/>
          <a:p>
            <a:r>
              <a:rPr lang="en-GB" dirty="0"/>
              <a:t>Interview induces a psychosis</a:t>
            </a:r>
          </a:p>
          <a:p>
            <a:r>
              <a:rPr lang="en-GB" dirty="0"/>
              <a:t>Prone to fantasise</a:t>
            </a:r>
          </a:p>
          <a:p>
            <a:r>
              <a:rPr lang="en-GB" dirty="0"/>
              <a:t>Emotional distress or arousal boasting and exaggeration – in Low IQ</a:t>
            </a:r>
          </a:p>
          <a:p>
            <a:r>
              <a:rPr lang="en-GB" dirty="0"/>
              <a:t>Under the influence</a:t>
            </a:r>
          </a:p>
          <a:p>
            <a:r>
              <a:rPr lang="en-GB" dirty="0"/>
              <a:t>A childlike desire to protect</a:t>
            </a:r>
          </a:p>
          <a:p>
            <a:r>
              <a:rPr lang="en-GB" dirty="0"/>
              <a:t>Abnormally suggestible and compliant</a:t>
            </a:r>
          </a:p>
          <a:p>
            <a:r>
              <a:rPr lang="en-GB" dirty="0"/>
              <a:t>Prolonged questioning</a:t>
            </a:r>
          </a:p>
        </p:txBody>
      </p:sp>
    </p:spTree>
    <p:extLst>
      <p:ext uri="{BB962C8B-B14F-4D97-AF65-F5344CB8AC3E}">
        <p14:creationId xmlns:p14="http://schemas.microsoft.com/office/powerpoint/2010/main" val="227252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BDC25-7D1D-EADB-77D3-71725FE73502}"/>
              </a:ext>
            </a:extLst>
          </p:cNvPr>
          <p:cNvSpPr>
            <a:spLocks noGrp="1"/>
          </p:cNvSpPr>
          <p:nvPr>
            <p:ph type="title"/>
          </p:nvPr>
        </p:nvSpPr>
        <p:spPr>
          <a:xfrm>
            <a:off x="1475656" y="5966314"/>
            <a:ext cx="7283152" cy="547504"/>
          </a:xfrm>
        </p:spPr>
        <p:txBody>
          <a:bodyPr>
            <a:normAutofit fontScale="90000"/>
          </a:bodyPr>
          <a:lstStyle/>
          <a:p>
            <a:pPr algn="r"/>
            <a:r>
              <a:rPr lang="en-GB" dirty="0">
                <a:solidFill>
                  <a:schemeClr val="accent6">
                    <a:lumMod val="75000"/>
                  </a:schemeClr>
                </a:solidFill>
              </a:rPr>
              <a:t>The Asylum Interview</a:t>
            </a:r>
          </a:p>
        </p:txBody>
      </p:sp>
      <p:sp>
        <p:nvSpPr>
          <p:cNvPr id="8" name="TextBox 7">
            <a:extLst>
              <a:ext uri="{FF2B5EF4-FFF2-40B4-BE49-F238E27FC236}">
                <a16:creationId xmlns:a16="http://schemas.microsoft.com/office/drawing/2014/main" id="{C338F9CC-2006-F3E1-97CB-E5453A436F84}"/>
              </a:ext>
            </a:extLst>
          </p:cNvPr>
          <p:cNvSpPr txBox="1"/>
          <p:nvPr/>
        </p:nvSpPr>
        <p:spPr>
          <a:xfrm>
            <a:off x="675203" y="2899720"/>
            <a:ext cx="4688885" cy="1569660"/>
          </a:xfrm>
          <a:prstGeom prst="rect">
            <a:avLst/>
          </a:prstGeom>
          <a:noFill/>
        </p:spPr>
        <p:txBody>
          <a:bodyPr wrap="square" rtlCol="0">
            <a:spAutoFit/>
          </a:bodyPr>
          <a:lstStyle/>
          <a:p>
            <a:r>
              <a:rPr lang="en-GB" sz="2400" dirty="0"/>
              <a:t>Nothing about capacity </a:t>
            </a:r>
            <a:br>
              <a:rPr lang="en-GB" sz="2400" dirty="0"/>
            </a:br>
            <a:r>
              <a:rPr lang="en-GB" sz="2400" dirty="0"/>
              <a:t>or vulnerability.  Nothing </a:t>
            </a:r>
            <a:br>
              <a:rPr lang="en-GB" sz="2400" dirty="0"/>
            </a:br>
            <a:r>
              <a:rPr lang="en-GB" sz="2400" dirty="0"/>
              <a:t>about litigation friends, </a:t>
            </a:r>
            <a:br>
              <a:rPr lang="en-GB" sz="2400" dirty="0"/>
            </a:br>
            <a:r>
              <a:rPr lang="en-GB" sz="2400" dirty="0"/>
              <a:t>Nothing about practical steps</a:t>
            </a:r>
          </a:p>
        </p:txBody>
      </p:sp>
      <p:sp>
        <p:nvSpPr>
          <p:cNvPr id="9" name="Content Placeholder 8">
            <a:extLst>
              <a:ext uri="{FF2B5EF4-FFF2-40B4-BE49-F238E27FC236}">
                <a16:creationId xmlns:a16="http://schemas.microsoft.com/office/drawing/2014/main" id="{ED543E39-EB11-188A-8E19-00A80F596F5D}"/>
              </a:ext>
            </a:extLst>
          </p:cNvPr>
          <p:cNvSpPr>
            <a:spLocks noGrp="1"/>
          </p:cNvSpPr>
          <p:nvPr>
            <p:ph idx="1"/>
          </p:nvPr>
        </p:nvSpPr>
        <p:spPr>
          <a:xfrm>
            <a:off x="502920" y="530352"/>
            <a:ext cx="7849500" cy="1720467"/>
          </a:xfrm>
        </p:spPr>
        <p:txBody>
          <a:bodyPr/>
          <a:lstStyle/>
          <a:p>
            <a:r>
              <a:rPr lang="en-US" dirty="0"/>
              <a:t>The interviewer can allow a supporter</a:t>
            </a:r>
          </a:p>
          <a:p>
            <a:endParaRPr lang="en-US" dirty="0"/>
          </a:p>
          <a:p>
            <a:r>
              <a:rPr lang="en-US" dirty="0"/>
              <a:t>But they must be careful</a:t>
            </a:r>
          </a:p>
        </p:txBody>
      </p:sp>
      <p:pic>
        <p:nvPicPr>
          <p:cNvPr id="11" name="Picture 10">
            <a:extLst>
              <a:ext uri="{FF2B5EF4-FFF2-40B4-BE49-F238E27FC236}">
                <a16:creationId xmlns:a16="http://schemas.microsoft.com/office/drawing/2014/main" id="{D532EC1D-CF31-2477-A633-19949A0A9CD7}"/>
              </a:ext>
            </a:extLst>
          </p:cNvPr>
          <p:cNvPicPr>
            <a:picLocks noChangeAspect="1"/>
          </p:cNvPicPr>
          <p:nvPr/>
        </p:nvPicPr>
        <p:blipFill>
          <a:blip r:embed="rId3"/>
          <a:stretch>
            <a:fillRect/>
          </a:stretch>
        </p:blipFill>
        <p:spPr>
          <a:xfrm>
            <a:off x="5405264" y="2576882"/>
            <a:ext cx="3131946" cy="3028752"/>
          </a:xfrm>
          <a:prstGeom prst="rect">
            <a:avLst/>
          </a:prstGeom>
          <a:scene3d>
            <a:camera prst="orthographicFront"/>
            <a:lightRig rig="threePt" dir="t"/>
          </a:scene3d>
          <a:sp3d>
            <a:bevelT/>
          </a:sp3d>
        </p:spPr>
      </p:pic>
      <p:sp>
        <p:nvSpPr>
          <p:cNvPr id="3" name="Star: 5 Points 2">
            <a:extLst>
              <a:ext uri="{FF2B5EF4-FFF2-40B4-BE49-F238E27FC236}">
                <a16:creationId xmlns:a16="http://schemas.microsoft.com/office/drawing/2014/main" id="{CD11D7A7-07F4-EEC0-3BC4-2DBC91A3934F}"/>
              </a:ext>
            </a:extLst>
          </p:cNvPr>
          <p:cNvSpPr/>
          <p:nvPr/>
        </p:nvSpPr>
        <p:spPr>
          <a:xfrm>
            <a:off x="0" y="55280"/>
            <a:ext cx="683568" cy="6480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a:t>
            </a:r>
          </a:p>
        </p:txBody>
      </p:sp>
    </p:spTree>
    <p:extLst>
      <p:ext uri="{BB962C8B-B14F-4D97-AF65-F5344CB8AC3E}">
        <p14:creationId xmlns:p14="http://schemas.microsoft.com/office/powerpoint/2010/main" val="263896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02A2-93CE-16B5-EC6F-02153C98C6BE}"/>
              </a:ext>
            </a:extLst>
          </p:cNvPr>
          <p:cNvSpPr>
            <a:spLocks noGrp="1"/>
          </p:cNvSpPr>
          <p:nvPr>
            <p:ph type="title"/>
          </p:nvPr>
        </p:nvSpPr>
        <p:spPr>
          <a:xfrm>
            <a:off x="928960" y="5949280"/>
            <a:ext cx="8183880" cy="475496"/>
          </a:xfrm>
        </p:spPr>
        <p:txBody>
          <a:bodyPr>
            <a:normAutofit/>
          </a:bodyPr>
          <a:lstStyle/>
          <a:p>
            <a:r>
              <a:rPr lang="en-GB" sz="2400" dirty="0">
                <a:solidFill>
                  <a:schemeClr val="accent6">
                    <a:lumMod val="75000"/>
                  </a:schemeClr>
                </a:solidFill>
              </a:rPr>
              <a:t>Acting as a supporter in an asylum interview</a:t>
            </a:r>
          </a:p>
        </p:txBody>
      </p:sp>
      <p:sp>
        <p:nvSpPr>
          <p:cNvPr id="3" name="Content Placeholder 2">
            <a:extLst>
              <a:ext uri="{FF2B5EF4-FFF2-40B4-BE49-F238E27FC236}">
                <a16:creationId xmlns:a16="http://schemas.microsoft.com/office/drawing/2014/main" id="{2183B47B-D4BF-39C2-9ED3-9465FCC6A06E}"/>
              </a:ext>
            </a:extLst>
          </p:cNvPr>
          <p:cNvSpPr>
            <a:spLocks noGrp="1"/>
          </p:cNvSpPr>
          <p:nvPr>
            <p:ph idx="1"/>
          </p:nvPr>
        </p:nvSpPr>
        <p:spPr>
          <a:xfrm>
            <a:off x="480059" y="433224"/>
            <a:ext cx="8165409" cy="5991552"/>
          </a:xfrm>
        </p:spPr>
        <p:txBody>
          <a:bodyPr/>
          <a:lstStyle/>
          <a:p>
            <a:pPr marL="0" indent="0" algn="l" fontAlgn="base">
              <a:buNone/>
            </a:pPr>
            <a:r>
              <a:rPr lang="en-US" sz="1500" dirty="0"/>
              <a:t>‘For reasons of confidentiality, you will normally interview a claimant on their own or in the presence of a legal representative or regulated adviser. </a:t>
            </a:r>
            <a:r>
              <a:rPr lang="en-US" sz="1500" u="sng" dirty="0"/>
              <a:t>Exceptionally, however, and with advance notice,</a:t>
            </a:r>
            <a:r>
              <a:rPr lang="en-US" sz="1500" dirty="0"/>
              <a:t> you may allow a friend or other companion of the claimant to be present to provide emotional or medical support. For example, if an interviewer of the requested gender has not been possible. Alternatively, a claimant may benefit from the presence of a supporter from their faith group or non-religious </a:t>
            </a:r>
            <a:r>
              <a:rPr lang="en-US" sz="1500" dirty="0" err="1"/>
              <a:t>organisation</a:t>
            </a:r>
            <a:r>
              <a:rPr lang="en-US" sz="1500" dirty="0"/>
              <a:t> before or during the interview, and this can also be accommodated exceptionally and where advance notice is provided.</a:t>
            </a:r>
            <a:endParaRPr lang="en-US" sz="1500" dirty="0">
              <a:solidFill>
                <a:srgbClr val="333333"/>
              </a:solidFill>
              <a:latin typeface="inherit"/>
            </a:endParaRPr>
          </a:p>
          <a:p>
            <a:pPr marL="0" indent="0" algn="l" fontAlgn="base">
              <a:buNone/>
            </a:pPr>
            <a:endParaRPr lang="en-US" sz="500" b="0" i="0" dirty="0">
              <a:solidFill>
                <a:srgbClr val="333333"/>
              </a:solidFill>
              <a:effectLst/>
              <a:latin typeface="inherit"/>
            </a:endParaRPr>
          </a:p>
          <a:p>
            <a:pPr marL="0" indent="0" algn="l" fontAlgn="base">
              <a:buNone/>
            </a:pPr>
            <a:r>
              <a:rPr lang="en-US" sz="1500" dirty="0"/>
              <a:t>A friend, companion or supporter must NOT be permitted to attend if they: are a FAMILY MEMBER are SEEKING ASYLUM SEPARATELY themselves, have any OBVIOUS PERSONAL INTEREST in the outcome of the claim, have ENGAGED IN PROVIDING LEGAL ADVICE to the claimant</a:t>
            </a:r>
          </a:p>
          <a:p>
            <a:pPr marL="0" indent="0" algn="l" fontAlgn="base">
              <a:buNone/>
            </a:pPr>
            <a:endParaRPr lang="en-US" sz="500" dirty="0"/>
          </a:p>
          <a:p>
            <a:pPr marL="0" indent="0">
              <a:buNone/>
            </a:pPr>
            <a:r>
              <a:rPr lang="en-GB" sz="1500" dirty="0">
                <a:solidFill>
                  <a:srgbClr val="0B0C0C"/>
                </a:solidFill>
                <a:effectLst/>
                <a:ea typeface="Aptos" panose="020B0004020202020204" pitchFamily="34" charset="0"/>
                <a:cs typeface="Aptos" panose="020B0004020202020204" pitchFamily="34" charset="0"/>
              </a:rPr>
              <a:t>Whilst it is important to keep the presence of a friend, companion or supporter to a minimum, you must discuss any request from the claimant with a Senior Caseworker and accommodate this if there are exceptional circumstances which would mean that this is appropriate</a:t>
            </a:r>
            <a:r>
              <a:rPr lang="en-GB" sz="1800" dirty="0">
                <a:solidFill>
                  <a:srgbClr val="0B0C0C"/>
                </a:solidFill>
                <a:effectLst/>
                <a:ea typeface="Aptos" panose="020B0004020202020204" pitchFamily="34" charset="0"/>
                <a:cs typeface="Aptos" panose="020B0004020202020204" pitchFamily="34" charset="0"/>
              </a:rPr>
              <a:t>.</a:t>
            </a:r>
            <a:endParaRPr lang="en-GB" sz="1800" dirty="0">
              <a:effectLst/>
              <a:ea typeface="Aptos" panose="020B0004020202020204" pitchFamily="34" charset="0"/>
              <a:cs typeface="Aptos" panose="020B0004020202020204" pitchFamily="34" charset="0"/>
            </a:endParaRPr>
          </a:p>
          <a:p>
            <a:pPr marL="0" indent="0">
              <a:buNone/>
            </a:pPr>
            <a:r>
              <a:rPr lang="en-US" sz="1500" dirty="0"/>
              <a:t>A friend, companion or supporter can be admitted on condition that </a:t>
            </a:r>
          </a:p>
          <a:p>
            <a:pPr marL="0" indent="0">
              <a:buNone/>
            </a:pPr>
            <a:r>
              <a:rPr lang="en-US" sz="1500" dirty="0"/>
              <a:t>they are there solely to provide emotional, medical or spiritual </a:t>
            </a:r>
          </a:p>
          <a:p>
            <a:pPr marL="0" indent="0">
              <a:buNone/>
            </a:pPr>
            <a:r>
              <a:rPr lang="en-US" sz="1500" dirty="0"/>
              <a:t>support. They must not intervene during the interview unless it is to </a:t>
            </a:r>
          </a:p>
          <a:p>
            <a:pPr marL="0" indent="0">
              <a:buNone/>
            </a:pPr>
            <a:r>
              <a:rPr lang="en-US" sz="1500" dirty="0"/>
              <a:t>raise a welfare or safeguarding concern with the claimant, using the </a:t>
            </a:r>
            <a:br>
              <a:rPr lang="en-US" sz="1500" dirty="0"/>
            </a:br>
            <a:r>
              <a:rPr lang="en-US" sz="1500" dirty="0"/>
              <a:t>Home Office interpreter’</a:t>
            </a:r>
            <a:endParaRPr lang="en-GB" sz="1500" dirty="0"/>
          </a:p>
        </p:txBody>
      </p:sp>
      <p:pic>
        <p:nvPicPr>
          <p:cNvPr id="4" name="Picture 3">
            <a:extLst>
              <a:ext uri="{FF2B5EF4-FFF2-40B4-BE49-F238E27FC236}">
                <a16:creationId xmlns:a16="http://schemas.microsoft.com/office/drawing/2014/main" id="{E3ADF732-6323-0DC1-07E5-3107B9CF0C5D}"/>
              </a:ext>
            </a:extLst>
          </p:cNvPr>
          <p:cNvPicPr>
            <a:picLocks noChangeAspect="1"/>
          </p:cNvPicPr>
          <p:nvPr/>
        </p:nvPicPr>
        <p:blipFill>
          <a:blip r:embed="rId3"/>
          <a:stretch>
            <a:fillRect/>
          </a:stretch>
        </p:blipFill>
        <p:spPr>
          <a:xfrm>
            <a:off x="7457337" y="4653136"/>
            <a:ext cx="1188132" cy="118813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86440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1514264" y="2748667"/>
            <a:ext cx="1614336" cy="2376264"/>
          </a:xfrm>
          <a:prstGeom prst="rect">
            <a:avLst/>
          </a:prstGeom>
          <a:noFill/>
          <a:ln w="3175">
            <a:noFill/>
            <a:miter lim="800000"/>
            <a:headEnd type="none" w="sm" len="sm"/>
            <a:tailEnd type="none" w="sm" len="sm"/>
          </a:ln>
          <a:effectLst>
            <a:outerShdw blurRad="50800" dist="38100" dir="2700000" algn="tl" rotWithShape="0">
              <a:prstClr val="black">
                <a:alpha val="40000"/>
              </a:prstClr>
            </a:outerShdw>
          </a:effectLst>
        </p:spPr>
      </p:pic>
      <p:sp>
        <p:nvSpPr>
          <p:cNvPr id="8" name="TextBox 7"/>
          <p:cNvSpPr txBox="1"/>
          <p:nvPr/>
        </p:nvSpPr>
        <p:spPr>
          <a:xfrm>
            <a:off x="4031977" y="438423"/>
            <a:ext cx="2160240" cy="2351353"/>
          </a:xfrm>
          <a:prstGeom prst="downArrowCallout">
            <a:avLst>
              <a:gd name="adj1" fmla="val 25000"/>
              <a:gd name="adj2" fmla="val 25068"/>
              <a:gd name="adj3" fmla="val 18511"/>
              <a:gd name="adj4" fmla="val 47598"/>
            </a:avLst>
          </a:prstGeom>
          <a:solidFill>
            <a:schemeClr val="accent1">
              <a:lumMod val="40000"/>
              <a:lumOff val="60000"/>
            </a:schemeClr>
          </a:solidFill>
          <a:ln>
            <a:solidFill>
              <a:schemeClr val="tx1"/>
            </a:solidFill>
          </a:ln>
        </p:spPr>
        <p:txBody>
          <a:bodyPr/>
          <a:lstStyle/>
          <a:p>
            <a:pPr algn="ctr" fontAlgn="base">
              <a:spcBef>
                <a:spcPct val="0"/>
              </a:spcBef>
              <a:spcAft>
                <a:spcPct val="0"/>
              </a:spcAft>
              <a:defRPr/>
            </a:pPr>
            <a:r>
              <a:rPr lang="en-GB" sz="2200" b="1" dirty="0">
                <a:solidFill>
                  <a:prstClr val="black"/>
                </a:solidFill>
                <a:latin typeface="Verdana" pitchFamily="34" charset="0"/>
                <a:ea typeface="MS PGothic" pitchFamily="34" charset="-128"/>
                <a:cs typeface="Arial" charset="0"/>
              </a:rPr>
              <a:t>Legal status</a:t>
            </a:r>
          </a:p>
          <a:p>
            <a:pPr algn="ctr" fontAlgn="base">
              <a:spcBef>
                <a:spcPct val="0"/>
              </a:spcBef>
              <a:spcAft>
                <a:spcPct val="0"/>
              </a:spcAft>
              <a:defRPr/>
            </a:pPr>
            <a:r>
              <a:rPr lang="en-GB" sz="2200" i="1" dirty="0">
                <a:solidFill>
                  <a:prstClr val="black"/>
                </a:solidFill>
                <a:latin typeface="Verdana" pitchFamily="34" charset="0"/>
                <a:ea typeface="MS PGothic" pitchFamily="34" charset="-128"/>
                <a:cs typeface="Arial" charset="0"/>
              </a:rPr>
              <a:t>primary Legislation</a:t>
            </a:r>
          </a:p>
        </p:txBody>
      </p:sp>
      <p:sp>
        <p:nvSpPr>
          <p:cNvPr id="29701" name="TextBox 9"/>
          <p:cNvSpPr txBox="1">
            <a:spLocks noChangeArrowheads="1"/>
          </p:cNvSpPr>
          <p:nvPr/>
        </p:nvSpPr>
        <p:spPr bwMode="auto">
          <a:xfrm>
            <a:off x="3600188" y="2864202"/>
            <a:ext cx="3023815" cy="1477963"/>
          </a:xfrm>
          <a:prstGeom prst="rect">
            <a:avLst/>
          </a:prstGeom>
          <a:solidFill>
            <a:schemeClr val="bg2"/>
          </a:solidFill>
          <a:ln w="9525">
            <a:solidFill>
              <a:schemeClr val="tx1"/>
            </a:solidFill>
            <a:miter lim="800000"/>
            <a:headEnd/>
            <a:tailEnd/>
          </a:ln>
        </p:spPr>
        <p:txBody>
          <a:bodyPr wrap="square">
            <a:spAutoFit/>
          </a:bodyPr>
          <a:lstStyle/>
          <a:p>
            <a:pPr algn="ctr" fontAlgn="base">
              <a:spcBef>
                <a:spcPct val="0"/>
              </a:spcBef>
              <a:spcAft>
                <a:spcPct val="0"/>
              </a:spcAft>
              <a:buFont typeface="Wingdings" pitchFamily="2" charset="2"/>
              <a:buNone/>
            </a:pPr>
            <a:r>
              <a:rPr lang="en-US" b="1" dirty="0">
                <a:solidFill>
                  <a:srgbClr val="000000"/>
                </a:solidFill>
                <a:latin typeface="Verdana" pitchFamily="34" charset="0"/>
                <a:ea typeface="MS PGothic" pitchFamily="34" charset="-128"/>
                <a:cs typeface="Arial" charset="0"/>
              </a:rPr>
              <a:t>Statutory Codes of Practice</a:t>
            </a:r>
          </a:p>
          <a:p>
            <a:pPr algn="ctr" fontAlgn="base">
              <a:spcBef>
                <a:spcPct val="0"/>
              </a:spcBef>
              <a:spcAft>
                <a:spcPct val="0"/>
              </a:spcAft>
              <a:buFont typeface="Wingdings" pitchFamily="2" charset="2"/>
              <a:buNone/>
            </a:pPr>
            <a:r>
              <a:rPr lang="en-US" i="1" dirty="0">
                <a:solidFill>
                  <a:srgbClr val="000000"/>
                </a:solidFill>
                <a:latin typeface="Verdana" pitchFamily="34" charset="0"/>
                <a:ea typeface="MS PGothic" pitchFamily="34" charset="-128"/>
                <a:cs typeface="Arial" charset="0"/>
              </a:rPr>
              <a:t>Duty on professionals and paid workers to ‘have regard’ to them. </a:t>
            </a:r>
            <a:endParaRPr lang="en-GB" i="1" dirty="0">
              <a:solidFill>
                <a:srgbClr val="000000"/>
              </a:solidFill>
              <a:latin typeface="Verdana" pitchFamily="34" charset="0"/>
              <a:ea typeface="MS PGothic" pitchFamily="34" charset="-128"/>
              <a:cs typeface="Arial" charset="0"/>
            </a:endParaRPr>
          </a:p>
        </p:txBody>
      </p:sp>
      <p:sp>
        <p:nvSpPr>
          <p:cNvPr id="14" name="TextBox 13"/>
          <p:cNvSpPr txBox="1"/>
          <p:nvPr/>
        </p:nvSpPr>
        <p:spPr>
          <a:xfrm>
            <a:off x="4029957" y="5124931"/>
            <a:ext cx="2354311" cy="584775"/>
          </a:xfrm>
          <a:prstGeom prst="rect">
            <a:avLst/>
          </a:prstGeom>
          <a:solidFill>
            <a:schemeClr val="accent2">
              <a:lumMod val="20000"/>
              <a:lumOff val="80000"/>
            </a:schemeClr>
          </a:solidFill>
          <a:ln>
            <a:solidFill>
              <a:schemeClr val="tx1"/>
            </a:solidFill>
          </a:ln>
          <a:effectLst>
            <a:outerShdw blurRad="50800" dist="38100" dir="5400000" algn="t" rotWithShape="0">
              <a:prstClr val="black">
                <a:alpha val="40000"/>
              </a:prstClr>
            </a:outerShdw>
          </a:effectLst>
        </p:spPr>
        <p:txBody>
          <a:bodyPr wrap="square">
            <a:spAutoFit/>
          </a:bodyPr>
          <a:lstStyle/>
          <a:p>
            <a:pPr algn="ctr" fontAlgn="base">
              <a:spcBef>
                <a:spcPct val="0"/>
              </a:spcBef>
              <a:spcAft>
                <a:spcPct val="0"/>
              </a:spcAft>
              <a:defRPr/>
            </a:pPr>
            <a:r>
              <a:rPr lang="en-GB" sz="1600" b="1" i="1" dirty="0">
                <a:solidFill>
                  <a:prstClr val="black"/>
                </a:solidFill>
                <a:latin typeface="Verdana" pitchFamily="34" charset="0"/>
                <a:ea typeface="MS PGothic" pitchFamily="34" charset="-128"/>
                <a:cs typeface="Arial" charset="0"/>
              </a:rPr>
              <a:t>Rules Policies and procedures</a:t>
            </a:r>
            <a:endParaRPr lang="en-GB" sz="1600" i="1" dirty="0">
              <a:solidFill>
                <a:prstClr val="black"/>
              </a:solidFill>
              <a:latin typeface="Verdana" pitchFamily="34" charset="0"/>
              <a:ea typeface="MS PGothic" pitchFamily="34" charset="-128"/>
              <a:cs typeface="Arial" charset="0"/>
            </a:endParaRPr>
          </a:p>
        </p:txBody>
      </p:sp>
      <p:sp>
        <p:nvSpPr>
          <p:cNvPr id="15" name="Isosceles Triangle 14"/>
          <p:cNvSpPr/>
          <p:nvPr/>
        </p:nvSpPr>
        <p:spPr>
          <a:xfrm rot="10800000">
            <a:off x="4651510" y="4437112"/>
            <a:ext cx="792163" cy="64770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200" i="1" dirty="0">
              <a:solidFill>
                <a:prstClr val="white"/>
              </a:solidFill>
            </a:endParaRPr>
          </a:p>
        </p:txBody>
      </p:sp>
      <p:sp>
        <p:nvSpPr>
          <p:cNvPr id="29706" name="TextBox 15"/>
          <p:cNvSpPr txBox="1">
            <a:spLocks noChangeArrowheads="1"/>
          </p:cNvSpPr>
          <p:nvPr/>
        </p:nvSpPr>
        <p:spPr bwMode="auto">
          <a:xfrm>
            <a:off x="406980" y="1118621"/>
            <a:ext cx="720725" cy="431800"/>
          </a:xfrm>
          <a:prstGeom prst="rect">
            <a:avLst/>
          </a:prstGeom>
          <a:noFill/>
          <a:ln w="9525">
            <a:noFill/>
            <a:miter lim="800000"/>
            <a:headEnd/>
            <a:tailEnd/>
          </a:ln>
        </p:spPr>
        <p:txBody>
          <a:bodyPr>
            <a:spAutoFit/>
          </a:bodyPr>
          <a:lstStyle/>
          <a:p>
            <a:pPr algn="ctr" fontAlgn="base">
              <a:spcBef>
                <a:spcPct val="0"/>
              </a:spcBef>
              <a:spcAft>
                <a:spcPct val="0"/>
              </a:spcAft>
            </a:pPr>
            <a:r>
              <a:rPr lang="en-GB" sz="2200" b="1" dirty="0">
                <a:solidFill>
                  <a:srgbClr val="000000"/>
                </a:solidFill>
                <a:latin typeface="Verdana" pitchFamily="34" charset="0"/>
                <a:ea typeface="MS PGothic" pitchFamily="34" charset="-128"/>
                <a:cs typeface="Arial" charset="0"/>
              </a:rPr>
              <a:t>1</a:t>
            </a:r>
            <a:r>
              <a:rPr lang="en-GB" sz="2200" b="1" baseline="30000" dirty="0">
                <a:solidFill>
                  <a:srgbClr val="000000"/>
                </a:solidFill>
                <a:latin typeface="Verdana" pitchFamily="34" charset="0"/>
                <a:ea typeface="MS PGothic" pitchFamily="34" charset="-128"/>
                <a:cs typeface="Arial" charset="0"/>
              </a:rPr>
              <a:t>st</a:t>
            </a:r>
            <a:r>
              <a:rPr lang="en-GB" sz="2200" b="1" dirty="0">
                <a:solidFill>
                  <a:srgbClr val="000000"/>
                </a:solidFill>
                <a:latin typeface="Verdana" pitchFamily="34" charset="0"/>
                <a:ea typeface="MS PGothic" pitchFamily="34" charset="-128"/>
                <a:cs typeface="Arial" charset="0"/>
              </a:rPr>
              <a:t> </a:t>
            </a:r>
          </a:p>
        </p:txBody>
      </p:sp>
      <p:sp>
        <p:nvSpPr>
          <p:cNvPr id="29707" name="TextBox 16"/>
          <p:cNvSpPr txBox="1">
            <a:spLocks noChangeArrowheads="1"/>
          </p:cNvSpPr>
          <p:nvPr/>
        </p:nvSpPr>
        <p:spPr bwMode="auto">
          <a:xfrm>
            <a:off x="460503" y="2857086"/>
            <a:ext cx="720725" cy="431800"/>
          </a:xfrm>
          <a:prstGeom prst="rect">
            <a:avLst/>
          </a:prstGeom>
          <a:noFill/>
          <a:ln w="9525">
            <a:noFill/>
            <a:miter lim="800000"/>
            <a:headEnd/>
            <a:tailEnd/>
          </a:ln>
        </p:spPr>
        <p:txBody>
          <a:bodyPr>
            <a:spAutoFit/>
          </a:bodyPr>
          <a:lstStyle/>
          <a:p>
            <a:pPr algn="ctr" fontAlgn="base">
              <a:spcBef>
                <a:spcPct val="0"/>
              </a:spcBef>
              <a:spcAft>
                <a:spcPct val="0"/>
              </a:spcAft>
            </a:pPr>
            <a:r>
              <a:rPr lang="en-GB" sz="2200" b="1" dirty="0">
                <a:solidFill>
                  <a:srgbClr val="000000"/>
                </a:solidFill>
                <a:latin typeface="Verdana" pitchFamily="34" charset="0"/>
                <a:ea typeface="MS PGothic" pitchFamily="34" charset="-128"/>
                <a:cs typeface="Arial" charset="0"/>
              </a:rPr>
              <a:t>2</a:t>
            </a:r>
            <a:r>
              <a:rPr lang="en-GB" sz="2200" b="1" baseline="30000" dirty="0">
                <a:solidFill>
                  <a:srgbClr val="000000"/>
                </a:solidFill>
                <a:latin typeface="Verdana" pitchFamily="34" charset="0"/>
                <a:ea typeface="MS PGothic" pitchFamily="34" charset="-128"/>
                <a:cs typeface="Arial" charset="0"/>
              </a:rPr>
              <a:t>nd</a:t>
            </a:r>
            <a:r>
              <a:rPr lang="en-GB" sz="2200" b="1" dirty="0">
                <a:solidFill>
                  <a:srgbClr val="000000"/>
                </a:solidFill>
                <a:latin typeface="Verdana" pitchFamily="34" charset="0"/>
                <a:ea typeface="MS PGothic" pitchFamily="34" charset="-128"/>
                <a:cs typeface="Arial" charset="0"/>
              </a:rPr>
              <a:t> </a:t>
            </a:r>
          </a:p>
        </p:txBody>
      </p:sp>
      <p:sp>
        <p:nvSpPr>
          <p:cNvPr id="29708" name="TextBox 17"/>
          <p:cNvSpPr txBox="1">
            <a:spLocks noChangeArrowheads="1"/>
          </p:cNvSpPr>
          <p:nvPr/>
        </p:nvSpPr>
        <p:spPr bwMode="auto">
          <a:xfrm>
            <a:off x="460503" y="5277906"/>
            <a:ext cx="936625" cy="431800"/>
          </a:xfrm>
          <a:prstGeom prst="rect">
            <a:avLst/>
          </a:prstGeom>
          <a:noFill/>
          <a:ln w="9525">
            <a:noFill/>
            <a:miter lim="800000"/>
            <a:headEnd/>
            <a:tailEnd/>
          </a:ln>
        </p:spPr>
        <p:txBody>
          <a:bodyPr>
            <a:spAutoFit/>
          </a:bodyPr>
          <a:lstStyle/>
          <a:p>
            <a:pPr algn="ctr" fontAlgn="base">
              <a:spcBef>
                <a:spcPct val="0"/>
              </a:spcBef>
              <a:spcAft>
                <a:spcPct val="0"/>
              </a:spcAft>
            </a:pPr>
            <a:r>
              <a:rPr lang="en-GB" sz="2200" b="1" dirty="0">
                <a:solidFill>
                  <a:srgbClr val="000000"/>
                </a:solidFill>
                <a:latin typeface="Verdana" pitchFamily="34" charset="0"/>
                <a:ea typeface="MS PGothic" pitchFamily="34" charset="-128"/>
                <a:cs typeface="Arial" charset="0"/>
              </a:rPr>
              <a:t>3rd</a:t>
            </a:r>
          </a:p>
        </p:txBody>
      </p:sp>
      <p:pic>
        <p:nvPicPr>
          <p:cNvPr id="16" name="Picture 12" descr="DOLS Code.jpg"/>
          <p:cNvPicPr>
            <a:picLocks noChangeAspect="1"/>
          </p:cNvPicPr>
          <p:nvPr/>
        </p:nvPicPr>
        <p:blipFill>
          <a:blip r:embed="rId4" cstate="print"/>
          <a:srcRect/>
          <a:stretch>
            <a:fillRect/>
          </a:stretch>
        </p:blipFill>
        <p:spPr bwMode="auto">
          <a:xfrm>
            <a:off x="6820235" y="2672377"/>
            <a:ext cx="1710178" cy="246381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9" name="Left Arrow 18"/>
          <p:cNvSpPr/>
          <p:nvPr/>
        </p:nvSpPr>
        <p:spPr>
          <a:xfrm>
            <a:off x="6405117" y="1765145"/>
            <a:ext cx="1976959" cy="839431"/>
          </a:xfrm>
          <a:prstGeom prst="leftArrow">
            <a:avLst>
              <a:gd name="adj1" fmla="val 69954"/>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200" b="1" dirty="0">
                <a:solidFill>
                  <a:prstClr val="black"/>
                </a:solidFill>
              </a:rPr>
              <a:t>Case Law</a:t>
            </a:r>
          </a:p>
        </p:txBody>
      </p:sp>
      <p:pic>
        <p:nvPicPr>
          <p:cNvPr id="20" name="Picture 1"/>
          <p:cNvPicPr>
            <a:picLocks noChangeAspect="1" noChangeArrowheads="1"/>
          </p:cNvPicPr>
          <p:nvPr/>
        </p:nvPicPr>
        <p:blipFill>
          <a:blip r:embed="rId5" cstate="print">
            <a:duotone>
              <a:prstClr val="black"/>
              <a:srgbClr val="FFFF99">
                <a:tint val="45000"/>
                <a:satMod val="400000"/>
              </a:srgbClr>
            </a:duotone>
          </a:blip>
          <a:stretch>
            <a:fillRect/>
          </a:stretch>
        </p:blipFill>
        <p:spPr bwMode="auto">
          <a:xfrm>
            <a:off x="1163027" y="451098"/>
            <a:ext cx="2641482" cy="2160240"/>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7115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9707"/>
                                        </p:tgtEl>
                                        <p:attrNameLst>
                                          <p:attrName>style.visibility</p:attrName>
                                        </p:attrNameLst>
                                      </p:cBhvr>
                                      <p:to>
                                        <p:strVal val="visible"/>
                                      </p:to>
                                    </p:set>
                                    <p:anim calcmode="lin" valueType="num">
                                      <p:cBhvr>
                                        <p:cTn id="12" dur="1000" fill="hold"/>
                                        <p:tgtEl>
                                          <p:spTgt spid="29707"/>
                                        </p:tgtEl>
                                        <p:attrNameLst>
                                          <p:attrName>ppt_w</p:attrName>
                                        </p:attrNameLst>
                                      </p:cBhvr>
                                      <p:tavLst>
                                        <p:tav tm="0">
                                          <p:val>
                                            <p:strVal val="#ppt_w*0.70"/>
                                          </p:val>
                                        </p:tav>
                                        <p:tav tm="100000">
                                          <p:val>
                                            <p:strVal val="#ppt_w"/>
                                          </p:val>
                                        </p:tav>
                                      </p:tavLst>
                                    </p:anim>
                                    <p:anim calcmode="lin" valueType="num">
                                      <p:cBhvr>
                                        <p:cTn id="13" dur="1000" fill="hold"/>
                                        <p:tgtEl>
                                          <p:spTgt spid="29707"/>
                                        </p:tgtEl>
                                        <p:attrNameLst>
                                          <p:attrName>ppt_h</p:attrName>
                                        </p:attrNameLst>
                                      </p:cBhvr>
                                      <p:tavLst>
                                        <p:tav tm="0">
                                          <p:val>
                                            <p:strVal val="#ppt_h"/>
                                          </p:val>
                                        </p:tav>
                                        <p:tav tm="100000">
                                          <p:val>
                                            <p:strVal val="#ppt_h"/>
                                          </p:val>
                                        </p:tav>
                                      </p:tavLst>
                                    </p:anim>
                                    <p:animEffect transition="in" filter="fade">
                                      <p:cBhvr>
                                        <p:cTn id="14" dur="1000"/>
                                        <p:tgtEl>
                                          <p:spTgt spid="2970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9701"/>
                                        </p:tgtEl>
                                        <p:attrNameLst>
                                          <p:attrName>style.visibility</p:attrName>
                                        </p:attrNameLst>
                                      </p:cBhvr>
                                      <p:to>
                                        <p:strVal val="visible"/>
                                      </p:to>
                                    </p:set>
                                    <p:anim calcmode="lin" valueType="num">
                                      <p:cBhvr>
                                        <p:cTn id="17" dur="1000" fill="hold"/>
                                        <p:tgtEl>
                                          <p:spTgt spid="29701"/>
                                        </p:tgtEl>
                                        <p:attrNameLst>
                                          <p:attrName>ppt_w</p:attrName>
                                        </p:attrNameLst>
                                      </p:cBhvr>
                                      <p:tavLst>
                                        <p:tav tm="0">
                                          <p:val>
                                            <p:strVal val="#ppt_w*0.70"/>
                                          </p:val>
                                        </p:tav>
                                        <p:tav tm="100000">
                                          <p:val>
                                            <p:strVal val="#ppt_w"/>
                                          </p:val>
                                        </p:tav>
                                      </p:tavLst>
                                    </p:anim>
                                    <p:anim calcmode="lin" valueType="num">
                                      <p:cBhvr>
                                        <p:cTn id="18" dur="1000" fill="hold"/>
                                        <p:tgtEl>
                                          <p:spTgt spid="29701"/>
                                        </p:tgtEl>
                                        <p:attrNameLst>
                                          <p:attrName>ppt_h</p:attrName>
                                        </p:attrNameLst>
                                      </p:cBhvr>
                                      <p:tavLst>
                                        <p:tav tm="0">
                                          <p:val>
                                            <p:strVal val="#ppt_h"/>
                                          </p:val>
                                        </p:tav>
                                        <p:tav tm="100000">
                                          <p:val>
                                            <p:strVal val="#ppt_h"/>
                                          </p:val>
                                        </p:tav>
                                      </p:tavLst>
                                    </p:anim>
                                    <p:animEffect transition="in" filter="fade">
                                      <p:cBhvr>
                                        <p:cTn id="19" dur="1000"/>
                                        <p:tgtEl>
                                          <p:spTgt spid="2970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par>
                                <p:cTn id="27" presetID="55"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strVal val="#ppt_w*0.70"/>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29708"/>
                                        </p:tgtEl>
                                        <p:attrNameLst>
                                          <p:attrName>style.visibility</p:attrName>
                                        </p:attrNameLst>
                                      </p:cBhvr>
                                      <p:to>
                                        <p:strVal val="visible"/>
                                      </p:to>
                                    </p:set>
                                    <p:anim calcmode="lin" valueType="num">
                                      <p:cBhvr>
                                        <p:cTn id="39" dur="1000" fill="hold"/>
                                        <p:tgtEl>
                                          <p:spTgt spid="29708"/>
                                        </p:tgtEl>
                                        <p:attrNameLst>
                                          <p:attrName>ppt_w</p:attrName>
                                        </p:attrNameLst>
                                      </p:cBhvr>
                                      <p:tavLst>
                                        <p:tav tm="0">
                                          <p:val>
                                            <p:strVal val="#ppt_w*0.70"/>
                                          </p:val>
                                        </p:tav>
                                        <p:tav tm="100000">
                                          <p:val>
                                            <p:strVal val="#ppt_w"/>
                                          </p:val>
                                        </p:tav>
                                      </p:tavLst>
                                    </p:anim>
                                    <p:anim calcmode="lin" valueType="num">
                                      <p:cBhvr>
                                        <p:cTn id="40" dur="1000" fill="hold"/>
                                        <p:tgtEl>
                                          <p:spTgt spid="29708"/>
                                        </p:tgtEl>
                                        <p:attrNameLst>
                                          <p:attrName>ppt_h</p:attrName>
                                        </p:attrNameLst>
                                      </p:cBhvr>
                                      <p:tavLst>
                                        <p:tav tm="0">
                                          <p:val>
                                            <p:strVal val="#ppt_h"/>
                                          </p:val>
                                        </p:tav>
                                        <p:tav tm="100000">
                                          <p:val>
                                            <p:strVal val="#ppt_h"/>
                                          </p:val>
                                        </p:tav>
                                      </p:tavLst>
                                    </p:anim>
                                    <p:animEffect transition="in" filter="fade">
                                      <p:cBhvr>
                                        <p:cTn id="41" dur="1000"/>
                                        <p:tgtEl>
                                          <p:spTgt spid="29708"/>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0.70"/>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14" grpId="0" animBg="1"/>
      <p:bldP spid="15" grpId="0" animBg="1"/>
      <p:bldP spid="29707" grpId="0"/>
      <p:bldP spid="29708" grpId="0"/>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6974A-B327-EE6E-DCFD-A9D5C645A081}"/>
              </a:ext>
            </a:extLst>
          </p:cNvPr>
          <p:cNvSpPr>
            <a:spLocks noGrp="1"/>
          </p:cNvSpPr>
          <p:nvPr>
            <p:ph type="title"/>
          </p:nvPr>
        </p:nvSpPr>
        <p:spPr/>
        <p:txBody>
          <a:bodyPr>
            <a:normAutofit/>
          </a:bodyPr>
          <a:lstStyle/>
          <a:p>
            <a:pPr algn="r"/>
            <a:r>
              <a:rPr lang="en-GB" dirty="0">
                <a:solidFill>
                  <a:schemeClr val="accent4">
                    <a:lumMod val="75000"/>
                  </a:schemeClr>
                </a:solidFill>
              </a:rPr>
              <a:t>Capacity to litigate</a:t>
            </a:r>
          </a:p>
        </p:txBody>
      </p:sp>
      <p:sp>
        <p:nvSpPr>
          <p:cNvPr id="3" name="Content Placeholder 2">
            <a:extLst>
              <a:ext uri="{FF2B5EF4-FFF2-40B4-BE49-F238E27FC236}">
                <a16:creationId xmlns:a16="http://schemas.microsoft.com/office/drawing/2014/main" id="{F9E0D313-84AF-DA35-5781-C31E09D5676F}"/>
              </a:ext>
            </a:extLst>
          </p:cNvPr>
          <p:cNvSpPr>
            <a:spLocks noGrp="1"/>
          </p:cNvSpPr>
          <p:nvPr>
            <p:ph idx="1"/>
          </p:nvPr>
        </p:nvSpPr>
        <p:spPr/>
        <p:txBody>
          <a:bodyPr/>
          <a:lstStyle/>
          <a:p>
            <a:pPr marL="0" indent="0">
              <a:spcAft>
                <a:spcPts val="750"/>
              </a:spcAft>
              <a:buNone/>
            </a:pPr>
            <a:r>
              <a:rPr lang="en-GB" sz="2400" dirty="0">
                <a:solidFill>
                  <a:srgbClr val="272626"/>
                </a:solidFill>
                <a:effectLst/>
                <a:latin typeface="Arial" panose="020B0604020202020204" pitchFamily="34" charset="0"/>
                <a:ea typeface="Aptos" panose="020B0004020202020204" pitchFamily="34" charset="0"/>
                <a:cs typeface="Aptos" panose="020B0004020202020204" pitchFamily="34" charset="0"/>
              </a:rPr>
              <a:t>the test to be applied, as it seems to me, is whether the party to legal proceedings is capable of understanding, with the assistance of such proper explanation from legal advisers and experts in other disciplines as the case may require, the issues on which his consent or decision is likely to be necessary in the course of those proceedings’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1800" i="0" u="sng" dirty="0">
                <a:solidFill>
                  <a:srgbClr val="0070C0"/>
                </a:solidFill>
                <a:effectLst/>
                <a:latin typeface="Arial" panose="020B0604020202020204" pitchFamily="34" charset="0"/>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Case of </a:t>
            </a:r>
            <a:r>
              <a:rPr lang="en-GB" sz="1800" i="0" u="sng" dirty="0" err="1">
                <a:solidFill>
                  <a:srgbClr val="0070C0"/>
                </a:solidFill>
                <a:effectLst/>
                <a:latin typeface="Arial" panose="020B0604020202020204" pitchFamily="34" charset="0"/>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Masterman</a:t>
            </a:r>
            <a:r>
              <a:rPr lang="en-GB" sz="1800" i="0" u="sng" dirty="0">
                <a:solidFill>
                  <a:srgbClr val="0070C0"/>
                </a:solidFill>
                <a:effectLst/>
                <a:latin typeface="Arial" panose="020B0604020202020204" pitchFamily="34" charset="0"/>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-Lister (2002), Point 75</a:t>
            </a:r>
            <a:endParaRPr lang="en-GB" sz="18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pic>
        <p:nvPicPr>
          <p:cNvPr id="4" name="Picture 3">
            <a:extLst>
              <a:ext uri="{FF2B5EF4-FFF2-40B4-BE49-F238E27FC236}">
                <a16:creationId xmlns:a16="http://schemas.microsoft.com/office/drawing/2014/main" id="{2F3E5B9E-2148-17E0-A68A-B68B6596B737}"/>
              </a:ext>
            </a:extLst>
          </p:cNvPr>
          <p:cNvPicPr>
            <a:picLocks noChangeAspect="1"/>
          </p:cNvPicPr>
          <p:nvPr/>
        </p:nvPicPr>
        <p:blipFill>
          <a:blip r:embed="rId3"/>
          <a:stretch>
            <a:fillRect/>
          </a:stretch>
        </p:blipFill>
        <p:spPr>
          <a:xfrm>
            <a:off x="6012160" y="2852936"/>
            <a:ext cx="2517866" cy="2981202"/>
          </a:xfrm>
          <a:prstGeom prst="rect">
            <a:avLst/>
          </a:prstGeom>
        </p:spPr>
      </p:pic>
    </p:spTree>
    <p:extLst>
      <p:ext uri="{BB962C8B-B14F-4D97-AF65-F5344CB8AC3E}">
        <p14:creationId xmlns:p14="http://schemas.microsoft.com/office/powerpoint/2010/main" val="36059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D53C-2FED-7EF8-5A2F-ECD11340D1CA}"/>
              </a:ext>
            </a:extLst>
          </p:cNvPr>
          <p:cNvSpPr>
            <a:spLocks noGrp="1"/>
          </p:cNvSpPr>
          <p:nvPr>
            <p:ph type="title"/>
          </p:nvPr>
        </p:nvSpPr>
        <p:spPr>
          <a:xfrm>
            <a:off x="1187624" y="5949280"/>
            <a:ext cx="7776864" cy="510113"/>
          </a:xfrm>
        </p:spPr>
        <p:txBody>
          <a:bodyPr>
            <a:normAutofit/>
          </a:bodyPr>
          <a:lstStyle/>
          <a:p>
            <a:r>
              <a:rPr lang="en-GB" sz="2400" dirty="0">
                <a:solidFill>
                  <a:schemeClr val="accent4">
                    <a:lumMod val="75000"/>
                  </a:schemeClr>
                </a:solidFill>
              </a:rPr>
              <a:t>Litigation friends in Immigration Tribunals</a:t>
            </a:r>
          </a:p>
        </p:txBody>
      </p:sp>
      <p:sp>
        <p:nvSpPr>
          <p:cNvPr id="3" name="Content Placeholder 2">
            <a:extLst>
              <a:ext uri="{FF2B5EF4-FFF2-40B4-BE49-F238E27FC236}">
                <a16:creationId xmlns:a16="http://schemas.microsoft.com/office/drawing/2014/main" id="{95856CD0-EA99-1185-C054-7B7F40341B39}"/>
              </a:ext>
            </a:extLst>
          </p:cNvPr>
          <p:cNvSpPr>
            <a:spLocks noGrp="1"/>
          </p:cNvSpPr>
          <p:nvPr>
            <p:ph idx="1"/>
          </p:nvPr>
        </p:nvSpPr>
        <p:spPr>
          <a:xfrm>
            <a:off x="502920" y="530352"/>
            <a:ext cx="8183880" cy="4914872"/>
          </a:xfrm>
        </p:spPr>
        <p:txBody>
          <a:bodyPr/>
          <a:lstStyle/>
          <a:p>
            <a:pPr marL="0" indent="0">
              <a:buNone/>
            </a:pPr>
            <a:r>
              <a:rPr lang="en-US" sz="2000" dirty="0"/>
              <a:t>In the case AM (Afghanistan) [2017] EWCA Civ 1123 the Court of Appeal accepted that the common law duty of fairness and natural justice required this, finding “there is ample flexibility in the tribunal rules to permit a tribunal to appoint a litigation friend in the rare circumstance that the child or incapacitated adult would not be able to represent him/herself and obtain effective access</a:t>
            </a:r>
          </a:p>
          <a:p>
            <a:pPr marL="0" indent="0">
              <a:buNone/>
            </a:pPr>
            <a:r>
              <a:rPr lang="en-US" sz="2000" dirty="0"/>
              <a:t>to justice without such a step being</a:t>
            </a:r>
          </a:p>
          <a:p>
            <a:pPr marL="0" indent="0">
              <a:buNone/>
            </a:pPr>
            <a:r>
              <a:rPr lang="en-US" sz="2000" dirty="0"/>
              <a:t>taken. In the alternative, even if the </a:t>
            </a:r>
          </a:p>
          <a:p>
            <a:pPr marL="0" indent="0">
              <a:buNone/>
            </a:pPr>
            <a:r>
              <a:rPr lang="en-US" sz="2000" dirty="0"/>
              <a:t>tribunal rules are not broad enough </a:t>
            </a:r>
          </a:p>
          <a:p>
            <a:pPr marL="0" indent="0">
              <a:buNone/>
            </a:pPr>
            <a:r>
              <a:rPr lang="en-US" sz="2000" dirty="0"/>
              <a:t>to confer that power, the overriding </a:t>
            </a:r>
          </a:p>
          <a:p>
            <a:pPr marL="0" indent="0">
              <a:buNone/>
            </a:pPr>
            <a:r>
              <a:rPr lang="en-US" sz="2000" dirty="0"/>
              <a:t>objective in the context of natural </a:t>
            </a:r>
          </a:p>
          <a:p>
            <a:pPr marL="0" indent="0">
              <a:buNone/>
            </a:pPr>
            <a:r>
              <a:rPr lang="en-US" sz="2000" dirty="0"/>
              <a:t>justice requires the same</a:t>
            </a:r>
            <a:br>
              <a:rPr lang="en-US" sz="2000" dirty="0"/>
            </a:br>
            <a:r>
              <a:rPr lang="en-US" sz="2000" dirty="0"/>
              <a:t>conclusion to be reached.”</a:t>
            </a:r>
            <a:endParaRPr lang="en-GB" sz="2000" dirty="0"/>
          </a:p>
        </p:txBody>
      </p:sp>
      <p:pic>
        <p:nvPicPr>
          <p:cNvPr id="7" name="Picture 6">
            <a:extLst>
              <a:ext uri="{FF2B5EF4-FFF2-40B4-BE49-F238E27FC236}">
                <a16:creationId xmlns:a16="http://schemas.microsoft.com/office/drawing/2014/main" id="{C8B28AE6-6DC3-05EB-9CE9-3C925D9CC0CD}"/>
              </a:ext>
            </a:extLst>
          </p:cNvPr>
          <p:cNvPicPr>
            <a:picLocks noChangeAspect="1"/>
          </p:cNvPicPr>
          <p:nvPr/>
        </p:nvPicPr>
        <p:blipFill>
          <a:blip r:embed="rId2"/>
          <a:stretch>
            <a:fillRect/>
          </a:stretch>
        </p:blipFill>
        <p:spPr>
          <a:xfrm>
            <a:off x="6012160" y="2708920"/>
            <a:ext cx="2515134" cy="2977097"/>
          </a:xfrm>
          <a:prstGeom prst="rect">
            <a:avLst/>
          </a:prstGeom>
        </p:spPr>
      </p:pic>
    </p:spTree>
    <p:extLst>
      <p:ext uri="{BB962C8B-B14F-4D97-AF65-F5344CB8AC3E}">
        <p14:creationId xmlns:p14="http://schemas.microsoft.com/office/powerpoint/2010/main" val="247553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F5C3-BF03-57DC-EA70-61D049B39988}"/>
              </a:ext>
            </a:extLst>
          </p:cNvPr>
          <p:cNvSpPr>
            <a:spLocks noGrp="1"/>
          </p:cNvSpPr>
          <p:nvPr>
            <p:ph type="title"/>
          </p:nvPr>
        </p:nvSpPr>
        <p:spPr>
          <a:xfrm>
            <a:off x="1187624" y="5445224"/>
            <a:ext cx="7859216" cy="1051560"/>
          </a:xfrm>
        </p:spPr>
        <p:txBody>
          <a:bodyPr>
            <a:normAutofit fontScale="90000"/>
          </a:bodyPr>
          <a:lstStyle/>
          <a:p>
            <a:r>
              <a:rPr lang="en-GB" dirty="0">
                <a:solidFill>
                  <a:schemeClr val="accent4">
                    <a:lumMod val="75000"/>
                  </a:schemeClr>
                </a:solidFill>
              </a:rPr>
              <a:t>So what does a litigation friend do?</a:t>
            </a:r>
          </a:p>
        </p:txBody>
      </p:sp>
      <p:sp>
        <p:nvSpPr>
          <p:cNvPr id="3" name="Content Placeholder 2">
            <a:extLst>
              <a:ext uri="{FF2B5EF4-FFF2-40B4-BE49-F238E27FC236}">
                <a16:creationId xmlns:a16="http://schemas.microsoft.com/office/drawing/2014/main" id="{978A0484-C195-B320-65FD-4A8BF1FB8F15}"/>
              </a:ext>
            </a:extLst>
          </p:cNvPr>
          <p:cNvSpPr>
            <a:spLocks noGrp="1"/>
          </p:cNvSpPr>
          <p:nvPr>
            <p:ph idx="1"/>
          </p:nvPr>
        </p:nvSpPr>
        <p:spPr/>
        <p:txBody>
          <a:bodyPr/>
          <a:lstStyle/>
          <a:p>
            <a:r>
              <a:rPr lang="en-GB" dirty="0">
                <a:effectLst/>
                <a:latin typeface="Roboto" panose="02000000000000000000" pitchFamily="2" charset="0"/>
                <a:ea typeface="Times New Roman" panose="02020603050405020304" pitchFamily="18" charset="0"/>
                <a:cs typeface="Aptos" panose="020B0004020202020204" pitchFamily="34" charset="0"/>
              </a:rPr>
              <a:t>You must 'direct the proceedings' on behalf of the other person if you're their litigation friend. This means you'll make decisions in their best interests. do everything you can to tell them what's happening in the case and find out their wishes and feelings.</a:t>
            </a:r>
          </a:p>
          <a:p>
            <a:endParaRPr lang="en-GB" dirty="0">
              <a:latin typeface="Roboto" panose="02000000000000000000" pitchFamily="2" charset="0"/>
              <a:ea typeface="Aptos" panose="020B0004020202020204" pitchFamily="34" charset="0"/>
              <a:cs typeface="Aptos" panose="020B0004020202020204" pitchFamily="34" charset="0"/>
            </a:endParaRPr>
          </a:p>
          <a:p>
            <a:r>
              <a:rPr lang="en-GB" dirty="0">
                <a:latin typeface="Roboto" panose="02000000000000000000" pitchFamily="2" charset="0"/>
                <a:ea typeface="Aptos" panose="020B0004020202020204" pitchFamily="34" charset="0"/>
                <a:cs typeface="Aptos" panose="020B0004020202020204" pitchFamily="34" charset="0"/>
              </a:rPr>
              <a:t>You are not their lawyer.  You are in effect their voice and instructing their lawyer if they have one</a:t>
            </a:r>
            <a:endParaRPr lang="en-GB"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Tree>
    <p:extLst>
      <p:ext uri="{BB962C8B-B14F-4D97-AF65-F5344CB8AC3E}">
        <p14:creationId xmlns:p14="http://schemas.microsoft.com/office/powerpoint/2010/main" val="385852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56E4-4AB2-618D-128D-A8B7A5FCFD88}"/>
              </a:ext>
            </a:extLst>
          </p:cNvPr>
          <p:cNvSpPr>
            <a:spLocks noGrp="1"/>
          </p:cNvSpPr>
          <p:nvPr>
            <p:ph type="title"/>
          </p:nvPr>
        </p:nvSpPr>
        <p:spPr>
          <a:xfrm>
            <a:off x="899592" y="5445224"/>
            <a:ext cx="8075240" cy="1051560"/>
          </a:xfrm>
        </p:spPr>
        <p:txBody>
          <a:bodyPr>
            <a:normAutofit/>
          </a:bodyPr>
          <a:lstStyle/>
          <a:p>
            <a:r>
              <a:rPr lang="en-GB" sz="2900" dirty="0">
                <a:solidFill>
                  <a:schemeClr val="accent4">
                    <a:lumMod val="75000"/>
                  </a:schemeClr>
                </a:solidFill>
              </a:rPr>
              <a:t>Capacity to withdraw an asylum claim</a:t>
            </a:r>
          </a:p>
        </p:txBody>
      </p:sp>
      <p:sp>
        <p:nvSpPr>
          <p:cNvPr id="3" name="Content Placeholder 2">
            <a:extLst>
              <a:ext uri="{FF2B5EF4-FFF2-40B4-BE49-F238E27FC236}">
                <a16:creationId xmlns:a16="http://schemas.microsoft.com/office/drawing/2014/main" id="{411A1710-088B-6C34-87CD-3849418AFA22}"/>
              </a:ext>
            </a:extLst>
          </p:cNvPr>
          <p:cNvSpPr>
            <a:spLocks noGrp="1"/>
          </p:cNvSpPr>
          <p:nvPr>
            <p:ph idx="1"/>
          </p:nvPr>
        </p:nvSpPr>
        <p:spPr>
          <a:xfrm>
            <a:off x="323528" y="361216"/>
            <a:ext cx="8320194" cy="6496784"/>
          </a:xfrm>
        </p:spPr>
        <p:txBody>
          <a:bodyPr/>
          <a:lstStyle/>
          <a:p>
            <a:pPr marL="0" indent="0">
              <a:buNone/>
            </a:pPr>
            <a:r>
              <a:rPr lang="en-US" sz="2000" b="0" i="0" dirty="0">
                <a:solidFill>
                  <a:srgbClr val="000000"/>
                </a:solidFill>
                <a:effectLst/>
              </a:rPr>
              <a:t>When considering the withdrawal of an asylum claim, you must take reasonable steps to ensure you are satisfied that the claimant holds the mental capacity to make an informed decision to withdraw their claim. </a:t>
            </a:r>
          </a:p>
          <a:p>
            <a:pPr marL="0" indent="0">
              <a:buNone/>
            </a:pPr>
            <a:endParaRPr lang="en-US" sz="400" b="0" i="0" dirty="0">
              <a:solidFill>
                <a:srgbClr val="000000"/>
              </a:solidFill>
              <a:effectLst/>
              <a:latin typeface="ArialMT"/>
            </a:endParaRPr>
          </a:p>
          <a:p>
            <a:r>
              <a:rPr lang="en-US" sz="2000" b="0" i="0" dirty="0">
                <a:solidFill>
                  <a:srgbClr val="000000"/>
                </a:solidFill>
                <a:effectLst/>
              </a:rPr>
              <a:t>In all cases, you must conduct a detailed check on the Case Information Database (CID) or Atlas or other relevant Home Office IT systems to identify any concerns which may highlight that the claimant lacks mental </a:t>
            </a:r>
            <a:br>
              <a:rPr lang="en-US" sz="2000" b="0" i="0" dirty="0">
                <a:solidFill>
                  <a:srgbClr val="000000"/>
                </a:solidFill>
                <a:effectLst/>
              </a:rPr>
            </a:br>
            <a:r>
              <a:rPr lang="en-US" sz="2000" b="0" i="0" dirty="0">
                <a:solidFill>
                  <a:srgbClr val="000000"/>
                </a:solidFill>
                <a:effectLst/>
              </a:rPr>
              <a:t>capacity and check whether any previous </a:t>
            </a:r>
            <a:br>
              <a:rPr lang="en-US" sz="2000" b="0" i="0" dirty="0">
                <a:solidFill>
                  <a:srgbClr val="000000"/>
                </a:solidFill>
                <a:effectLst/>
              </a:rPr>
            </a:br>
            <a:r>
              <a:rPr lang="en-US" sz="2000" b="0" i="0" dirty="0">
                <a:solidFill>
                  <a:srgbClr val="000000"/>
                </a:solidFill>
                <a:effectLst/>
              </a:rPr>
              <a:t>safeguarding referrals have been made.</a:t>
            </a:r>
            <a:br>
              <a:rPr lang="en-US" sz="2000" b="0" i="0" dirty="0">
                <a:solidFill>
                  <a:srgbClr val="000000"/>
                </a:solidFill>
                <a:effectLst/>
              </a:rPr>
            </a:br>
            <a:r>
              <a:rPr lang="en-US" sz="1000" b="0" i="0" dirty="0">
                <a:solidFill>
                  <a:srgbClr val="000000"/>
                </a:solidFill>
                <a:effectLst/>
              </a:rPr>
              <a:t> </a:t>
            </a:r>
          </a:p>
          <a:p>
            <a:r>
              <a:rPr lang="en-US" sz="2000" dirty="0">
                <a:solidFill>
                  <a:srgbClr val="000000"/>
                </a:solidFill>
              </a:rPr>
              <a:t>Additionally, if the claimant does not </a:t>
            </a:r>
            <a:br>
              <a:rPr lang="en-US" sz="2000" dirty="0">
                <a:solidFill>
                  <a:srgbClr val="000000"/>
                </a:solidFill>
              </a:rPr>
            </a:br>
            <a:r>
              <a:rPr lang="en-US" sz="2000" dirty="0">
                <a:solidFill>
                  <a:srgbClr val="000000"/>
                </a:solidFill>
              </a:rPr>
              <a:t>have legal representation, then you must </a:t>
            </a:r>
            <a:br>
              <a:rPr lang="en-US" sz="2000" dirty="0">
                <a:solidFill>
                  <a:srgbClr val="000000"/>
                </a:solidFill>
              </a:rPr>
            </a:br>
            <a:r>
              <a:rPr lang="en-US" sz="2000" dirty="0">
                <a:solidFill>
                  <a:srgbClr val="000000"/>
                </a:solidFill>
              </a:rPr>
              <a:t>also review any documentary evidence on</a:t>
            </a:r>
            <a:br>
              <a:rPr lang="en-US" sz="2000" dirty="0">
                <a:solidFill>
                  <a:srgbClr val="000000"/>
                </a:solidFill>
              </a:rPr>
            </a:br>
            <a:r>
              <a:rPr lang="en-US" sz="2000" dirty="0">
                <a:solidFill>
                  <a:srgbClr val="000000"/>
                </a:solidFill>
              </a:rPr>
              <a:t>file to determine whether there is any </a:t>
            </a:r>
            <a:br>
              <a:rPr lang="en-US" sz="2000" dirty="0">
                <a:solidFill>
                  <a:srgbClr val="000000"/>
                </a:solidFill>
              </a:rPr>
            </a:br>
            <a:r>
              <a:rPr lang="en-US" sz="2000" dirty="0">
                <a:solidFill>
                  <a:srgbClr val="000000"/>
                </a:solidFill>
              </a:rPr>
              <a:t>additional evidence to suggest the claimant</a:t>
            </a:r>
            <a:br>
              <a:rPr lang="en-US" sz="2000" dirty="0">
                <a:solidFill>
                  <a:srgbClr val="000000"/>
                </a:solidFill>
              </a:rPr>
            </a:br>
            <a:r>
              <a:rPr lang="en-US" sz="2000" dirty="0">
                <a:solidFill>
                  <a:srgbClr val="000000"/>
                </a:solidFill>
              </a:rPr>
              <a:t>may lack mental capacity. </a:t>
            </a:r>
            <a:br>
              <a:rPr lang="en-US" sz="2000" dirty="0"/>
            </a:br>
            <a:endParaRPr lang="en-GB" sz="2000" dirty="0"/>
          </a:p>
        </p:txBody>
      </p:sp>
      <p:pic>
        <p:nvPicPr>
          <p:cNvPr id="5" name="Picture 4">
            <a:extLst>
              <a:ext uri="{FF2B5EF4-FFF2-40B4-BE49-F238E27FC236}">
                <a16:creationId xmlns:a16="http://schemas.microsoft.com/office/drawing/2014/main" id="{48128495-6637-58E9-96D8-026B6B3FA120}"/>
              </a:ext>
            </a:extLst>
          </p:cNvPr>
          <p:cNvPicPr>
            <a:picLocks noChangeAspect="1"/>
          </p:cNvPicPr>
          <p:nvPr/>
        </p:nvPicPr>
        <p:blipFill>
          <a:blip r:embed="rId3"/>
          <a:stretch>
            <a:fillRect/>
          </a:stretch>
        </p:blipFill>
        <p:spPr>
          <a:xfrm>
            <a:off x="6516216" y="3068960"/>
            <a:ext cx="1907108" cy="2731558"/>
          </a:xfrm>
          <a:prstGeom prst="rect">
            <a:avLst/>
          </a:prstGeom>
          <a:scene3d>
            <a:camera prst="orthographicFront"/>
            <a:lightRig rig="threePt" dir="t"/>
          </a:scene3d>
          <a:sp3d>
            <a:bevelT/>
          </a:sp3d>
        </p:spPr>
      </p:pic>
    </p:spTree>
    <p:extLst>
      <p:ext uri="{BB962C8B-B14F-4D97-AF65-F5344CB8AC3E}">
        <p14:creationId xmlns:p14="http://schemas.microsoft.com/office/powerpoint/2010/main" val="211821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02B6D-8C83-6985-2DDE-1B935F4DB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801DE-40F9-719D-DF17-09027B6C3C2B}"/>
              </a:ext>
            </a:extLst>
          </p:cNvPr>
          <p:cNvSpPr>
            <a:spLocks noGrp="1"/>
          </p:cNvSpPr>
          <p:nvPr>
            <p:ph type="title"/>
          </p:nvPr>
        </p:nvSpPr>
        <p:spPr/>
        <p:txBody>
          <a:bodyPr>
            <a:normAutofit/>
          </a:bodyPr>
          <a:lstStyle/>
          <a:p>
            <a:r>
              <a:rPr lang="en-GB" sz="2400" dirty="0">
                <a:solidFill>
                  <a:schemeClr val="accent4">
                    <a:lumMod val="75000"/>
                  </a:schemeClr>
                </a:solidFill>
              </a:rPr>
              <a:t>If there are no decisions to be made yet</a:t>
            </a:r>
          </a:p>
        </p:txBody>
      </p:sp>
      <p:sp>
        <p:nvSpPr>
          <p:cNvPr id="3" name="Content Placeholder 2">
            <a:extLst>
              <a:ext uri="{FF2B5EF4-FFF2-40B4-BE49-F238E27FC236}">
                <a16:creationId xmlns:a16="http://schemas.microsoft.com/office/drawing/2014/main" id="{5F55BF15-4665-FD13-B739-76FFE6253F24}"/>
              </a:ext>
            </a:extLst>
          </p:cNvPr>
          <p:cNvSpPr>
            <a:spLocks noGrp="1"/>
          </p:cNvSpPr>
          <p:nvPr>
            <p:ph idx="1"/>
          </p:nvPr>
        </p:nvSpPr>
        <p:spPr/>
        <p:txBody>
          <a:bodyPr/>
          <a:lstStyle/>
          <a:p>
            <a:pPr marL="0" indent="0">
              <a:buNone/>
            </a:pPr>
            <a:br>
              <a:rPr lang="en-US" sz="2000" dirty="0"/>
            </a:br>
            <a:r>
              <a:rPr lang="en-US" sz="2000" dirty="0"/>
              <a:t> </a:t>
            </a:r>
          </a:p>
          <a:p>
            <a:pPr marL="0" indent="0">
              <a:buNone/>
            </a:pPr>
            <a:endParaRPr lang="en-GB" sz="2000" dirty="0"/>
          </a:p>
        </p:txBody>
      </p:sp>
      <p:sp>
        <p:nvSpPr>
          <p:cNvPr id="4" name="TextBox 3">
            <a:extLst>
              <a:ext uri="{FF2B5EF4-FFF2-40B4-BE49-F238E27FC236}">
                <a16:creationId xmlns:a16="http://schemas.microsoft.com/office/drawing/2014/main" id="{2B7919E2-65DA-E6E1-9304-481B06B836F8}"/>
              </a:ext>
            </a:extLst>
          </p:cNvPr>
          <p:cNvSpPr txBox="1"/>
          <p:nvPr/>
        </p:nvSpPr>
        <p:spPr>
          <a:xfrm>
            <a:off x="841903" y="702094"/>
            <a:ext cx="7920880" cy="3539430"/>
          </a:xfrm>
          <a:prstGeom prst="rect">
            <a:avLst/>
          </a:prstGeom>
          <a:noFill/>
        </p:spPr>
        <p:txBody>
          <a:bodyPr wrap="square" rtlCol="0">
            <a:spAutoFit/>
          </a:bodyPr>
          <a:lstStyle/>
          <a:p>
            <a:r>
              <a:rPr lang="en-GB" sz="2800" dirty="0"/>
              <a:t>So who is the decision maker?</a:t>
            </a:r>
          </a:p>
          <a:p>
            <a:endParaRPr lang="en-GB" sz="2800" dirty="0"/>
          </a:p>
          <a:p>
            <a:pPr marL="514350" indent="-514350">
              <a:buFont typeface="Arial" panose="020B0604020202020204" pitchFamily="34" charset="0"/>
              <a:buChar char="•"/>
            </a:pPr>
            <a:r>
              <a:rPr lang="en-GB" sz="2800" dirty="0"/>
              <a:t>There isn’t one yet so</a:t>
            </a:r>
            <a:br>
              <a:rPr lang="en-GB" sz="2800" dirty="0"/>
            </a:br>
            <a:br>
              <a:rPr lang="en-GB" sz="2800" dirty="0"/>
            </a:br>
            <a:r>
              <a:rPr lang="en-GB" sz="2800" dirty="0"/>
              <a:t>Ask the LA to make a safeguarding referral and then either they or we can go to the Court of Protection applying for an </a:t>
            </a:r>
            <a:r>
              <a:rPr lang="en-GB" sz="2800" dirty="0" err="1"/>
              <a:t>appointeeship</a:t>
            </a:r>
            <a:endParaRPr lang="en-GB" sz="2800" dirty="0"/>
          </a:p>
        </p:txBody>
      </p:sp>
      <p:pic>
        <p:nvPicPr>
          <p:cNvPr id="6" name="Picture 5">
            <a:extLst>
              <a:ext uri="{FF2B5EF4-FFF2-40B4-BE49-F238E27FC236}">
                <a16:creationId xmlns:a16="http://schemas.microsoft.com/office/drawing/2014/main" id="{515CF345-B007-682D-B1F8-FD3F1DAE9BC3}"/>
              </a:ext>
            </a:extLst>
          </p:cNvPr>
          <p:cNvPicPr>
            <a:picLocks noChangeAspect="1"/>
          </p:cNvPicPr>
          <p:nvPr/>
        </p:nvPicPr>
        <p:blipFill>
          <a:blip r:embed="rId3"/>
          <a:stretch>
            <a:fillRect/>
          </a:stretch>
        </p:blipFill>
        <p:spPr>
          <a:xfrm>
            <a:off x="4393420" y="4581128"/>
            <a:ext cx="4427984" cy="1221588"/>
          </a:xfrm>
          <a:prstGeom prst="rect">
            <a:avLst/>
          </a:prstGeom>
          <a:scene3d>
            <a:camera prst="orthographicFront"/>
            <a:lightRig rig="threePt" dir="t"/>
          </a:scene3d>
          <a:sp3d>
            <a:bevelT/>
          </a:sp3d>
        </p:spPr>
      </p:pic>
    </p:spTree>
    <p:extLst>
      <p:ext uri="{BB962C8B-B14F-4D97-AF65-F5344CB8AC3E}">
        <p14:creationId xmlns:p14="http://schemas.microsoft.com/office/powerpoint/2010/main" val="255031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404C-F81C-D2D5-3D12-60A7E45EC2D5}"/>
              </a:ext>
            </a:extLst>
          </p:cNvPr>
          <p:cNvSpPr>
            <a:spLocks noGrp="1"/>
          </p:cNvSpPr>
          <p:nvPr>
            <p:ph type="title"/>
          </p:nvPr>
        </p:nvSpPr>
        <p:spPr>
          <a:xfrm>
            <a:off x="1894458" y="5849199"/>
            <a:ext cx="6854006" cy="676145"/>
          </a:xfrm>
        </p:spPr>
        <p:txBody>
          <a:bodyPr/>
          <a:lstStyle/>
          <a:p>
            <a:r>
              <a:rPr lang="en-GB" dirty="0"/>
              <a:t>migrants capacity specialists</a:t>
            </a:r>
          </a:p>
        </p:txBody>
      </p:sp>
      <p:pic>
        <p:nvPicPr>
          <p:cNvPr id="5" name="Content Placeholder 4">
            <a:extLst>
              <a:ext uri="{FF2B5EF4-FFF2-40B4-BE49-F238E27FC236}">
                <a16:creationId xmlns:a16="http://schemas.microsoft.com/office/drawing/2014/main" id="{F47E46A4-5A20-3C13-F2BD-77FEC915142A}"/>
              </a:ext>
            </a:extLst>
          </p:cNvPr>
          <p:cNvPicPr>
            <a:picLocks noGrp="1" noChangeAspect="1"/>
          </p:cNvPicPr>
          <p:nvPr>
            <p:ph idx="1"/>
          </p:nvPr>
        </p:nvPicPr>
        <p:blipFill>
          <a:blip r:embed="rId3"/>
          <a:stretch>
            <a:fillRect/>
          </a:stretch>
        </p:blipFill>
        <p:spPr>
          <a:xfrm>
            <a:off x="683568" y="692696"/>
            <a:ext cx="5472608" cy="2134317"/>
          </a:xfrm>
          <a:scene3d>
            <a:camera prst="orthographicFront"/>
            <a:lightRig rig="threePt" dir="t"/>
          </a:scene3d>
          <a:sp3d>
            <a:bevelT/>
          </a:sp3d>
        </p:spPr>
      </p:pic>
      <p:pic>
        <p:nvPicPr>
          <p:cNvPr id="7" name="Picture 6">
            <a:extLst>
              <a:ext uri="{FF2B5EF4-FFF2-40B4-BE49-F238E27FC236}">
                <a16:creationId xmlns:a16="http://schemas.microsoft.com/office/drawing/2014/main" id="{D8A017AA-0610-A537-5BC1-063A9EAFF27D}"/>
              </a:ext>
            </a:extLst>
          </p:cNvPr>
          <p:cNvPicPr>
            <a:picLocks noChangeAspect="1"/>
          </p:cNvPicPr>
          <p:nvPr/>
        </p:nvPicPr>
        <p:blipFill>
          <a:blip r:embed="rId4"/>
          <a:stretch>
            <a:fillRect/>
          </a:stretch>
        </p:blipFill>
        <p:spPr>
          <a:xfrm>
            <a:off x="4570996" y="2996952"/>
            <a:ext cx="4100231" cy="2769692"/>
          </a:xfrm>
          <a:prstGeom prst="rect">
            <a:avLst/>
          </a:prstGeom>
          <a:scene3d>
            <a:camera prst="orthographicFront"/>
            <a:lightRig rig="threePt" dir="t"/>
          </a:scene3d>
          <a:sp3d>
            <a:bevelT/>
          </a:sp3d>
        </p:spPr>
      </p:pic>
      <p:sp>
        <p:nvSpPr>
          <p:cNvPr id="11" name="TextBox 10">
            <a:extLst>
              <a:ext uri="{FF2B5EF4-FFF2-40B4-BE49-F238E27FC236}">
                <a16:creationId xmlns:a16="http://schemas.microsoft.com/office/drawing/2014/main" id="{58FAF684-C431-B402-8960-61D70BA5765E}"/>
              </a:ext>
            </a:extLst>
          </p:cNvPr>
          <p:cNvSpPr txBox="1"/>
          <p:nvPr/>
        </p:nvSpPr>
        <p:spPr>
          <a:xfrm>
            <a:off x="899592" y="4985974"/>
            <a:ext cx="3671404" cy="369332"/>
          </a:xfrm>
          <a:prstGeom prst="rect">
            <a:avLst/>
          </a:prstGeom>
          <a:noFill/>
        </p:spPr>
        <p:txBody>
          <a:bodyPr wrap="square">
            <a:spAutoFit/>
          </a:bodyPr>
          <a:lstStyle/>
          <a:p>
            <a:r>
              <a:rPr lang="en-GB" dirty="0">
                <a:hlinkClick r:id="rId5"/>
              </a:rPr>
              <a:t>http://tinyurl.com/yeykm8um</a:t>
            </a:r>
            <a:endParaRPr lang="en-GB" dirty="0"/>
          </a:p>
        </p:txBody>
      </p:sp>
      <p:sp>
        <p:nvSpPr>
          <p:cNvPr id="13" name="TextBox 12">
            <a:extLst>
              <a:ext uri="{FF2B5EF4-FFF2-40B4-BE49-F238E27FC236}">
                <a16:creationId xmlns:a16="http://schemas.microsoft.com/office/drawing/2014/main" id="{884958AE-0905-B594-E311-4CB2F597D963}"/>
              </a:ext>
            </a:extLst>
          </p:cNvPr>
          <p:cNvSpPr txBox="1"/>
          <p:nvPr/>
        </p:nvSpPr>
        <p:spPr>
          <a:xfrm>
            <a:off x="683568" y="2856478"/>
            <a:ext cx="3510136" cy="369332"/>
          </a:xfrm>
          <a:prstGeom prst="rect">
            <a:avLst/>
          </a:prstGeom>
          <a:noFill/>
        </p:spPr>
        <p:txBody>
          <a:bodyPr wrap="square">
            <a:spAutoFit/>
          </a:bodyPr>
          <a:lstStyle/>
          <a:p>
            <a:r>
              <a:rPr lang="en-GB" dirty="0">
                <a:hlinkClick r:id="rId6"/>
              </a:rPr>
              <a:t>http://tinyurl.com/3rfhseyr</a:t>
            </a:r>
            <a:endParaRPr lang="en-GB" dirty="0"/>
          </a:p>
        </p:txBody>
      </p:sp>
      <p:sp>
        <p:nvSpPr>
          <p:cNvPr id="3" name="Star: 5 Points 2">
            <a:extLst>
              <a:ext uri="{FF2B5EF4-FFF2-40B4-BE49-F238E27FC236}">
                <a16:creationId xmlns:a16="http://schemas.microsoft.com/office/drawing/2014/main" id="{2A535322-A2BE-E814-A2B0-11EC4EA15937}"/>
              </a:ext>
            </a:extLst>
          </p:cNvPr>
          <p:cNvSpPr/>
          <p:nvPr/>
        </p:nvSpPr>
        <p:spPr>
          <a:xfrm>
            <a:off x="0" y="55280"/>
            <a:ext cx="683568" cy="6480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8</a:t>
            </a:r>
          </a:p>
        </p:txBody>
      </p:sp>
    </p:spTree>
    <p:extLst>
      <p:ext uri="{BB962C8B-B14F-4D97-AF65-F5344CB8AC3E}">
        <p14:creationId xmlns:p14="http://schemas.microsoft.com/office/powerpoint/2010/main" val="329622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A594-2F2E-97A3-AA46-5161BA780E06}"/>
              </a:ext>
            </a:extLst>
          </p:cNvPr>
          <p:cNvSpPr>
            <a:spLocks noGrp="1"/>
          </p:cNvSpPr>
          <p:nvPr>
            <p:ph type="title"/>
          </p:nvPr>
        </p:nvSpPr>
        <p:spPr>
          <a:xfrm>
            <a:off x="971600" y="5877272"/>
            <a:ext cx="7848872" cy="547504"/>
          </a:xfrm>
        </p:spPr>
        <p:txBody>
          <a:bodyPr>
            <a:normAutofit/>
          </a:bodyPr>
          <a:lstStyle/>
          <a:p>
            <a:r>
              <a:rPr lang="en-GB" sz="2200" dirty="0"/>
              <a:t>How do we decide the authority to do something </a:t>
            </a:r>
          </a:p>
        </p:txBody>
      </p:sp>
      <p:sp>
        <p:nvSpPr>
          <p:cNvPr id="3" name="Content Placeholder 2">
            <a:extLst>
              <a:ext uri="{FF2B5EF4-FFF2-40B4-BE49-F238E27FC236}">
                <a16:creationId xmlns:a16="http://schemas.microsoft.com/office/drawing/2014/main" id="{9C7B48DF-E031-8A3A-3D3B-D1373A390B62}"/>
              </a:ext>
            </a:extLst>
          </p:cNvPr>
          <p:cNvSpPr>
            <a:spLocks noGrp="1"/>
          </p:cNvSpPr>
          <p:nvPr>
            <p:ph idx="1"/>
          </p:nvPr>
        </p:nvSpPr>
        <p:spPr/>
        <p:txBody>
          <a:bodyPr/>
          <a:lstStyle/>
          <a:p>
            <a:pPr marL="0" indent="0">
              <a:buNone/>
            </a:pPr>
            <a:r>
              <a:rPr lang="en-GB" sz="2700" dirty="0">
                <a:effectLst>
                  <a:outerShdw blurRad="38100" dist="38100" dir="2700000" algn="tl">
                    <a:srgbClr val="000000">
                      <a:alpha val="43137"/>
                    </a:srgbClr>
                  </a:outerShdw>
                </a:effectLst>
              </a:rPr>
              <a:t>IF THERE IS NO LEGAL AUTHORITY, TO DO SOMETHING TO SOMEONE, IT IS UNLAWFUL</a:t>
            </a:r>
          </a:p>
          <a:p>
            <a:endParaRPr lang="en-GB" dirty="0"/>
          </a:p>
          <a:p>
            <a:r>
              <a:rPr lang="en-GB" dirty="0"/>
              <a:t>Consent – may I bath you? May I give you this injection? May I kiss you? </a:t>
            </a:r>
            <a:br>
              <a:rPr lang="en-GB" dirty="0"/>
            </a:br>
            <a:endParaRPr lang="en-GB" dirty="0"/>
          </a:p>
          <a:p>
            <a:r>
              <a:rPr lang="en-GB" dirty="0"/>
              <a:t>The Detention Centre rules.  e.g. use of force</a:t>
            </a:r>
            <a:br>
              <a:rPr lang="en-GB" dirty="0"/>
            </a:br>
            <a:endParaRPr lang="en-GB" dirty="0"/>
          </a:p>
          <a:p>
            <a:r>
              <a:rPr lang="en-GB" dirty="0"/>
              <a:t>or the Mental Capacity Act.</a:t>
            </a:r>
          </a:p>
          <a:p>
            <a:endParaRPr lang="en-GB" dirty="0"/>
          </a:p>
          <a:p>
            <a:endParaRPr lang="en-GB" dirty="0"/>
          </a:p>
          <a:p>
            <a:endParaRPr lang="en-GB" dirty="0"/>
          </a:p>
          <a:p>
            <a:endParaRPr lang="en-GB" dirty="0"/>
          </a:p>
          <a:p>
            <a:endParaRPr lang="en-GB" dirty="0"/>
          </a:p>
        </p:txBody>
      </p:sp>
      <p:pic>
        <p:nvPicPr>
          <p:cNvPr id="5" name="Picture 4" descr="Red stamp with text on it&#10;&#10;Description automatically generated">
            <a:extLst>
              <a:ext uri="{FF2B5EF4-FFF2-40B4-BE49-F238E27FC236}">
                <a16:creationId xmlns:a16="http://schemas.microsoft.com/office/drawing/2014/main" id="{69FCDAA3-BF36-9EB6-E29A-2C3975C30D18}"/>
              </a:ext>
            </a:extLst>
          </p:cNvPr>
          <p:cNvPicPr>
            <a:picLocks noChangeAspect="1"/>
          </p:cNvPicPr>
          <p:nvPr/>
        </p:nvPicPr>
        <p:blipFill rotWithShape="1">
          <a:blip r:embed="rId3">
            <a:extLst>
              <a:ext uri="{28A0092B-C50C-407E-A947-70E740481C1C}">
                <a14:useLocalDpi xmlns:a14="http://schemas.microsoft.com/office/drawing/2010/main" val="0"/>
              </a:ext>
            </a:extLst>
          </a:blip>
          <a:srcRect l="6951" t="34251" r="5900" b="35300"/>
          <a:stretch/>
        </p:blipFill>
        <p:spPr>
          <a:xfrm rot="20137641">
            <a:off x="1967930" y="2709824"/>
            <a:ext cx="5616624" cy="1962435"/>
          </a:xfrm>
          <a:prstGeom prst="rect">
            <a:avLst/>
          </a:prstGeom>
        </p:spPr>
      </p:pic>
    </p:spTree>
    <p:extLst>
      <p:ext uri="{BB962C8B-B14F-4D97-AF65-F5344CB8AC3E}">
        <p14:creationId xmlns:p14="http://schemas.microsoft.com/office/powerpoint/2010/main" val="23878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7117B1D-5B1B-7137-BC59-0BB74E17AC5F}"/>
              </a:ext>
            </a:extLst>
          </p:cNvPr>
          <p:cNvSpPr>
            <a:spLocks noGrp="1" noChangeArrowheads="1"/>
          </p:cNvSpPr>
          <p:nvPr>
            <p:ph type="title"/>
          </p:nvPr>
        </p:nvSpPr>
        <p:spPr>
          <a:xfrm>
            <a:off x="1475656" y="6021288"/>
            <a:ext cx="7283152" cy="547504"/>
          </a:xfrm>
        </p:spPr>
        <p:txBody>
          <a:bodyPr>
            <a:normAutofit fontScale="90000"/>
          </a:bodyPr>
          <a:lstStyle/>
          <a:p>
            <a:pPr algn="r"/>
            <a:r>
              <a:rPr lang="en-GB" altLang="en-US" dirty="0"/>
              <a:t>What is consent?</a:t>
            </a:r>
          </a:p>
        </p:txBody>
      </p:sp>
      <p:sp>
        <p:nvSpPr>
          <p:cNvPr id="44035" name="Rectangle 3">
            <a:extLst>
              <a:ext uri="{FF2B5EF4-FFF2-40B4-BE49-F238E27FC236}">
                <a16:creationId xmlns:a16="http://schemas.microsoft.com/office/drawing/2014/main" id="{78E89E3F-C908-689F-A200-96FAD3E9F278}"/>
              </a:ext>
            </a:extLst>
          </p:cNvPr>
          <p:cNvSpPr>
            <a:spLocks noGrp="1" noChangeArrowheads="1"/>
          </p:cNvSpPr>
          <p:nvPr>
            <p:ph type="body" idx="1"/>
          </p:nvPr>
        </p:nvSpPr>
        <p:spPr/>
        <p:txBody>
          <a:bodyPr/>
          <a:lstStyle/>
          <a:p>
            <a:pPr>
              <a:lnSpc>
                <a:spcPct val="80000"/>
              </a:lnSpc>
            </a:pPr>
            <a:r>
              <a:rPr lang="en-GB" altLang="en-US" sz="2800" dirty="0">
                <a:solidFill>
                  <a:srgbClr val="660066"/>
                </a:solidFill>
                <a:effectLst>
                  <a:outerShdw blurRad="38100" dist="38100" dir="2700000" algn="tl">
                    <a:srgbClr val="C0C0C0"/>
                  </a:outerShdw>
                </a:effectLst>
              </a:rPr>
              <a:t>Consent is the voluntary and continuing permission of a patient to be given a particular treatment, based on a sufficient knowledge of the purpose, nature, likely effects and risks of that treatment, including the likelihood of its success and any alternatives to it. Permission given under any unfair or undue pressure is not consent</a:t>
            </a:r>
          </a:p>
          <a:p>
            <a:pPr>
              <a:lnSpc>
                <a:spcPct val="80000"/>
              </a:lnSpc>
            </a:pPr>
            <a:endParaRPr lang="en-GB" altLang="en-US" sz="2800" dirty="0">
              <a:solidFill>
                <a:srgbClr val="660066"/>
              </a:solidFill>
              <a:effectLst>
                <a:outerShdw blurRad="38100" dist="38100" dir="2700000" algn="tl">
                  <a:srgbClr val="C0C0C0"/>
                </a:outerShdw>
              </a:effectLst>
            </a:endParaRPr>
          </a:p>
          <a:p>
            <a:pPr>
              <a:lnSpc>
                <a:spcPct val="80000"/>
              </a:lnSpc>
            </a:pPr>
            <a:r>
              <a:rPr lang="en-GB" altLang="en-US" sz="2800" dirty="0"/>
              <a:t>MHA COP 23.31</a:t>
            </a:r>
          </a:p>
        </p:txBody>
      </p:sp>
      <p:pic>
        <p:nvPicPr>
          <p:cNvPr id="44036" name="Picture 4">
            <a:extLst>
              <a:ext uri="{FF2B5EF4-FFF2-40B4-BE49-F238E27FC236}">
                <a16:creationId xmlns:a16="http://schemas.microsoft.com/office/drawing/2014/main" id="{0B82242C-22D0-CD4E-16AE-B8BCA02938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556" y="3491582"/>
            <a:ext cx="2268537" cy="202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txEl>
                                              <p:pRg st="2" end="2"/>
                                            </p:txEl>
                                          </p:spTgt>
                                        </p:tgtEl>
                                        <p:attrNameLst>
                                          <p:attrName>style.visibility</p:attrName>
                                        </p:attrNameLst>
                                      </p:cBhvr>
                                      <p:to>
                                        <p:strVal val="visible"/>
                                      </p:to>
                                    </p:set>
                                    <p:animEffect transition="in" filter="fade">
                                      <p:cBhvr>
                                        <p:cTn id="10" dur="500"/>
                                        <p:tgtEl>
                                          <p:spTgt spid="440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036"/>
                                        </p:tgtEl>
                                        <p:attrNameLst>
                                          <p:attrName>style.visibility</p:attrName>
                                        </p:attrNameLst>
                                      </p:cBhvr>
                                      <p:to>
                                        <p:strVal val="visible"/>
                                      </p:to>
                                    </p:set>
                                    <p:animEffect transition="in" filter="fade">
                                      <p:cBhvr>
                                        <p:cTn id="13"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F56C-EB65-67B1-CA2E-A9B850239AB9}"/>
              </a:ext>
            </a:extLst>
          </p:cNvPr>
          <p:cNvSpPr>
            <a:spLocks noGrp="1"/>
          </p:cNvSpPr>
          <p:nvPr>
            <p:ph type="title"/>
          </p:nvPr>
        </p:nvSpPr>
        <p:spPr>
          <a:xfrm>
            <a:off x="1393304" y="5949280"/>
            <a:ext cx="7283152" cy="547504"/>
          </a:xfrm>
        </p:spPr>
        <p:txBody>
          <a:bodyPr>
            <a:normAutofit fontScale="90000"/>
          </a:bodyPr>
          <a:lstStyle/>
          <a:p>
            <a:pPr algn="r"/>
            <a:r>
              <a:rPr lang="en-GB" dirty="0"/>
              <a:t>The key areas we will consider</a:t>
            </a:r>
          </a:p>
        </p:txBody>
      </p:sp>
      <p:sp>
        <p:nvSpPr>
          <p:cNvPr id="3" name="Content Placeholder 2">
            <a:extLst>
              <a:ext uri="{FF2B5EF4-FFF2-40B4-BE49-F238E27FC236}">
                <a16:creationId xmlns:a16="http://schemas.microsoft.com/office/drawing/2014/main" id="{912F335D-FE8A-621B-6A47-D8878D7CD02F}"/>
              </a:ext>
            </a:extLst>
          </p:cNvPr>
          <p:cNvSpPr>
            <a:spLocks noGrp="1"/>
          </p:cNvSpPr>
          <p:nvPr>
            <p:ph idx="1"/>
          </p:nvPr>
        </p:nvSpPr>
        <p:spPr>
          <a:xfrm>
            <a:off x="502920" y="530352"/>
            <a:ext cx="8183880" cy="5274912"/>
          </a:xfrm>
        </p:spPr>
        <p:txBody>
          <a:bodyPr/>
          <a:lstStyle/>
          <a:p>
            <a:r>
              <a:rPr lang="en-GB" dirty="0"/>
              <a:t>Health Care</a:t>
            </a:r>
          </a:p>
          <a:p>
            <a:r>
              <a:rPr lang="en-GB" dirty="0"/>
              <a:t>Personal Care</a:t>
            </a:r>
          </a:p>
          <a:p>
            <a:r>
              <a:rPr lang="en-GB" dirty="0"/>
              <a:t>Financial matters</a:t>
            </a:r>
          </a:p>
          <a:p>
            <a:r>
              <a:rPr lang="en-GB" dirty="0"/>
              <a:t>Capacity to litigate</a:t>
            </a:r>
          </a:p>
          <a:p>
            <a:endParaRPr lang="en-GB" dirty="0"/>
          </a:p>
          <a:p>
            <a:r>
              <a:rPr lang="en-GB" dirty="0"/>
              <a:t>But </a:t>
            </a:r>
            <a:r>
              <a:rPr lang="en-GB" u="sng" dirty="0"/>
              <a:t>not </a:t>
            </a:r>
            <a:r>
              <a:rPr lang="en-GB" dirty="0"/>
              <a:t>the use of force in prisons and IRCs, although the MCA is referenced in the Brook House use of force policy</a:t>
            </a:r>
            <a:endParaRPr lang="en-GB" u="sng" dirty="0"/>
          </a:p>
        </p:txBody>
      </p:sp>
    </p:spTree>
    <p:extLst>
      <p:ext uri="{BB962C8B-B14F-4D97-AF65-F5344CB8AC3E}">
        <p14:creationId xmlns:p14="http://schemas.microsoft.com/office/powerpoint/2010/main" val="398746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Oval 3"/>
          <p:cNvSpPr>
            <a:spLocks noChangeArrowheads="1"/>
          </p:cNvSpPr>
          <p:nvPr/>
        </p:nvSpPr>
        <p:spPr bwMode="auto">
          <a:xfrm>
            <a:off x="2339753" y="2351088"/>
            <a:ext cx="4248472" cy="1292225"/>
          </a:xfrm>
          <a:prstGeom prst="ellipse">
            <a:avLst/>
          </a:prstGeom>
          <a:solidFill>
            <a:srgbClr val="FF99CC"/>
          </a:solidFill>
          <a:ln w="12700">
            <a:solidFill>
              <a:schemeClr val="tx1"/>
            </a:solidFill>
            <a:round/>
            <a:headEnd/>
            <a:tailEnd/>
          </a:ln>
          <a:scene3d>
            <a:camera prst="orthographicFront"/>
            <a:lightRig rig="threePt" dir="t"/>
          </a:scene3d>
          <a:sp3d>
            <a:bevelT/>
          </a:sp3d>
        </p:spPr>
        <p:txBody>
          <a:bodyPr wrap="none" anchor="ctr"/>
          <a:lstStyle/>
          <a:p>
            <a:pPr algn="ctr" fontAlgn="base">
              <a:spcBef>
                <a:spcPct val="0"/>
              </a:spcBef>
              <a:spcAft>
                <a:spcPct val="0"/>
              </a:spcAft>
              <a:defRPr/>
            </a:pPr>
            <a:endParaRPr lang="en-GB" sz="2200" i="1">
              <a:solidFill>
                <a:prstClr val="black"/>
              </a:solidFill>
              <a:latin typeface="Verdana" pitchFamily="34" charset="0"/>
              <a:ea typeface="MS PGothic" pitchFamily="34" charset="-128"/>
              <a:cs typeface="Arial" charset="0"/>
            </a:endParaRPr>
          </a:p>
        </p:txBody>
      </p:sp>
      <p:sp>
        <p:nvSpPr>
          <p:cNvPr id="119822" name="Rectangle 8"/>
          <p:cNvSpPr>
            <a:spLocks noChangeArrowheads="1"/>
          </p:cNvSpPr>
          <p:nvPr/>
        </p:nvSpPr>
        <p:spPr bwMode="auto">
          <a:xfrm>
            <a:off x="2339753" y="2420938"/>
            <a:ext cx="4176936" cy="1139415"/>
          </a:xfrm>
          <a:prstGeom prst="rect">
            <a:avLst/>
          </a:prstGeom>
          <a:noFill/>
          <a:ln w="9525">
            <a:noFill/>
            <a:miter lim="800000"/>
            <a:headEnd/>
            <a:tailEnd/>
          </a:ln>
        </p:spPr>
        <p:txBody>
          <a:bodyPr wrap="square" lIns="92075" tIns="46038" rIns="92075" bIns="46038">
            <a:spAutoFit/>
          </a:bodyPr>
          <a:lstStyle/>
          <a:p>
            <a:pPr algn="ctr" fontAlgn="base">
              <a:spcBef>
                <a:spcPct val="0"/>
              </a:spcBef>
              <a:spcAft>
                <a:spcPct val="0"/>
              </a:spcAft>
              <a:defRPr/>
            </a:pPr>
            <a:r>
              <a:rPr lang="en-US" sz="2400" dirty="0">
                <a:solidFill>
                  <a:prstClr val="black"/>
                </a:solidFill>
                <a:latin typeface="Verdana" pitchFamily="34" charset="0"/>
                <a:ea typeface="MS PGothic" pitchFamily="34" charset="-128"/>
                <a:cs typeface="Arial" charset="0"/>
              </a:rPr>
              <a:t>The </a:t>
            </a:r>
            <a:r>
              <a:rPr lang="en-US" sz="2400" b="1" dirty="0">
                <a:latin typeface="Verdana" pitchFamily="34" charset="0"/>
                <a:ea typeface="MS PGothic" pitchFamily="34" charset="-128"/>
                <a:cs typeface="Arial" charset="0"/>
              </a:rPr>
              <a:t>Principles</a:t>
            </a:r>
          </a:p>
          <a:p>
            <a:pPr algn="ctr" fontAlgn="base">
              <a:spcBef>
                <a:spcPct val="0"/>
              </a:spcBef>
              <a:spcAft>
                <a:spcPct val="0"/>
              </a:spcAft>
              <a:defRPr/>
            </a:pPr>
            <a:r>
              <a:rPr lang="en-US" sz="2400" dirty="0">
                <a:solidFill>
                  <a:prstClr val="black"/>
                </a:solidFill>
                <a:latin typeface="Verdana" pitchFamily="34" charset="0"/>
                <a:ea typeface="MS PGothic" pitchFamily="34" charset="-128"/>
                <a:cs typeface="Arial" charset="0"/>
              </a:rPr>
              <a:t>protecting People</a:t>
            </a:r>
          </a:p>
          <a:p>
            <a:pPr algn="ctr" fontAlgn="base">
              <a:spcBef>
                <a:spcPct val="0"/>
              </a:spcBef>
              <a:spcAft>
                <a:spcPct val="0"/>
              </a:spcAft>
              <a:defRPr/>
            </a:pPr>
            <a:r>
              <a:rPr lang="en-US" sz="2000" dirty="0">
                <a:solidFill>
                  <a:prstClr val="black"/>
                </a:solidFill>
                <a:latin typeface="Verdana" pitchFamily="34" charset="0"/>
                <a:ea typeface="MS PGothic" pitchFamily="34" charset="-128"/>
                <a:cs typeface="Arial" charset="0"/>
              </a:rPr>
              <a:t>(Section 1)</a:t>
            </a:r>
          </a:p>
        </p:txBody>
      </p:sp>
      <p:sp>
        <p:nvSpPr>
          <p:cNvPr id="7183" name="AutoShape 15"/>
          <p:cNvSpPr>
            <a:spLocks noChangeArrowheads="1"/>
          </p:cNvSpPr>
          <p:nvPr/>
        </p:nvSpPr>
        <p:spPr bwMode="auto">
          <a:xfrm rot="18600000">
            <a:off x="1818564" y="1952562"/>
            <a:ext cx="428625" cy="719138"/>
          </a:xfrm>
          <a:prstGeom prst="upArrow">
            <a:avLst>
              <a:gd name="adj1" fmla="val 50000"/>
              <a:gd name="adj2" fmla="val 41913"/>
            </a:avLst>
          </a:prstGeom>
          <a:solidFill>
            <a:srgbClr val="FF99CC"/>
          </a:solidFill>
          <a:ln w="12700">
            <a:solidFill>
              <a:schemeClr val="tx1"/>
            </a:solidFill>
            <a:miter lim="800000"/>
            <a:headEnd/>
            <a:tailEnd/>
          </a:ln>
          <a:scene3d>
            <a:camera prst="orthographicFront"/>
            <a:lightRig rig="threePt" dir="t"/>
          </a:scene3d>
          <a:sp3d>
            <a:bevelT/>
          </a:sp3d>
        </p:spPr>
        <p:txBody>
          <a:bodyPr vert="eaVert" wrap="none" anchor="ctr"/>
          <a:lstStyle/>
          <a:p>
            <a:pPr algn="ctr" fontAlgn="base">
              <a:spcBef>
                <a:spcPct val="0"/>
              </a:spcBef>
              <a:spcAft>
                <a:spcPct val="0"/>
              </a:spcAft>
              <a:defRPr/>
            </a:pPr>
            <a:endParaRPr lang="en-GB" sz="2200" i="1">
              <a:solidFill>
                <a:prstClr val="black"/>
              </a:solidFill>
              <a:latin typeface="Verdana" pitchFamily="34" charset="0"/>
              <a:ea typeface="MS PGothic" pitchFamily="34" charset="-128"/>
              <a:cs typeface="Arial" charset="0"/>
            </a:endParaRPr>
          </a:p>
        </p:txBody>
      </p:sp>
      <p:sp>
        <p:nvSpPr>
          <p:cNvPr id="7184" name="AutoShape 16"/>
          <p:cNvSpPr>
            <a:spLocks noChangeArrowheads="1"/>
          </p:cNvSpPr>
          <p:nvPr/>
        </p:nvSpPr>
        <p:spPr bwMode="auto">
          <a:xfrm>
            <a:off x="4281488" y="3716338"/>
            <a:ext cx="506536" cy="576758"/>
          </a:xfrm>
          <a:prstGeom prst="downArrow">
            <a:avLst>
              <a:gd name="adj1" fmla="val 50000"/>
              <a:gd name="adj2" fmla="val 43870"/>
            </a:avLst>
          </a:prstGeom>
          <a:solidFill>
            <a:srgbClr val="FF99CC"/>
          </a:solidFill>
          <a:ln w="12700">
            <a:solidFill>
              <a:schemeClr val="tx1"/>
            </a:solidFill>
            <a:miter lim="800000"/>
            <a:headEnd/>
            <a:tailEnd/>
          </a:ln>
          <a:scene3d>
            <a:camera prst="orthographicFront"/>
            <a:lightRig rig="threePt" dir="t"/>
          </a:scene3d>
          <a:sp3d>
            <a:bevelT/>
          </a:sp3d>
        </p:spPr>
        <p:txBody>
          <a:bodyPr vert="eaVert" wrap="none" anchor="ctr"/>
          <a:lstStyle/>
          <a:p>
            <a:pPr algn="ctr" fontAlgn="base">
              <a:spcBef>
                <a:spcPct val="0"/>
              </a:spcBef>
              <a:spcAft>
                <a:spcPct val="0"/>
              </a:spcAft>
              <a:defRPr/>
            </a:pPr>
            <a:endParaRPr lang="en-GB" sz="2200" i="1">
              <a:solidFill>
                <a:prstClr val="black"/>
              </a:solidFill>
              <a:latin typeface="Verdana" pitchFamily="34" charset="0"/>
              <a:ea typeface="MS PGothic" pitchFamily="34" charset="-128"/>
              <a:cs typeface="Arial" charset="0"/>
            </a:endParaRPr>
          </a:p>
        </p:txBody>
      </p:sp>
      <p:sp>
        <p:nvSpPr>
          <p:cNvPr id="7185" name="AutoShape 17"/>
          <p:cNvSpPr>
            <a:spLocks noChangeArrowheads="1"/>
          </p:cNvSpPr>
          <p:nvPr/>
        </p:nvSpPr>
        <p:spPr bwMode="auto">
          <a:xfrm rot="7800000">
            <a:off x="6669673" y="3197882"/>
            <a:ext cx="428625" cy="600523"/>
          </a:xfrm>
          <a:prstGeom prst="upArrow">
            <a:avLst>
              <a:gd name="adj1" fmla="val 50000"/>
              <a:gd name="adj2" fmla="val 41821"/>
            </a:avLst>
          </a:prstGeom>
          <a:solidFill>
            <a:srgbClr val="FF99CC"/>
          </a:solidFill>
          <a:ln w="12700">
            <a:solidFill>
              <a:schemeClr val="tx1"/>
            </a:solidFill>
            <a:miter lim="800000"/>
            <a:headEnd/>
            <a:tailEnd/>
          </a:ln>
          <a:scene3d>
            <a:camera prst="orthographicFront"/>
            <a:lightRig rig="threePt" dir="t"/>
          </a:scene3d>
          <a:sp3d>
            <a:bevelT/>
          </a:sp3d>
        </p:spPr>
        <p:txBody>
          <a:bodyPr vert="eaVert" wrap="none" anchor="ctr"/>
          <a:lstStyle/>
          <a:p>
            <a:pPr algn="ctr" fontAlgn="base">
              <a:spcBef>
                <a:spcPct val="0"/>
              </a:spcBef>
              <a:spcAft>
                <a:spcPct val="0"/>
              </a:spcAft>
              <a:defRPr/>
            </a:pPr>
            <a:endParaRPr lang="en-GB" sz="2200" i="1">
              <a:solidFill>
                <a:prstClr val="black"/>
              </a:solidFill>
              <a:latin typeface="Verdana" pitchFamily="34" charset="0"/>
              <a:ea typeface="MS PGothic" pitchFamily="34" charset="-128"/>
              <a:cs typeface="Arial" charset="0"/>
            </a:endParaRPr>
          </a:p>
        </p:txBody>
      </p:sp>
      <p:sp>
        <p:nvSpPr>
          <p:cNvPr id="2" name="AutoShape 18"/>
          <p:cNvSpPr>
            <a:spLocks noChangeArrowheads="1"/>
          </p:cNvSpPr>
          <p:nvPr/>
        </p:nvSpPr>
        <p:spPr bwMode="auto">
          <a:xfrm rot="13680000">
            <a:off x="1834135" y="3189348"/>
            <a:ext cx="428625" cy="670262"/>
          </a:xfrm>
          <a:prstGeom prst="upArrow">
            <a:avLst>
              <a:gd name="adj1" fmla="val 50000"/>
              <a:gd name="adj2" fmla="val 41913"/>
            </a:avLst>
          </a:prstGeom>
          <a:solidFill>
            <a:srgbClr val="FF99CC"/>
          </a:solidFill>
          <a:ln w="12700">
            <a:solidFill>
              <a:schemeClr val="tx1"/>
            </a:solidFill>
            <a:miter lim="800000"/>
            <a:headEnd/>
            <a:tailEnd/>
          </a:ln>
          <a:scene3d>
            <a:camera prst="orthographicFront"/>
            <a:lightRig rig="threePt" dir="t"/>
          </a:scene3d>
          <a:sp3d>
            <a:bevelT/>
          </a:sp3d>
        </p:spPr>
        <p:txBody>
          <a:bodyPr vert="eaVert" wrap="none" anchor="ctr"/>
          <a:lstStyle/>
          <a:p>
            <a:pPr algn="ctr" fontAlgn="base">
              <a:spcBef>
                <a:spcPct val="0"/>
              </a:spcBef>
              <a:spcAft>
                <a:spcPct val="0"/>
              </a:spcAft>
              <a:defRPr/>
            </a:pPr>
            <a:endParaRPr lang="en-GB" sz="2200" i="1">
              <a:solidFill>
                <a:prstClr val="black"/>
              </a:solidFill>
              <a:latin typeface="Verdana" pitchFamily="34" charset="0"/>
              <a:ea typeface="MS PGothic" pitchFamily="34" charset="-128"/>
              <a:cs typeface="Arial" charset="0"/>
            </a:endParaRPr>
          </a:p>
        </p:txBody>
      </p:sp>
      <p:sp>
        <p:nvSpPr>
          <p:cNvPr id="7187" name="AutoShape 19"/>
          <p:cNvSpPr>
            <a:spLocks noChangeArrowheads="1"/>
          </p:cNvSpPr>
          <p:nvPr/>
        </p:nvSpPr>
        <p:spPr bwMode="auto">
          <a:xfrm rot="2760000">
            <a:off x="6709430" y="2105220"/>
            <a:ext cx="428625" cy="719138"/>
          </a:xfrm>
          <a:prstGeom prst="upArrow">
            <a:avLst>
              <a:gd name="adj1" fmla="val 50000"/>
              <a:gd name="adj2" fmla="val 41913"/>
            </a:avLst>
          </a:prstGeom>
          <a:solidFill>
            <a:srgbClr val="FF99CC"/>
          </a:solidFill>
          <a:ln w="12700">
            <a:solidFill>
              <a:schemeClr val="tx1"/>
            </a:solidFill>
            <a:miter lim="800000"/>
            <a:headEnd/>
            <a:tailEnd/>
          </a:ln>
          <a:scene3d>
            <a:camera prst="orthographicFront"/>
            <a:lightRig rig="threePt" dir="t"/>
          </a:scene3d>
          <a:sp3d>
            <a:bevelT/>
          </a:sp3d>
        </p:spPr>
        <p:txBody>
          <a:bodyPr vert="eaVert" wrap="none" anchor="ctr"/>
          <a:lstStyle/>
          <a:p>
            <a:pPr algn="ctr" fontAlgn="base">
              <a:spcBef>
                <a:spcPct val="0"/>
              </a:spcBef>
              <a:spcAft>
                <a:spcPct val="0"/>
              </a:spcAft>
              <a:defRPr/>
            </a:pPr>
            <a:endParaRPr lang="en-GB" sz="2200" i="1">
              <a:solidFill>
                <a:prstClr val="black"/>
              </a:solidFill>
              <a:latin typeface="Verdana" pitchFamily="34" charset="0"/>
              <a:ea typeface="MS PGothic" pitchFamily="34" charset="-128"/>
              <a:cs typeface="Arial" charset="0"/>
            </a:endParaRPr>
          </a:p>
        </p:txBody>
      </p:sp>
      <p:sp>
        <p:nvSpPr>
          <p:cNvPr id="21" name="TextBox 20"/>
          <p:cNvSpPr txBox="1"/>
          <p:nvPr/>
        </p:nvSpPr>
        <p:spPr>
          <a:xfrm>
            <a:off x="539552" y="560369"/>
            <a:ext cx="3384376" cy="1446550"/>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p>
            <a:pPr algn="ctr"/>
            <a:r>
              <a:rPr lang="en-US" sz="2000" dirty="0">
                <a:solidFill>
                  <a:prstClr val="black"/>
                </a:solidFill>
                <a:latin typeface="Verdana" pitchFamily="34" charset="0"/>
                <a:ea typeface="MS PGothic" pitchFamily="34" charset="-128"/>
                <a:cs typeface="Arial" charset="0"/>
              </a:rPr>
              <a:t>A person must be </a:t>
            </a:r>
            <a:r>
              <a:rPr lang="en-US" sz="2000" b="1" dirty="0">
                <a:solidFill>
                  <a:prstClr val="black"/>
                </a:solidFill>
                <a:latin typeface="Verdana" pitchFamily="34" charset="0"/>
                <a:ea typeface="MS PGothic" pitchFamily="34" charset="-128"/>
                <a:cs typeface="Arial" charset="0"/>
              </a:rPr>
              <a:t>assumed to have capacity </a:t>
            </a:r>
            <a:r>
              <a:rPr lang="en-US" sz="2000" dirty="0">
                <a:solidFill>
                  <a:prstClr val="black"/>
                </a:solidFill>
                <a:latin typeface="Verdana" pitchFamily="34" charset="0"/>
                <a:ea typeface="MS PGothic" pitchFamily="34" charset="-128"/>
                <a:cs typeface="Arial" charset="0"/>
              </a:rPr>
              <a:t>unless you can prove they lack capacity</a:t>
            </a:r>
          </a:p>
          <a:p>
            <a:pPr algn="ctr"/>
            <a:endParaRPr lang="en-GB" sz="800" dirty="0"/>
          </a:p>
        </p:txBody>
      </p:sp>
      <p:sp>
        <p:nvSpPr>
          <p:cNvPr id="22" name="TextBox 21"/>
          <p:cNvSpPr txBox="1"/>
          <p:nvPr/>
        </p:nvSpPr>
        <p:spPr>
          <a:xfrm>
            <a:off x="5580112" y="558025"/>
            <a:ext cx="3024336" cy="1323439"/>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p>
            <a:pPr algn="ctr"/>
            <a:r>
              <a:rPr lang="en-US" sz="2000" dirty="0">
                <a:solidFill>
                  <a:prstClr val="black"/>
                </a:solidFill>
                <a:latin typeface="Verdana" pitchFamily="34" charset="0"/>
                <a:ea typeface="MS PGothic" pitchFamily="34" charset="-128"/>
                <a:cs typeface="Arial" charset="0"/>
              </a:rPr>
              <a:t>You must help people when assessing their capacity – take </a:t>
            </a:r>
            <a:r>
              <a:rPr lang="en-US" sz="2000" b="1" dirty="0">
                <a:solidFill>
                  <a:prstClr val="black"/>
                </a:solidFill>
                <a:latin typeface="Verdana" pitchFamily="34" charset="0"/>
                <a:ea typeface="MS PGothic" pitchFamily="34" charset="-128"/>
                <a:cs typeface="Arial" charset="0"/>
              </a:rPr>
              <a:t>practicable steps</a:t>
            </a:r>
            <a:endParaRPr lang="en-GB" sz="2000" dirty="0"/>
          </a:p>
        </p:txBody>
      </p:sp>
      <p:sp>
        <p:nvSpPr>
          <p:cNvPr id="23" name="TextBox 22"/>
          <p:cNvSpPr txBox="1"/>
          <p:nvPr/>
        </p:nvSpPr>
        <p:spPr>
          <a:xfrm>
            <a:off x="515562" y="4112937"/>
            <a:ext cx="2304256" cy="1631216"/>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p>
            <a:pPr algn="ctr"/>
            <a:r>
              <a:rPr lang="en-US" sz="2000" dirty="0">
                <a:solidFill>
                  <a:prstClr val="black"/>
                </a:solidFill>
                <a:latin typeface="Verdana" pitchFamily="34" charset="0"/>
                <a:ea typeface="MS PGothic" pitchFamily="34" charset="-128"/>
                <a:cs typeface="Arial" charset="0"/>
              </a:rPr>
              <a:t>Any care for a person who lacks capacity must be in their </a:t>
            </a:r>
            <a:r>
              <a:rPr lang="en-US" sz="2000" b="1" dirty="0">
                <a:solidFill>
                  <a:prstClr val="black"/>
                </a:solidFill>
                <a:latin typeface="Verdana" pitchFamily="34" charset="0"/>
                <a:ea typeface="MS PGothic" pitchFamily="34" charset="-128"/>
                <a:cs typeface="Arial" charset="0"/>
              </a:rPr>
              <a:t>best interests</a:t>
            </a:r>
            <a:endParaRPr lang="en-GB" sz="2000" dirty="0"/>
          </a:p>
        </p:txBody>
      </p:sp>
      <p:sp>
        <p:nvSpPr>
          <p:cNvPr id="24" name="TextBox 23"/>
          <p:cNvSpPr txBox="1"/>
          <p:nvPr/>
        </p:nvSpPr>
        <p:spPr>
          <a:xfrm>
            <a:off x="3376852" y="4438502"/>
            <a:ext cx="2304256" cy="1323439"/>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p>
            <a:pPr algn="ctr"/>
            <a:r>
              <a:rPr lang="en-US" sz="2000" dirty="0">
                <a:solidFill>
                  <a:prstClr val="black"/>
                </a:solidFill>
                <a:latin typeface="Verdana" pitchFamily="34" charset="0"/>
                <a:ea typeface="MS PGothic" pitchFamily="34" charset="-128"/>
                <a:cs typeface="Arial" charset="0"/>
              </a:rPr>
              <a:t>Are there </a:t>
            </a:r>
          </a:p>
          <a:p>
            <a:pPr algn="ctr"/>
            <a:r>
              <a:rPr lang="en-US" sz="2000" b="1" dirty="0">
                <a:solidFill>
                  <a:prstClr val="black"/>
                </a:solidFill>
                <a:latin typeface="Verdana" pitchFamily="34" charset="0"/>
                <a:ea typeface="MS PGothic" pitchFamily="34" charset="-128"/>
                <a:cs typeface="Arial" charset="0"/>
              </a:rPr>
              <a:t>less restrictive </a:t>
            </a:r>
            <a:r>
              <a:rPr lang="en-US" sz="2000" dirty="0">
                <a:solidFill>
                  <a:prstClr val="black"/>
                </a:solidFill>
                <a:latin typeface="Verdana" pitchFamily="34" charset="0"/>
                <a:ea typeface="MS PGothic" pitchFamily="34" charset="-128"/>
                <a:cs typeface="Arial" charset="0"/>
              </a:rPr>
              <a:t>ways</a:t>
            </a:r>
            <a:r>
              <a:rPr lang="en-US" sz="2000" b="1" dirty="0">
                <a:solidFill>
                  <a:prstClr val="black"/>
                </a:solidFill>
                <a:latin typeface="Verdana" pitchFamily="34" charset="0"/>
                <a:ea typeface="MS PGothic" pitchFamily="34" charset="-128"/>
                <a:cs typeface="Arial" charset="0"/>
              </a:rPr>
              <a:t> </a:t>
            </a:r>
            <a:r>
              <a:rPr lang="en-US" sz="2000" dirty="0">
                <a:solidFill>
                  <a:prstClr val="black"/>
                </a:solidFill>
                <a:latin typeface="Verdana" pitchFamily="34" charset="0"/>
                <a:ea typeface="MS PGothic" pitchFamily="34" charset="-128"/>
                <a:cs typeface="Arial" charset="0"/>
              </a:rPr>
              <a:t>to give the care?</a:t>
            </a:r>
            <a:endParaRPr lang="en-GB" sz="2000" dirty="0"/>
          </a:p>
        </p:txBody>
      </p:sp>
      <p:sp>
        <p:nvSpPr>
          <p:cNvPr id="25" name="TextBox 24"/>
          <p:cNvSpPr txBox="1"/>
          <p:nvPr/>
        </p:nvSpPr>
        <p:spPr>
          <a:xfrm>
            <a:off x="6300192" y="4149080"/>
            <a:ext cx="2232248" cy="1631216"/>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p>
            <a:pPr algn="ctr" fontAlgn="base">
              <a:spcAft>
                <a:spcPct val="0"/>
              </a:spcAft>
              <a:defRPr/>
            </a:pPr>
            <a:r>
              <a:rPr lang="en-US" sz="2000" dirty="0">
                <a:solidFill>
                  <a:prstClr val="black"/>
                </a:solidFill>
                <a:latin typeface="Verdana" pitchFamily="34" charset="0"/>
                <a:ea typeface="MS PGothic" pitchFamily="34" charset="-128"/>
                <a:cs typeface="Arial" charset="0"/>
              </a:rPr>
              <a:t>An </a:t>
            </a:r>
            <a:r>
              <a:rPr lang="en-US" sz="2000" b="1" dirty="0">
                <a:solidFill>
                  <a:prstClr val="black"/>
                </a:solidFill>
                <a:latin typeface="Verdana" pitchFamily="34" charset="0"/>
                <a:ea typeface="MS PGothic" pitchFamily="34" charset="-128"/>
                <a:cs typeface="Arial" charset="0"/>
              </a:rPr>
              <a:t>unwise decision </a:t>
            </a:r>
            <a:r>
              <a:rPr lang="en-US" sz="2000" dirty="0">
                <a:solidFill>
                  <a:prstClr val="black"/>
                </a:solidFill>
                <a:latin typeface="Verdana" pitchFamily="34" charset="0"/>
                <a:ea typeface="MS PGothic" pitchFamily="34" charset="-128"/>
                <a:cs typeface="Arial" charset="0"/>
              </a:rPr>
              <a:t>does</a:t>
            </a:r>
          </a:p>
          <a:p>
            <a:pPr algn="ctr" fontAlgn="base">
              <a:spcAft>
                <a:spcPct val="0"/>
              </a:spcAft>
              <a:defRPr/>
            </a:pPr>
            <a:r>
              <a:rPr lang="en-US" sz="2000" b="1" dirty="0">
                <a:solidFill>
                  <a:srgbClr val="FF0066"/>
                </a:solidFill>
                <a:latin typeface="Verdana" pitchFamily="34" charset="0"/>
                <a:ea typeface="MS PGothic" pitchFamily="34" charset="-128"/>
                <a:cs typeface="Arial" charset="0"/>
              </a:rPr>
              <a:t>NOT</a:t>
            </a:r>
            <a:r>
              <a:rPr lang="en-US" sz="2000" dirty="0">
                <a:solidFill>
                  <a:prstClr val="black"/>
                </a:solidFill>
                <a:latin typeface="Verdana" pitchFamily="34" charset="0"/>
                <a:ea typeface="MS PGothic" pitchFamily="34" charset="-128"/>
                <a:cs typeface="Arial" charset="0"/>
              </a:rPr>
              <a:t> </a:t>
            </a:r>
          </a:p>
          <a:p>
            <a:pPr algn="ctr" fontAlgn="base">
              <a:spcAft>
                <a:spcPct val="0"/>
              </a:spcAft>
              <a:defRPr/>
            </a:pPr>
            <a:r>
              <a:rPr lang="en-US" sz="2000" dirty="0">
                <a:solidFill>
                  <a:prstClr val="black"/>
                </a:solidFill>
                <a:latin typeface="Verdana" pitchFamily="34" charset="0"/>
                <a:ea typeface="MS PGothic" pitchFamily="34" charset="-128"/>
                <a:cs typeface="Arial" charset="0"/>
              </a:rPr>
              <a:t>mean a person lacks capacity</a:t>
            </a:r>
            <a:endParaRPr lang="en-GB" sz="800" dirty="0"/>
          </a:p>
        </p:txBody>
      </p:sp>
      <p:sp>
        <p:nvSpPr>
          <p:cNvPr id="3" name="Title 2">
            <a:extLst>
              <a:ext uri="{FF2B5EF4-FFF2-40B4-BE49-F238E27FC236}">
                <a16:creationId xmlns:a16="http://schemas.microsoft.com/office/drawing/2014/main" id="{7310CB79-92EC-668A-5547-44859FEBE231}"/>
              </a:ext>
            </a:extLst>
          </p:cNvPr>
          <p:cNvSpPr>
            <a:spLocks noGrp="1"/>
          </p:cNvSpPr>
          <p:nvPr>
            <p:ph type="title"/>
          </p:nvPr>
        </p:nvSpPr>
        <p:spPr>
          <a:xfrm>
            <a:off x="437199" y="5423636"/>
            <a:ext cx="8183562" cy="1050925"/>
          </a:xfrm>
        </p:spPr>
        <p:txBody>
          <a:bodyPr/>
          <a:lstStyle/>
          <a:p>
            <a:pPr algn="r"/>
            <a:r>
              <a:rPr lang="en-GB" dirty="0"/>
              <a:t>The principles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strVal val="#ppt_w*0.70"/>
                                          </p:val>
                                        </p:tav>
                                        <p:tav tm="100000">
                                          <p:val>
                                            <p:strVal val="#ppt_w"/>
                                          </p:val>
                                        </p:tav>
                                      </p:tavLst>
                                    </p:anim>
                                    <p:anim calcmode="lin" valueType="num">
                                      <p:cBhvr>
                                        <p:cTn id="15" dur="1000" fill="hold"/>
                                        <p:tgtEl>
                                          <p:spTgt spid="22"/>
                                        </p:tgtEl>
                                        <p:attrNameLst>
                                          <p:attrName>ppt_h</p:attrName>
                                        </p:attrNameLst>
                                      </p:cBhvr>
                                      <p:tavLst>
                                        <p:tav tm="0">
                                          <p:val>
                                            <p:strVal val="#ppt_h"/>
                                          </p:val>
                                        </p:tav>
                                        <p:tav tm="100000">
                                          <p:val>
                                            <p:strVal val="#ppt_h"/>
                                          </p:val>
                                        </p:tav>
                                      </p:tavLst>
                                    </p:anim>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strVal val="#ppt_w*0.70"/>
                                          </p:val>
                                        </p:tav>
                                        <p:tav tm="100000">
                                          <p:val>
                                            <p:strVal val="#ppt_w"/>
                                          </p:val>
                                        </p:tav>
                                      </p:tavLst>
                                    </p:anim>
                                    <p:anim calcmode="lin" valueType="num">
                                      <p:cBhvr>
                                        <p:cTn id="22" dur="1000" fill="hold"/>
                                        <p:tgtEl>
                                          <p:spTgt spid="23"/>
                                        </p:tgtEl>
                                        <p:attrNameLst>
                                          <p:attrName>ppt_h</p:attrName>
                                        </p:attrNameLst>
                                      </p:cBhvr>
                                      <p:tavLst>
                                        <p:tav tm="0">
                                          <p:val>
                                            <p:strVal val="#ppt_h"/>
                                          </p:val>
                                        </p:tav>
                                        <p:tav tm="100000">
                                          <p:val>
                                            <p:strVal val="#ppt_h"/>
                                          </p:val>
                                        </p:tav>
                                      </p:tavLst>
                                    </p:anim>
                                    <p:animEffect transition="in" filter="fade">
                                      <p:cBhvr>
                                        <p:cTn id="23" dur="1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strVal val="#ppt_w*0.70"/>
                                          </p:val>
                                        </p:tav>
                                        <p:tav tm="100000">
                                          <p:val>
                                            <p:strVal val="#ppt_w"/>
                                          </p:val>
                                        </p:tav>
                                      </p:tavLst>
                                    </p:anim>
                                    <p:anim calcmode="lin" valueType="num">
                                      <p:cBhvr>
                                        <p:cTn id="29" dur="1000" fill="hold"/>
                                        <p:tgtEl>
                                          <p:spTgt spid="24"/>
                                        </p:tgtEl>
                                        <p:attrNameLst>
                                          <p:attrName>ppt_h</p:attrName>
                                        </p:attrNameLst>
                                      </p:cBhvr>
                                      <p:tavLst>
                                        <p:tav tm="0">
                                          <p:val>
                                            <p:strVal val="#ppt_h"/>
                                          </p:val>
                                        </p:tav>
                                        <p:tav tm="100000">
                                          <p:val>
                                            <p:strVal val="#ppt_h"/>
                                          </p:val>
                                        </p:tav>
                                      </p:tavLst>
                                    </p:anim>
                                    <p:animEffect transition="in" filter="fade">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strVal val="#ppt_w*0.70"/>
                                          </p:val>
                                        </p:tav>
                                        <p:tav tm="100000">
                                          <p:val>
                                            <p:strVal val="#ppt_w"/>
                                          </p:val>
                                        </p:tav>
                                      </p:tavLst>
                                    </p:anim>
                                    <p:anim calcmode="lin" valueType="num">
                                      <p:cBhvr>
                                        <p:cTn id="36" dur="1000" fill="hold"/>
                                        <p:tgtEl>
                                          <p:spTgt spid="25"/>
                                        </p:tgtEl>
                                        <p:attrNameLst>
                                          <p:attrName>ppt_h</p:attrName>
                                        </p:attrNameLst>
                                      </p:cBhvr>
                                      <p:tavLst>
                                        <p:tav tm="0">
                                          <p:val>
                                            <p:strVal val="#ppt_h"/>
                                          </p:val>
                                        </p:tav>
                                        <p:tav tm="100000">
                                          <p:val>
                                            <p:strVal val="#ppt_h"/>
                                          </p:val>
                                        </p:tav>
                                      </p:tavLst>
                                    </p:anim>
                                    <p:animEffect transition="in" filter="fade">
                                      <p:cBhvr>
                                        <p:cTn id="3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Box 3"/>
          <p:cNvSpPr>
            <a:spLocks noChangeArrowheads="1"/>
          </p:cNvSpPr>
          <p:nvPr/>
        </p:nvSpPr>
        <p:spPr bwMode="auto">
          <a:xfrm>
            <a:off x="359329" y="633462"/>
            <a:ext cx="2448272" cy="908864"/>
          </a:xfrm>
          <a:prstGeom prst="ellipse">
            <a:avLst/>
          </a:prstGeom>
          <a:solidFill>
            <a:srgbClr val="FFCCFF"/>
          </a:solidFill>
          <a:ln w="9525">
            <a:solidFill>
              <a:schemeClr val="tx1"/>
            </a:solidFill>
            <a:round/>
            <a:headEnd/>
            <a:tailEnd/>
          </a:ln>
        </p:spPr>
        <p:txBody>
          <a:bodyPr wrap="square">
            <a:spAutoFit/>
          </a:bodyPr>
          <a:lstStyle/>
          <a:p>
            <a:pPr algn="ctr">
              <a:defRPr/>
            </a:pPr>
            <a:r>
              <a:rPr lang="en-GB" b="1" dirty="0">
                <a:solidFill>
                  <a:prstClr val="black"/>
                </a:solidFill>
                <a:cs typeface="Times New Roman" panose="02020603050405020304" pitchFamily="18" charset="0"/>
              </a:rPr>
              <a:t>Assessment of Capacity</a:t>
            </a:r>
          </a:p>
        </p:txBody>
      </p:sp>
      <p:sp>
        <p:nvSpPr>
          <p:cNvPr id="5" name="TextBox 4"/>
          <p:cNvSpPr txBox="1"/>
          <p:nvPr/>
        </p:nvSpPr>
        <p:spPr>
          <a:xfrm>
            <a:off x="395222" y="1983752"/>
            <a:ext cx="2232090" cy="1038701"/>
          </a:xfrm>
          <a:prstGeom prst="ellipse">
            <a:avLst/>
          </a:prstGeom>
          <a:solidFill>
            <a:schemeClr val="accent2">
              <a:lumMod val="60000"/>
              <a:lumOff val="40000"/>
            </a:schemeClr>
          </a:solidFill>
          <a:ln>
            <a:solidFill>
              <a:schemeClr val="tx1"/>
            </a:solidFill>
          </a:ln>
        </p:spPr>
        <p:txBody>
          <a:bodyPr wrap="square">
            <a:spAutoFit/>
          </a:bodyPr>
          <a:lstStyle/>
          <a:p>
            <a:pPr algn="ctr">
              <a:defRPr/>
            </a:pPr>
            <a:r>
              <a:rPr lang="en-GB" sz="2100" b="1" dirty="0">
                <a:solidFill>
                  <a:prstClr val="black"/>
                </a:solidFill>
                <a:cs typeface="Times New Roman" panose="02020603050405020304" pitchFamily="18" charset="0"/>
              </a:rPr>
              <a:t>Best Interests</a:t>
            </a:r>
          </a:p>
        </p:txBody>
      </p:sp>
      <p:sp>
        <p:nvSpPr>
          <p:cNvPr id="324612" name="TextBox 5"/>
          <p:cNvSpPr>
            <a:spLocks noChangeArrowheads="1"/>
          </p:cNvSpPr>
          <p:nvPr/>
        </p:nvSpPr>
        <p:spPr bwMode="auto">
          <a:xfrm>
            <a:off x="365538" y="3559997"/>
            <a:ext cx="2376487" cy="908864"/>
          </a:xfrm>
          <a:prstGeom prst="ellipse">
            <a:avLst/>
          </a:prstGeom>
          <a:solidFill>
            <a:schemeClr val="accent5">
              <a:lumMod val="20000"/>
              <a:lumOff val="80000"/>
            </a:schemeClr>
          </a:solidFill>
          <a:ln w="9525">
            <a:solidFill>
              <a:schemeClr val="tx1"/>
            </a:solidFill>
            <a:miter lim="800000"/>
            <a:headEnd/>
            <a:tailEnd/>
          </a:ln>
        </p:spPr>
        <p:txBody>
          <a:bodyPr wrap="square">
            <a:spAutoFit/>
          </a:bodyPr>
          <a:lstStyle/>
          <a:p>
            <a:pPr algn="ctr"/>
            <a:r>
              <a:rPr lang="en-GB" b="1" dirty="0">
                <a:solidFill>
                  <a:prstClr val="white"/>
                </a:solidFill>
                <a:cs typeface="Times New Roman" panose="02020603050405020304" pitchFamily="18" charset="0"/>
              </a:rPr>
              <a:t>Restraint</a:t>
            </a:r>
          </a:p>
          <a:p>
            <a:pPr algn="ctr"/>
            <a:endParaRPr lang="en-GB" b="1" dirty="0">
              <a:solidFill>
                <a:prstClr val="white"/>
              </a:solidFill>
              <a:cs typeface="Times New Roman" panose="02020603050405020304" pitchFamily="18" charset="0"/>
            </a:endParaRPr>
          </a:p>
        </p:txBody>
      </p:sp>
      <p:sp>
        <p:nvSpPr>
          <p:cNvPr id="324613" name="TextBox 6"/>
          <p:cNvSpPr txBox="1">
            <a:spLocks noChangeArrowheads="1"/>
          </p:cNvSpPr>
          <p:nvPr/>
        </p:nvSpPr>
        <p:spPr bwMode="auto">
          <a:xfrm flipH="1">
            <a:off x="395222" y="5301208"/>
            <a:ext cx="2376486" cy="923330"/>
          </a:xfrm>
          <a:prstGeom prst="rect">
            <a:avLst/>
          </a:prstGeom>
          <a:solidFill>
            <a:schemeClr val="accent5">
              <a:lumMod val="20000"/>
              <a:lumOff val="80000"/>
            </a:schemeClr>
          </a:solidFill>
          <a:ln w="9525">
            <a:solidFill>
              <a:schemeClr val="tx1"/>
            </a:solidFill>
            <a:miter lim="800000"/>
            <a:headEnd/>
            <a:tailEnd/>
          </a:ln>
        </p:spPr>
        <p:txBody>
          <a:bodyPr wrap="square">
            <a:spAutoFit/>
          </a:bodyPr>
          <a:lstStyle/>
          <a:p>
            <a:pPr algn="ctr">
              <a:defRPr/>
            </a:pPr>
            <a:r>
              <a:rPr lang="en-GB" b="1" dirty="0">
                <a:solidFill>
                  <a:prstClr val="white"/>
                </a:solidFill>
                <a:cs typeface="Times New Roman" panose="02020603050405020304" pitchFamily="18" charset="0"/>
              </a:rPr>
              <a:t>Deprivation </a:t>
            </a:r>
          </a:p>
          <a:p>
            <a:pPr algn="ctr">
              <a:defRPr/>
            </a:pPr>
            <a:r>
              <a:rPr lang="en-GB" b="1" dirty="0">
                <a:solidFill>
                  <a:prstClr val="white"/>
                </a:solidFill>
                <a:cs typeface="Times New Roman" panose="02020603050405020304" pitchFamily="18" charset="0"/>
              </a:rPr>
              <a:t>of </a:t>
            </a:r>
          </a:p>
          <a:p>
            <a:pPr algn="ctr">
              <a:defRPr/>
            </a:pPr>
            <a:r>
              <a:rPr lang="en-GB" b="1" dirty="0">
                <a:solidFill>
                  <a:prstClr val="white"/>
                </a:solidFill>
                <a:cs typeface="Times New Roman" panose="02020603050405020304" pitchFamily="18" charset="0"/>
              </a:rPr>
              <a:t>Liberty</a:t>
            </a:r>
          </a:p>
        </p:txBody>
      </p:sp>
      <p:sp>
        <p:nvSpPr>
          <p:cNvPr id="324614" name="TextBox 7"/>
          <p:cNvSpPr txBox="1">
            <a:spLocks noChangeArrowheads="1"/>
          </p:cNvSpPr>
          <p:nvPr/>
        </p:nvSpPr>
        <p:spPr bwMode="auto">
          <a:xfrm>
            <a:off x="2915816" y="836712"/>
            <a:ext cx="5872534" cy="707886"/>
          </a:xfrm>
          <a:prstGeom prst="rect">
            <a:avLst/>
          </a:prstGeom>
          <a:solidFill>
            <a:schemeClr val="bg1"/>
          </a:solidFill>
          <a:ln w="9525">
            <a:solidFill>
              <a:schemeClr val="tx1"/>
            </a:solidFill>
            <a:miter lim="800000"/>
            <a:headEnd/>
            <a:tailEnd/>
          </a:ln>
        </p:spPr>
        <p:txBody>
          <a:bodyPr wrap="square">
            <a:spAutoFit/>
          </a:bodyPr>
          <a:lstStyle/>
          <a:p>
            <a:pPr>
              <a:buFont typeface="Arial" pitchFamily="34" charset="0"/>
              <a:buChar char="•"/>
              <a:defRPr/>
            </a:pPr>
            <a:r>
              <a:rPr lang="en-GB" sz="2000" dirty="0">
                <a:solidFill>
                  <a:prstClr val="black"/>
                </a:solidFill>
                <a:latin typeface="Calibri" pitchFamily="34" charset="0"/>
                <a:cs typeface="Times New Roman" panose="02020603050405020304" pitchFamily="18" charset="0"/>
              </a:rPr>
              <a:t> Time and Decision specific</a:t>
            </a:r>
          </a:p>
          <a:p>
            <a:pPr>
              <a:buFont typeface="Arial" pitchFamily="34" charset="0"/>
              <a:buChar char="•"/>
              <a:defRPr/>
            </a:pPr>
            <a:r>
              <a:rPr lang="en-GB" sz="2000" dirty="0">
                <a:solidFill>
                  <a:prstClr val="black"/>
                </a:solidFill>
                <a:latin typeface="Calibri" pitchFamily="34" charset="0"/>
                <a:cs typeface="Times New Roman" panose="02020603050405020304" pitchFamily="18" charset="0"/>
              </a:rPr>
              <a:t> Understand + Retain + Use/Weigh + Communicate</a:t>
            </a:r>
          </a:p>
        </p:txBody>
      </p:sp>
      <p:sp>
        <p:nvSpPr>
          <p:cNvPr id="324615" name="TextBox 8"/>
          <p:cNvSpPr txBox="1">
            <a:spLocks noChangeArrowheads="1"/>
          </p:cNvSpPr>
          <p:nvPr/>
        </p:nvSpPr>
        <p:spPr bwMode="auto">
          <a:xfrm>
            <a:off x="2859869" y="1902937"/>
            <a:ext cx="5888595" cy="1200329"/>
          </a:xfrm>
          <a:prstGeom prst="rect">
            <a:avLst/>
          </a:prstGeom>
          <a:noFill/>
          <a:ln w="9525">
            <a:solidFill>
              <a:schemeClr val="tx1"/>
            </a:solidFill>
            <a:miter lim="800000"/>
            <a:headEnd/>
            <a:tailEnd/>
          </a:ln>
        </p:spPr>
        <p:txBody>
          <a:bodyPr wrap="square">
            <a:spAutoFit/>
          </a:bodyPr>
          <a:lstStyle/>
          <a:p>
            <a:pPr>
              <a:buFont typeface="Arial" pitchFamily="34" charset="0"/>
              <a:buChar char="•"/>
              <a:defRPr/>
            </a:pPr>
            <a:r>
              <a:rPr lang="en-GB" dirty="0">
                <a:solidFill>
                  <a:prstClr val="black"/>
                </a:solidFill>
                <a:latin typeface="Calibri" pitchFamily="34" charset="0"/>
                <a:cs typeface="Times New Roman" panose="02020603050405020304" pitchFamily="18" charset="0"/>
              </a:rPr>
              <a:t> If a person lacks capacity nothing can be done to them unless it is in their Best Interests. </a:t>
            </a:r>
          </a:p>
          <a:p>
            <a:pPr>
              <a:buFont typeface="Arial" pitchFamily="34" charset="0"/>
              <a:buChar char="•"/>
              <a:defRPr/>
            </a:pPr>
            <a:r>
              <a:rPr lang="en-GB" dirty="0">
                <a:solidFill>
                  <a:prstClr val="black"/>
                </a:solidFill>
                <a:latin typeface="Calibri" pitchFamily="34" charset="0"/>
                <a:cs typeface="Times New Roman" panose="02020603050405020304" pitchFamily="18" charset="0"/>
              </a:rPr>
              <a:t> Includes: Persons wishes + Consult others + Less Restrictive options + Involving the person </a:t>
            </a:r>
          </a:p>
        </p:txBody>
      </p:sp>
      <p:sp>
        <p:nvSpPr>
          <p:cNvPr id="324616" name="TextBox 9"/>
          <p:cNvSpPr txBox="1">
            <a:spLocks noChangeArrowheads="1"/>
          </p:cNvSpPr>
          <p:nvPr/>
        </p:nvSpPr>
        <p:spPr bwMode="auto">
          <a:xfrm>
            <a:off x="2843808" y="3401590"/>
            <a:ext cx="5888595" cy="1754326"/>
          </a:xfrm>
          <a:prstGeom prst="rect">
            <a:avLst/>
          </a:prstGeom>
          <a:solidFill>
            <a:schemeClr val="accent5">
              <a:lumMod val="20000"/>
              <a:lumOff val="80000"/>
            </a:schemeClr>
          </a:solidFill>
          <a:ln w="9525">
            <a:solidFill>
              <a:schemeClr val="tx1"/>
            </a:solidFill>
            <a:miter lim="800000"/>
            <a:headEnd/>
            <a:tailEnd/>
          </a:ln>
        </p:spPr>
        <p:txBody>
          <a:bodyPr wrap="square">
            <a:spAutoFit/>
          </a:bodyPr>
          <a:lstStyle>
            <a:defPPr>
              <a:defRPr lang="en-US"/>
            </a:defPPr>
            <a:lvl1pPr algn="ctr">
              <a:defRPr b="1">
                <a:solidFill>
                  <a:prstClr val="white"/>
                </a:solidFill>
                <a:cs typeface="Times New Roman" panose="02020603050405020304" pitchFamily="18" charset="0"/>
              </a:defRPr>
            </a:lvl1pPr>
          </a:lstStyle>
          <a:p>
            <a:r>
              <a:rPr lang="en-GB" b="0" dirty="0"/>
              <a:t> Definition: </a:t>
            </a:r>
            <a:r>
              <a:rPr lang="en-US" b="0" dirty="0"/>
              <a:t>use or threat of force to make a person do something they resist or restriction of liberty of movement, whether or not the person resists.  Criteria: Lack capacity + Best Interests + prevent harm to person lacking capacity + Proportionate</a:t>
            </a:r>
            <a:endParaRPr lang="en-GB" b="0" dirty="0"/>
          </a:p>
        </p:txBody>
      </p:sp>
      <p:sp>
        <p:nvSpPr>
          <p:cNvPr id="12" name="Isosceles Triangle 11"/>
          <p:cNvSpPr/>
          <p:nvPr/>
        </p:nvSpPr>
        <p:spPr>
          <a:xfrm rot="10800000">
            <a:off x="1332334" y="1621009"/>
            <a:ext cx="360362" cy="2889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prstClr val="white"/>
              </a:solidFill>
            </a:endParaRPr>
          </a:p>
        </p:txBody>
      </p:sp>
      <p:sp>
        <p:nvSpPr>
          <p:cNvPr id="13" name="Isosceles Triangle 12"/>
          <p:cNvSpPr/>
          <p:nvPr/>
        </p:nvSpPr>
        <p:spPr>
          <a:xfrm rot="10800000">
            <a:off x="1331086" y="4653136"/>
            <a:ext cx="360362" cy="2873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prstClr val="white"/>
              </a:solidFill>
            </a:endParaRPr>
          </a:p>
        </p:txBody>
      </p:sp>
      <p:sp>
        <p:nvSpPr>
          <p:cNvPr id="14" name="Isosceles Triangle 13"/>
          <p:cNvSpPr/>
          <p:nvPr/>
        </p:nvSpPr>
        <p:spPr>
          <a:xfrm rot="10800000">
            <a:off x="1331086" y="3171601"/>
            <a:ext cx="360362" cy="2873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prstClr val="white"/>
              </a:solidFill>
            </a:endParaRPr>
          </a:p>
        </p:txBody>
      </p:sp>
      <p:sp>
        <p:nvSpPr>
          <p:cNvPr id="324620" name="TextBox 14"/>
          <p:cNvSpPr txBox="1">
            <a:spLocks noChangeArrowheads="1"/>
          </p:cNvSpPr>
          <p:nvPr/>
        </p:nvSpPr>
        <p:spPr bwMode="auto">
          <a:xfrm>
            <a:off x="2843808" y="5301208"/>
            <a:ext cx="5904656" cy="954107"/>
          </a:xfrm>
          <a:prstGeom prst="rect">
            <a:avLst/>
          </a:prstGeom>
          <a:solidFill>
            <a:schemeClr val="accent5">
              <a:lumMod val="20000"/>
              <a:lumOff val="80000"/>
            </a:schemeClr>
          </a:solidFill>
          <a:ln w="9525">
            <a:solidFill>
              <a:schemeClr val="tx1"/>
            </a:solidFill>
            <a:miter lim="800000"/>
            <a:headEnd/>
            <a:tailEnd/>
          </a:ln>
        </p:spPr>
        <p:txBody>
          <a:bodyPr wrap="square">
            <a:spAutoFit/>
          </a:bodyPr>
          <a:lstStyle>
            <a:defPPr>
              <a:defRPr lang="en-US"/>
            </a:defPPr>
            <a:lvl1pPr algn="ctr">
              <a:defRPr b="1">
                <a:solidFill>
                  <a:prstClr val="white"/>
                </a:solidFill>
                <a:cs typeface="Times New Roman" panose="02020603050405020304" pitchFamily="18" charset="0"/>
              </a:defRPr>
            </a:lvl1pPr>
          </a:lstStyle>
          <a:p>
            <a:r>
              <a:rPr lang="en-GB" sz="1400" b="0" dirty="0"/>
              <a:t> To protect people from coming to harm who need care in hospital/care home.</a:t>
            </a:r>
          </a:p>
          <a:p>
            <a:r>
              <a:rPr lang="en-GB" sz="1400" b="0" dirty="0"/>
              <a:t> Professional assessment + legal criteria + extra rights</a:t>
            </a:r>
            <a:r>
              <a:rPr lang="en-GB" sz="1400" dirty="0"/>
              <a:t> </a:t>
            </a:r>
          </a:p>
          <a:p>
            <a:endParaRPr lang="en-GB"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4614"/>
                                        </p:tgtEl>
                                        <p:attrNameLst>
                                          <p:attrName>style.visibility</p:attrName>
                                        </p:attrNameLst>
                                      </p:cBhvr>
                                      <p:to>
                                        <p:strVal val="visible"/>
                                      </p:to>
                                    </p:set>
                                    <p:anim calcmode="lin" valueType="num">
                                      <p:cBhvr>
                                        <p:cTn id="7" dur="1000" fill="hold"/>
                                        <p:tgtEl>
                                          <p:spTgt spid="324614"/>
                                        </p:tgtEl>
                                        <p:attrNameLst>
                                          <p:attrName>ppt_w</p:attrName>
                                        </p:attrNameLst>
                                      </p:cBhvr>
                                      <p:tavLst>
                                        <p:tav tm="0">
                                          <p:val>
                                            <p:strVal val="#ppt_w*0.70"/>
                                          </p:val>
                                        </p:tav>
                                        <p:tav tm="100000">
                                          <p:val>
                                            <p:strVal val="#ppt_w"/>
                                          </p:val>
                                        </p:tav>
                                      </p:tavLst>
                                    </p:anim>
                                    <p:anim calcmode="lin" valueType="num">
                                      <p:cBhvr>
                                        <p:cTn id="8" dur="1000" fill="hold"/>
                                        <p:tgtEl>
                                          <p:spTgt spid="324614"/>
                                        </p:tgtEl>
                                        <p:attrNameLst>
                                          <p:attrName>ppt_h</p:attrName>
                                        </p:attrNameLst>
                                      </p:cBhvr>
                                      <p:tavLst>
                                        <p:tav tm="0">
                                          <p:val>
                                            <p:strVal val="#ppt_h"/>
                                          </p:val>
                                        </p:tav>
                                        <p:tav tm="100000">
                                          <p:val>
                                            <p:strVal val="#ppt_h"/>
                                          </p:val>
                                        </p:tav>
                                      </p:tavLst>
                                    </p:anim>
                                    <p:animEffect transition="in" filter="fade">
                                      <p:cBhvr>
                                        <p:cTn id="9" dur="1000"/>
                                        <p:tgtEl>
                                          <p:spTgt spid="3246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24615"/>
                                        </p:tgtEl>
                                        <p:attrNameLst>
                                          <p:attrName>style.visibility</p:attrName>
                                        </p:attrNameLst>
                                      </p:cBhvr>
                                      <p:to>
                                        <p:strVal val="visible"/>
                                      </p:to>
                                    </p:set>
                                    <p:anim calcmode="lin" valueType="num">
                                      <p:cBhvr>
                                        <p:cTn id="14" dur="1000" fill="hold"/>
                                        <p:tgtEl>
                                          <p:spTgt spid="324615"/>
                                        </p:tgtEl>
                                        <p:attrNameLst>
                                          <p:attrName>ppt_w</p:attrName>
                                        </p:attrNameLst>
                                      </p:cBhvr>
                                      <p:tavLst>
                                        <p:tav tm="0">
                                          <p:val>
                                            <p:strVal val="#ppt_w*0.70"/>
                                          </p:val>
                                        </p:tav>
                                        <p:tav tm="100000">
                                          <p:val>
                                            <p:strVal val="#ppt_w"/>
                                          </p:val>
                                        </p:tav>
                                      </p:tavLst>
                                    </p:anim>
                                    <p:anim calcmode="lin" valueType="num">
                                      <p:cBhvr>
                                        <p:cTn id="15" dur="1000" fill="hold"/>
                                        <p:tgtEl>
                                          <p:spTgt spid="324615"/>
                                        </p:tgtEl>
                                        <p:attrNameLst>
                                          <p:attrName>ppt_h</p:attrName>
                                        </p:attrNameLst>
                                      </p:cBhvr>
                                      <p:tavLst>
                                        <p:tav tm="0">
                                          <p:val>
                                            <p:strVal val="#ppt_h"/>
                                          </p:val>
                                        </p:tav>
                                        <p:tav tm="100000">
                                          <p:val>
                                            <p:strVal val="#ppt_h"/>
                                          </p:val>
                                        </p:tav>
                                      </p:tavLst>
                                    </p:anim>
                                    <p:animEffect transition="in" filter="fade">
                                      <p:cBhvr>
                                        <p:cTn id="16" dur="1000"/>
                                        <p:tgtEl>
                                          <p:spTgt spid="3246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24616"/>
                                        </p:tgtEl>
                                        <p:attrNameLst>
                                          <p:attrName>style.visibility</p:attrName>
                                        </p:attrNameLst>
                                      </p:cBhvr>
                                      <p:to>
                                        <p:strVal val="visible"/>
                                      </p:to>
                                    </p:set>
                                    <p:anim calcmode="lin" valueType="num">
                                      <p:cBhvr>
                                        <p:cTn id="21" dur="1000" fill="hold"/>
                                        <p:tgtEl>
                                          <p:spTgt spid="324616"/>
                                        </p:tgtEl>
                                        <p:attrNameLst>
                                          <p:attrName>ppt_w</p:attrName>
                                        </p:attrNameLst>
                                      </p:cBhvr>
                                      <p:tavLst>
                                        <p:tav tm="0">
                                          <p:val>
                                            <p:strVal val="#ppt_w*0.70"/>
                                          </p:val>
                                        </p:tav>
                                        <p:tav tm="100000">
                                          <p:val>
                                            <p:strVal val="#ppt_w"/>
                                          </p:val>
                                        </p:tav>
                                      </p:tavLst>
                                    </p:anim>
                                    <p:anim calcmode="lin" valueType="num">
                                      <p:cBhvr>
                                        <p:cTn id="22" dur="1000" fill="hold"/>
                                        <p:tgtEl>
                                          <p:spTgt spid="324616"/>
                                        </p:tgtEl>
                                        <p:attrNameLst>
                                          <p:attrName>ppt_h</p:attrName>
                                        </p:attrNameLst>
                                      </p:cBhvr>
                                      <p:tavLst>
                                        <p:tav tm="0">
                                          <p:val>
                                            <p:strVal val="#ppt_h"/>
                                          </p:val>
                                        </p:tav>
                                        <p:tav tm="100000">
                                          <p:val>
                                            <p:strVal val="#ppt_h"/>
                                          </p:val>
                                        </p:tav>
                                      </p:tavLst>
                                    </p:anim>
                                    <p:animEffect transition="in" filter="fade">
                                      <p:cBhvr>
                                        <p:cTn id="23" dur="1000"/>
                                        <p:tgtEl>
                                          <p:spTgt spid="3246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24620"/>
                                        </p:tgtEl>
                                        <p:attrNameLst>
                                          <p:attrName>style.visibility</p:attrName>
                                        </p:attrNameLst>
                                      </p:cBhvr>
                                      <p:to>
                                        <p:strVal val="visible"/>
                                      </p:to>
                                    </p:set>
                                    <p:anim calcmode="lin" valueType="num">
                                      <p:cBhvr>
                                        <p:cTn id="28" dur="1000" fill="hold"/>
                                        <p:tgtEl>
                                          <p:spTgt spid="324620"/>
                                        </p:tgtEl>
                                        <p:attrNameLst>
                                          <p:attrName>ppt_w</p:attrName>
                                        </p:attrNameLst>
                                      </p:cBhvr>
                                      <p:tavLst>
                                        <p:tav tm="0">
                                          <p:val>
                                            <p:strVal val="#ppt_w*0.70"/>
                                          </p:val>
                                        </p:tav>
                                        <p:tav tm="100000">
                                          <p:val>
                                            <p:strVal val="#ppt_w"/>
                                          </p:val>
                                        </p:tav>
                                      </p:tavLst>
                                    </p:anim>
                                    <p:anim calcmode="lin" valueType="num">
                                      <p:cBhvr>
                                        <p:cTn id="29" dur="1000" fill="hold"/>
                                        <p:tgtEl>
                                          <p:spTgt spid="324620"/>
                                        </p:tgtEl>
                                        <p:attrNameLst>
                                          <p:attrName>ppt_h</p:attrName>
                                        </p:attrNameLst>
                                      </p:cBhvr>
                                      <p:tavLst>
                                        <p:tav tm="0">
                                          <p:val>
                                            <p:strVal val="#ppt_h"/>
                                          </p:val>
                                        </p:tav>
                                        <p:tav tm="100000">
                                          <p:val>
                                            <p:strVal val="#ppt_h"/>
                                          </p:val>
                                        </p:tav>
                                      </p:tavLst>
                                    </p:anim>
                                    <p:animEffect transition="in" filter="fade">
                                      <p:cBhvr>
                                        <p:cTn id="30" dur="1000"/>
                                        <p:tgtEl>
                                          <p:spTgt spid="324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4" grpId="0" animBg="1"/>
      <p:bldP spid="324615" grpId="0" animBg="1"/>
      <p:bldP spid="324616" grpId="0" animBg="1"/>
      <p:bldP spid="32462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extLst>
    <a:ext uri="{05A4C25C-085E-4340-85A3-A5531E510DB2}">
      <thm15:themeFamily xmlns:thm15="http://schemas.microsoft.com/office/thememl/2012/main" name="20160221 MCA for dentists.pptx" id="{B7145BB0-002B-4A08-AF05-B4FDF0BC6752}" vid="{BEA5F720-1EBF-4AC4-B25C-81BCCA2EFC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4D8B0623404643A64B93FDB9F8809A" ma:contentTypeVersion="18" ma:contentTypeDescription="Create a new document." ma:contentTypeScope="" ma:versionID="1667b212a58c337d28a4729482c992e4">
  <xsd:schema xmlns:xsd="http://www.w3.org/2001/XMLSchema" xmlns:xs="http://www.w3.org/2001/XMLSchema" xmlns:p="http://schemas.microsoft.com/office/2006/metadata/properties" xmlns:ns2="563ca9d0-e34a-47cf-95f4-eaa8a3848c5d" xmlns:ns3="b6128152-f4d3-4f2a-8d72-593d1043d5c6" targetNamespace="http://schemas.microsoft.com/office/2006/metadata/properties" ma:root="true" ma:fieldsID="f340a4bffd3c2b22a5eb1ab279af73ca" ns2:_="" ns3:_="">
    <xsd:import namespace="563ca9d0-e34a-47cf-95f4-eaa8a3848c5d"/>
    <xsd:import namespace="b6128152-f4d3-4f2a-8d72-593d1043d5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ca9d0-e34a-47cf-95f4-eaa8a3848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e49e8c-8da6-4f23-bb10-923a7fc021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128152-f4d3-4f2a-8d72-593d1043d5c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c2570-174f-479d-890f-5d8d4014e086}" ma:internalName="TaxCatchAll" ma:showField="CatchAllData" ma:web="b6128152-f4d3-4f2a-8d72-593d1043d5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66F051-84AF-4A8F-A9C9-1BD2EA9FF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ca9d0-e34a-47cf-95f4-eaa8a3848c5d"/>
    <ds:schemaRef ds:uri="b6128152-f4d3-4f2a-8d72-593d1043d5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2B886D-F503-4DC6-A9AC-5AF2AC7421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MDAC</Template>
  <TotalTime>8345</TotalTime>
  <Words>6465</Words>
  <Application>Microsoft Office PowerPoint</Application>
  <PresentationFormat>On-screen Show (4:3)</PresentationFormat>
  <Paragraphs>448</Paragraphs>
  <Slides>45</Slides>
  <Notes>41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45</vt:i4>
      </vt:variant>
    </vt:vector>
  </HeadingPairs>
  <TitlesOfParts>
    <vt:vector size="64" baseType="lpstr">
      <vt:lpstr>Aptos</vt:lpstr>
      <vt:lpstr>Arial</vt:lpstr>
      <vt:lpstr>ArialMT</vt:lpstr>
      <vt:lpstr>Calibri</vt:lpstr>
      <vt:lpstr>Futura Lt BT</vt:lpstr>
      <vt:lpstr>GDS Transport</vt:lpstr>
      <vt:lpstr>Helvetica</vt:lpstr>
      <vt:lpstr>Indy Serif</vt:lpstr>
      <vt:lpstr>inherit</vt:lpstr>
      <vt:lpstr>Lucida Sans Unicode</vt:lpstr>
      <vt:lpstr>Noto Sans</vt:lpstr>
      <vt:lpstr>Roboto</vt:lpstr>
      <vt:lpstr>Source Sans Pro</vt:lpstr>
      <vt:lpstr>Times New Roman</vt:lpstr>
      <vt:lpstr>Verdana</vt:lpstr>
      <vt:lpstr>Wingdings</vt:lpstr>
      <vt:lpstr>Wingdings 2</vt:lpstr>
      <vt:lpstr>Wingdings 3</vt:lpstr>
      <vt:lpstr>Aspect</vt:lpstr>
      <vt:lpstr>The Mental Capacity Act (and Immigration Removal Centres)</vt:lpstr>
      <vt:lpstr>The key question before we begin</vt:lpstr>
      <vt:lpstr>PowerPoint Presentation</vt:lpstr>
      <vt:lpstr>PowerPoint Presentation</vt:lpstr>
      <vt:lpstr>How do we decide the authority to do something </vt:lpstr>
      <vt:lpstr>What is consent?</vt:lpstr>
      <vt:lpstr>The key areas we will consider</vt:lpstr>
      <vt:lpstr>The principles</vt:lpstr>
      <vt:lpstr>PowerPoint Presentation</vt:lpstr>
      <vt:lpstr>Assessing capacity 1st steps</vt:lpstr>
      <vt:lpstr>Minimising the  scope</vt:lpstr>
      <vt:lpstr>Maximizing Autonomy</vt:lpstr>
      <vt:lpstr>Maximizing Autonomy</vt:lpstr>
      <vt:lpstr>PowerPoint Presentation</vt:lpstr>
      <vt:lpstr>Understand the relevant information</vt:lpstr>
      <vt:lpstr>Use or Weigh</vt:lpstr>
      <vt:lpstr>PowerPoint Presentation</vt:lpstr>
      <vt:lpstr>Unwise v. Incapacitated</vt:lpstr>
      <vt:lpstr>A good read (or film)</vt:lpstr>
      <vt:lpstr>Food Refusal in IRCs</vt:lpstr>
      <vt:lpstr>Recording an assessment</vt:lpstr>
      <vt:lpstr>What do you think of this?</vt:lpstr>
      <vt:lpstr>What is wrong with the previous example?</vt:lpstr>
      <vt:lpstr>Best interests (section 4)</vt:lpstr>
      <vt:lpstr>Best interests checklist</vt:lpstr>
      <vt:lpstr>More specifically</vt:lpstr>
      <vt:lpstr>Terminology in criminal justice </vt:lpstr>
      <vt:lpstr>The Home Office official view</vt:lpstr>
      <vt:lpstr>What is required</vt:lpstr>
      <vt:lpstr>Practical steps for the IRC</vt:lpstr>
      <vt:lpstr>But ……..</vt:lpstr>
      <vt:lpstr>But ……..</vt:lpstr>
      <vt:lpstr>Off to the High court ….</vt:lpstr>
      <vt:lpstr>Litigation capacity or fitness to be interviewed</vt:lpstr>
      <vt:lpstr>Fitness for interview 1</vt:lpstr>
      <vt:lpstr>Fitness for interview 2</vt:lpstr>
      <vt:lpstr>Fitness for interview 3</vt:lpstr>
      <vt:lpstr>The Asylum Interview</vt:lpstr>
      <vt:lpstr>Acting as a supporter in an asylum interview</vt:lpstr>
      <vt:lpstr>Capacity to litigate</vt:lpstr>
      <vt:lpstr>Litigation friends in Immigration Tribunals</vt:lpstr>
      <vt:lpstr>So what does a litigation friend do?</vt:lpstr>
      <vt:lpstr>Capacity to withdraw an asylum claim</vt:lpstr>
      <vt:lpstr>If there are no decisions to be made yet</vt:lpstr>
      <vt:lpstr>migrants capacity specialists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Inspection of Mental Health and Social Care Institutions</dc:title>
  <dc:creator>Stephen Klein</dc:creator>
  <cp:lastModifiedBy>Lara Bligh-Caplan</cp:lastModifiedBy>
  <cp:revision>111</cp:revision>
  <cp:lastPrinted>2024-02-20T10:16:16Z</cp:lastPrinted>
  <dcterms:created xsi:type="dcterms:W3CDTF">2016-05-31T09:51:38Z</dcterms:created>
  <dcterms:modified xsi:type="dcterms:W3CDTF">2024-04-04T12:29:09Z</dcterms:modified>
</cp:coreProperties>
</file>